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62A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98" d="100"/>
          <a:sy n="198" d="100"/>
        </p:scale>
        <p:origin x="-120" y="-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F04E5-833B-2942-92D3-EFC2509602B4}" type="datetimeFigureOut">
              <a:rPr lang="en-US" smtClean="0"/>
              <a:t>3/28/20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A0B63-676C-D345-9154-BCADDD132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98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“necessary” </a:t>
            </a:r>
            <a:r>
              <a:rPr lang="en-US" i="0" baseline="0" dirty="0" smtClean="0"/>
              <a:t> in </a:t>
            </a:r>
            <a:r>
              <a:rPr lang="en-US" i="0" u="sng" baseline="0" dirty="0" smtClean="0"/>
              <a:t>v.6</a:t>
            </a:r>
            <a:r>
              <a:rPr lang="en-US" i="0" u="none" baseline="0" dirty="0" smtClean="0"/>
              <a:t> is translated from the Greek word </a:t>
            </a:r>
            <a:r>
              <a:rPr lang="en-US" i="1" u="none" baseline="0" dirty="0" smtClean="0"/>
              <a:t>die, </a:t>
            </a:r>
            <a:r>
              <a:rPr lang="en-US" i="0" u="none" baseline="0" dirty="0" smtClean="0"/>
              <a:t>which here refers to a “necessity brought on by circumstances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A0B63-676C-D345-9154-BCADDD132C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045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A978-F39B-0B43-85CE-A6326DEC7ED2}" type="datetimeFigureOut">
              <a:rPr lang="en-US" smtClean="0"/>
              <a:t>3/25/20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676-FFC6-9F45-9AA1-C690D4886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6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A978-F39B-0B43-85CE-A6326DEC7ED2}" type="datetimeFigureOut">
              <a:rPr lang="en-US" smtClean="0"/>
              <a:t>3/25/20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676-FFC6-9F45-9AA1-C690D4886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2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A978-F39B-0B43-85CE-A6326DEC7ED2}" type="datetimeFigureOut">
              <a:rPr lang="en-US" smtClean="0"/>
              <a:t>3/25/20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676-FFC6-9F45-9AA1-C690D4886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A978-F39B-0B43-85CE-A6326DEC7ED2}" type="datetimeFigureOut">
              <a:rPr lang="en-US" smtClean="0"/>
              <a:t>3/25/20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676-FFC6-9F45-9AA1-C690D4886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9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A978-F39B-0B43-85CE-A6326DEC7ED2}" type="datetimeFigureOut">
              <a:rPr lang="en-US" smtClean="0"/>
              <a:t>3/25/20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676-FFC6-9F45-9AA1-C690D4886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9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A978-F39B-0B43-85CE-A6326DEC7ED2}" type="datetimeFigureOut">
              <a:rPr lang="en-US" smtClean="0"/>
              <a:t>3/25/20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676-FFC6-9F45-9AA1-C690D4886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02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A978-F39B-0B43-85CE-A6326DEC7ED2}" type="datetimeFigureOut">
              <a:rPr lang="en-US" smtClean="0"/>
              <a:t>3/25/20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676-FFC6-9F45-9AA1-C690D4886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A978-F39B-0B43-85CE-A6326DEC7ED2}" type="datetimeFigureOut">
              <a:rPr lang="en-US" smtClean="0"/>
              <a:t>3/25/20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676-FFC6-9F45-9AA1-C690D4886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21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A978-F39B-0B43-85CE-A6326DEC7ED2}" type="datetimeFigureOut">
              <a:rPr lang="en-US" smtClean="0"/>
              <a:t>3/25/20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676-FFC6-9F45-9AA1-C690D4886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08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A978-F39B-0B43-85CE-A6326DEC7ED2}" type="datetimeFigureOut">
              <a:rPr lang="en-US" smtClean="0"/>
              <a:t>3/25/20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676-FFC6-9F45-9AA1-C690D4886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92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A978-F39B-0B43-85CE-A6326DEC7ED2}" type="datetimeFigureOut">
              <a:rPr lang="en-US" smtClean="0"/>
              <a:t>3/25/20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676-FFC6-9F45-9AA1-C690D4886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5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FA978-F39B-0B43-85CE-A6326DEC7ED2}" type="datetimeFigureOut">
              <a:rPr lang="en-US" smtClean="0"/>
              <a:t>3/25/20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21676-FFC6-9F45-9AA1-C690D4886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57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44796" y="42"/>
            <a:ext cx="3499204" cy="317480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1800" dirty="0" smtClean="0"/>
              <a:t>Lesson for Sunday, March 29, 2020</a:t>
            </a:r>
            <a:br>
              <a:rPr lang="en-US" sz="18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3400" b="1" dirty="0" smtClean="0">
                <a:solidFill>
                  <a:srgbClr val="562A04"/>
                </a:solidFill>
              </a:rPr>
              <a:t>“Christian Living in a </a:t>
            </a:r>
            <a:r>
              <a:rPr lang="en-US" sz="3600" b="1" dirty="0" smtClean="0">
                <a:solidFill>
                  <a:srgbClr val="562A04"/>
                </a:solidFill>
              </a:rPr>
              <a:t/>
            </a:r>
            <a:br>
              <a:rPr lang="en-US" sz="3600" b="1" dirty="0" smtClean="0">
                <a:solidFill>
                  <a:srgbClr val="562A04"/>
                </a:solidFill>
              </a:rPr>
            </a:br>
            <a:r>
              <a:rPr lang="en-US" sz="3400" b="1" i="1" dirty="0" smtClean="0">
                <a:solidFill>
                  <a:srgbClr val="800000"/>
                </a:solidFill>
              </a:rPr>
              <a:t>Distressing</a:t>
            </a:r>
            <a:r>
              <a:rPr lang="en-US" sz="3400" b="1" i="1" dirty="0" smtClean="0">
                <a:solidFill>
                  <a:srgbClr val="562A04"/>
                </a:solidFill>
              </a:rPr>
              <a:t> </a:t>
            </a:r>
            <a:r>
              <a:rPr lang="en-US" sz="3400" b="1" dirty="0" smtClean="0">
                <a:solidFill>
                  <a:srgbClr val="562A04"/>
                </a:solidFill>
              </a:rPr>
              <a:t>Time”</a:t>
            </a:r>
            <a:endParaRPr lang="en-US" sz="3400" b="1" dirty="0">
              <a:solidFill>
                <a:srgbClr val="562A0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7559" y="3655723"/>
            <a:ext cx="6400800" cy="2058996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>
                <a:solidFill>
                  <a:srgbClr val="800000"/>
                </a:solidFill>
              </a:rPr>
              <a:t>Since this lesson is presented for the Southport congregation </a:t>
            </a:r>
            <a:r>
              <a:rPr lang="en-US" sz="2800" b="1" i="1" dirty="0" smtClean="0">
                <a:solidFill>
                  <a:srgbClr val="800000"/>
                </a:solidFill>
              </a:rPr>
              <a:t>in absentia </a:t>
            </a:r>
            <a:r>
              <a:rPr lang="en-US" sz="2800" dirty="0" smtClean="0">
                <a:solidFill>
                  <a:srgbClr val="800000"/>
                </a:solidFill>
              </a:rPr>
              <a:t>(while we’re </a:t>
            </a:r>
            <a:r>
              <a:rPr lang="en-US" sz="2800" i="1" dirty="0" smtClean="0">
                <a:solidFill>
                  <a:srgbClr val="800000"/>
                </a:solidFill>
              </a:rPr>
              <a:t>not present </a:t>
            </a:r>
            <a:r>
              <a:rPr lang="en-US" sz="2800" dirty="0" smtClean="0">
                <a:solidFill>
                  <a:srgbClr val="800000"/>
                </a:solidFill>
              </a:rPr>
              <a:t>actually)</a:t>
            </a:r>
            <a:r>
              <a:rPr lang="en-US" sz="2800" b="1" dirty="0" smtClean="0">
                <a:solidFill>
                  <a:srgbClr val="800000"/>
                </a:solidFill>
              </a:rPr>
              <a:t>, I thought this “group” picture might help us to at least </a:t>
            </a:r>
            <a:r>
              <a:rPr lang="en-US" sz="2800" b="1" i="1" dirty="0" smtClean="0">
                <a:solidFill>
                  <a:srgbClr val="800000"/>
                </a:solidFill>
              </a:rPr>
              <a:t>feel </a:t>
            </a:r>
            <a:r>
              <a:rPr lang="en-US" sz="2800" b="1" dirty="0" smtClean="0">
                <a:solidFill>
                  <a:srgbClr val="800000"/>
                </a:solidFill>
              </a:rPr>
              <a:t>like we’re together </a:t>
            </a:r>
            <a:r>
              <a:rPr lang="en-US" sz="2800" b="1" i="1" dirty="0" smtClean="0">
                <a:solidFill>
                  <a:srgbClr val="800000"/>
                </a:solidFill>
              </a:rPr>
              <a:t>physically</a:t>
            </a:r>
            <a:r>
              <a:rPr lang="en-US" sz="2800" b="1" dirty="0" smtClean="0">
                <a:solidFill>
                  <a:srgbClr val="800000"/>
                </a:solidFill>
              </a:rPr>
              <a:t> while we gather </a:t>
            </a:r>
            <a:r>
              <a:rPr lang="en-US" sz="2800" b="1" i="1" dirty="0" smtClean="0">
                <a:solidFill>
                  <a:srgbClr val="800000"/>
                </a:solidFill>
              </a:rPr>
              <a:t>virtually </a:t>
            </a:r>
            <a:r>
              <a:rPr lang="en-US" sz="2800" b="1" dirty="0" smtClean="0">
                <a:solidFill>
                  <a:srgbClr val="800000"/>
                </a:solidFill>
              </a:rPr>
              <a:t>to study from God’s Word.</a:t>
            </a:r>
            <a:r>
              <a:rPr lang="en-US" sz="2800" b="1" i="1" dirty="0" smtClean="0">
                <a:solidFill>
                  <a:srgbClr val="800000"/>
                </a:solidFill>
              </a:rPr>
              <a:t>  </a:t>
            </a:r>
            <a:endParaRPr lang="en-US" sz="2800" b="1" i="1" dirty="0">
              <a:solidFill>
                <a:srgbClr val="800000"/>
              </a:solidFill>
            </a:endParaRPr>
          </a:p>
        </p:txBody>
      </p:sp>
      <p:pic>
        <p:nvPicPr>
          <p:cNvPr id="4" name="Picture 3" descr="philip_pulpi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5644794" cy="31748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67030" y="6486476"/>
            <a:ext cx="976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Slide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124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hilip_pulpit.jpg"/>
          <p:cNvPicPr>
            <a:picLocks noGrp="1" noChangeAspect="1"/>
          </p:cNvPicPr>
          <p:nvPr>
            <p:ph idx="1"/>
          </p:nvPr>
        </p:nvPicPr>
        <p:blipFill>
          <a:blip r:embed="rId3">
            <a:alphaModFix am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9" b="1109"/>
          <a:stretch>
            <a:fillRect/>
          </a:stretch>
        </p:blipFill>
        <p:spPr>
          <a:xfrm>
            <a:off x="-9648" y="1823846"/>
            <a:ext cx="9153648" cy="503415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648" y="1"/>
            <a:ext cx="9153648" cy="177656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562A04"/>
                </a:solidFill>
              </a:rPr>
              <a:t>“Christian Living in a </a:t>
            </a:r>
            <a:r>
              <a:rPr lang="en-US" b="1" i="1" dirty="0" smtClean="0">
                <a:solidFill>
                  <a:srgbClr val="800000"/>
                </a:solidFill>
              </a:rPr>
              <a:t>Distressing</a:t>
            </a:r>
            <a:r>
              <a:rPr lang="en-US" b="1" i="1" dirty="0" smtClean="0">
                <a:solidFill>
                  <a:srgbClr val="562A04"/>
                </a:solidFill>
              </a:rPr>
              <a:t> </a:t>
            </a:r>
            <a:r>
              <a:rPr lang="en-US" b="1" dirty="0" smtClean="0">
                <a:solidFill>
                  <a:srgbClr val="562A04"/>
                </a:solidFill>
              </a:rPr>
              <a:t>Time”</a:t>
            </a:r>
            <a:br>
              <a:rPr lang="en-US" b="1" dirty="0" smtClean="0">
                <a:solidFill>
                  <a:srgbClr val="562A04"/>
                </a:solidFill>
              </a:rPr>
            </a:br>
            <a:r>
              <a:rPr lang="en-US" b="1" u="sng" dirty="0" smtClean="0">
                <a:solidFill>
                  <a:srgbClr val="800000"/>
                </a:solidFill>
              </a:rPr>
              <a:t>1Peter 1:13-25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0710" y="1948964"/>
            <a:ext cx="8229600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562A04"/>
                </a:solidFill>
              </a:rPr>
              <a:t>Introduction/Background to our primary text, </a:t>
            </a:r>
            <a:r>
              <a:rPr lang="en-US" sz="2400" b="1" u="sng" dirty="0" smtClean="0">
                <a:solidFill>
                  <a:srgbClr val="800000"/>
                </a:solidFill>
              </a:rPr>
              <a:t>1Pet.1:1-12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rgbClr val="562A04"/>
                </a:solidFill>
              </a:rPr>
              <a:t>This </a:t>
            </a:r>
            <a:r>
              <a:rPr lang="en-US" sz="2400" b="1" i="1" dirty="0" smtClean="0">
                <a:solidFill>
                  <a:srgbClr val="562A04"/>
                </a:solidFill>
              </a:rPr>
              <a:t>epistle </a:t>
            </a:r>
            <a:r>
              <a:rPr lang="en-US" sz="2400" b="1" dirty="0" smtClean="0">
                <a:solidFill>
                  <a:srgbClr val="562A04"/>
                </a:solidFill>
              </a:rPr>
              <a:t>(letter) is written to those </a:t>
            </a:r>
            <a:r>
              <a:rPr lang="en-US" sz="2400" b="1" i="1" dirty="0" smtClean="0">
                <a:solidFill>
                  <a:srgbClr val="800000"/>
                </a:solidFill>
              </a:rPr>
              <a:t>“who are chosen,” </a:t>
            </a:r>
            <a:r>
              <a:rPr lang="en-US" sz="2400" b="1" u="sng" dirty="0" smtClean="0">
                <a:solidFill>
                  <a:srgbClr val="800000"/>
                </a:solidFill>
              </a:rPr>
              <a:t>v.1</a:t>
            </a:r>
            <a:r>
              <a:rPr lang="en-US" sz="2400" b="1" dirty="0" smtClean="0">
                <a:solidFill>
                  <a:srgbClr val="562A04"/>
                </a:solidFill>
              </a:rPr>
              <a:t>;  thus, </a:t>
            </a:r>
            <a:r>
              <a:rPr lang="en-US" sz="2400" b="1" i="1" dirty="0" smtClean="0">
                <a:solidFill>
                  <a:srgbClr val="800000"/>
                </a:solidFill>
              </a:rPr>
              <a:t>Christians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rgbClr val="562A04"/>
                </a:solidFill>
              </a:rPr>
              <a:t>But these </a:t>
            </a:r>
            <a:r>
              <a:rPr lang="en-US" sz="2400" b="1" i="1" dirty="0" smtClean="0">
                <a:solidFill>
                  <a:srgbClr val="800000"/>
                </a:solidFill>
              </a:rPr>
              <a:t>Christians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were </a:t>
            </a:r>
            <a:r>
              <a:rPr lang="en-US" sz="2400" b="1" i="1" dirty="0" smtClean="0">
                <a:solidFill>
                  <a:srgbClr val="800000"/>
                </a:solidFill>
              </a:rPr>
              <a:t>residing “as aliens, scattered...”</a:t>
            </a:r>
            <a:r>
              <a:rPr lang="en-US" sz="2400" b="1" dirty="0" smtClean="0">
                <a:solidFill>
                  <a:srgbClr val="800000"/>
                </a:solidFill>
              </a:rPr>
              <a:t>    </a:t>
            </a:r>
            <a:r>
              <a:rPr lang="en-US" sz="2400" b="1" u="sng" dirty="0" smtClean="0">
                <a:solidFill>
                  <a:srgbClr val="800000"/>
                </a:solidFill>
              </a:rPr>
              <a:t>v.1</a:t>
            </a:r>
            <a:r>
              <a:rPr lang="en-US" sz="2400" b="1" dirty="0" smtClean="0">
                <a:solidFill>
                  <a:srgbClr val="562A04"/>
                </a:solidFill>
              </a:rPr>
              <a:t>; and more to the point of our lesson, they were,</a:t>
            </a:r>
            <a:r>
              <a:rPr lang="en-US" sz="2400" b="1" dirty="0" smtClean="0">
                <a:solidFill>
                  <a:srgbClr val="800000"/>
                </a:solidFill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</a:rPr>
              <a:t>“now for a little while, if necessary,”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being </a:t>
            </a:r>
            <a:r>
              <a:rPr lang="en-US" sz="2400" b="1" i="1" dirty="0" smtClean="0">
                <a:solidFill>
                  <a:srgbClr val="800000"/>
                </a:solidFill>
              </a:rPr>
              <a:t>“distressed by various trials,” </a:t>
            </a:r>
            <a:r>
              <a:rPr lang="en-US" sz="2400" b="1" u="sng" dirty="0" smtClean="0">
                <a:solidFill>
                  <a:srgbClr val="800000"/>
                </a:solidFill>
              </a:rPr>
              <a:t>v.6b</a:t>
            </a:r>
            <a:r>
              <a:rPr lang="en-US" sz="2400" b="1" dirty="0" smtClean="0">
                <a:solidFill>
                  <a:srgbClr val="562A04"/>
                </a:solidFill>
              </a:rPr>
              <a:t> 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rgbClr val="562A04"/>
                </a:solidFill>
              </a:rPr>
              <a:t>During this </a:t>
            </a:r>
            <a:r>
              <a:rPr lang="en-US" sz="2400" b="1" i="1" dirty="0" smtClean="0">
                <a:solidFill>
                  <a:srgbClr val="800000"/>
                </a:solidFill>
              </a:rPr>
              <a:t>temporary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but </a:t>
            </a:r>
            <a:r>
              <a:rPr lang="en-US" sz="2400" b="1" i="1" dirty="0" smtClean="0">
                <a:solidFill>
                  <a:srgbClr val="800000"/>
                </a:solidFill>
              </a:rPr>
              <a:t>distressing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time, they were to </a:t>
            </a:r>
            <a:r>
              <a:rPr lang="en-US" sz="2400" b="1" i="1" dirty="0" smtClean="0">
                <a:solidFill>
                  <a:srgbClr val="800000"/>
                </a:solidFill>
              </a:rPr>
              <a:t>“greatly rejoice,” </a:t>
            </a:r>
            <a:r>
              <a:rPr lang="en-US" sz="2400" b="1" u="sng" dirty="0" smtClean="0">
                <a:solidFill>
                  <a:srgbClr val="800000"/>
                </a:solidFill>
              </a:rPr>
              <a:t>v.6a</a:t>
            </a:r>
            <a:r>
              <a:rPr lang="en-US" sz="2400" b="1" dirty="0" smtClean="0">
                <a:solidFill>
                  <a:srgbClr val="562A04"/>
                </a:solidFill>
              </a:rPr>
              <a:t>  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en-US" sz="2400" b="1" dirty="0" smtClean="0">
                <a:solidFill>
                  <a:srgbClr val="562A04"/>
                </a:solidFill>
              </a:rPr>
              <a:t> Such sure seems apropos for </a:t>
            </a:r>
            <a:r>
              <a:rPr lang="en-US" sz="2400" b="1" dirty="0" smtClean="0">
                <a:solidFill>
                  <a:srgbClr val="800000"/>
                </a:solidFill>
              </a:rPr>
              <a:t>“us”</a:t>
            </a:r>
            <a:r>
              <a:rPr lang="en-US" sz="2400" b="1" dirty="0" smtClean="0">
                <a:solidFill>
                  <a:srgbClr val="562A04"/>
                </a:solidFill>
              </a:rPr>
              <a:t> currently!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400" b="1" dirty="0" smtClean="0">
                <a:solidFill>
                  <a:srgbClr val="562A04"/>
                </a:solidFill>
              </a:rPr>
              <a:t> But it also begs the question, “How could they (and can we) </a:t>
            </a:r>
            <a:r>
              <a:rPr lang="en-US" sz="2400" b="1" i="1" dirty="0" smtClean="0">
                <a:solidFill>
                  <a:srgbClr val="800000"/>
                </a:solidFill>
              </a:rPr>
              <a:t>“greatly rejoice” </a:t>
            </a:r>
            <a:r>
              <a:rPr lang="en-US" sz="2400" b="1" dirty="0" smtClean="0">
                <a:solidFill>
                  <a:srgbClr val="562A04"/>
                </a:solidFill>
              </a:rPr>
              <a:t>under such circumstances?”</a:t>
            </a:r>
            <a:endParaRPr lang="en-US" sz="2400" b="1" dirty="0">
              <a:solidFill>
                <a:srgbClr val="562A0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26498" y="6486476"/>
            <a:ext cx="1017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Slide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487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hilip_pulpit.jpg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9" b="1109"/>
          <a:stretch>
            <a:fillRect/>
          </a:stretch>
        </p:blipFill>
        <p:spPr>
          <a:xfrm>
            <a:off x="-9648" y="1823846"/>
            <a:ext cx="9153648" cy="503415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648" y="1"/>
            <a:ext cx="9153648" cy="177656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562A04"/>
                </a:solidFill>
              </a:rPr>
              <a:t>“Christian Living in a </a:t>
            </a:r>
            <a:r>
              <a:rPr lang="en-US" b="1" i="1" dirty="0" smtClean="0">
                <a:solidFill>
                  <a:srgbClr val="800000"/>
                </a:solidFill>
              </a:rPr>
              <a:t>Distressing</a:t>
            </a:r>
            <a:r>
              <a:rPr lang="en-US" b="1" i="1" dirty="0" smtClean="0">
                <a:solidFill>
                  <a:srgbClr val="562A04"/>
                </a:solidFill>
              </a:rPr>
              <a:t> </a:t>
            </a:r>
            <a:r>
              <a:rPr lang="en-US" b="1" dirty="0" smtClean="0">
                <a:solidFill>
                  <a:srgbClr val="562A04"/>
                </a:solidFill>
              </a:rPr>
              <a:t>Time”</a:t>
            </a:r>
            <a:br>
              <a:rPr lang="en-US" b="1" dirty="0" smtClean="0">
                <a:solidFill>
                  <a:srgbClr val="562A04"/>
                </a:solidFill>
              </a:rPr>
            </a:br>
            <a:r>
              <a:rPr lang="en-US" b="1" u="sng" dirty="0" smtClean="0">
                <a:solidFill>
                  <a:srgbClr val="800000"/>
                </a:solidFill>
              </a:rPr>
              <a:t>1Peter 1:13-25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0710" y="1948964"/>
            <a:ext cx="8419134" cy="4755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562A04"/>
                </a:solidFill>
              </a:rPr>
              <a:t>Introduction/Background to our primary text</a:t>
            </a:r>
            <a:r>
              <a:rPr lang="en-US" sz="2400" b="1" dirty="0" smtClean="0">
                <a:solidFill>
                  <a:srgbClr val="562A04"/>
                </a:solidFill>
              </a:rPr>
              <a:t>, </a:t>
            </a:r>
            <a:r>
              <a:rPr lang="en-US" sz="2400" b="1" u="sng" dirty="0" smtClean="0">
                <a:solidFill>
                  <a:srgbClr val="800000"/>
                </a:solidFill>
              </a:rPr>
              <a:t>1Pet.1:1-12</a:t>
            </a:r>
            <a:r>
              <a:rPr lang="en-US" sz="2400" b="1" dirty="0" smtClean="0">
                <a:solidFill>
                  <a:srgbClr val="562A04"/>
                </a:solidFill>
              </a:rPr>
              <a:t>  </a:t>
            </a:r>
          </a:p>
          <a:p>
            <a:pPr marL="457200" indent="-457200">
              <a:spcAft>
                <a:spcPts val="600"/>
              </a:spcAft>
              <a:buClr>
                <a:srgbClr val="562A04"/>
              </a:buClr>
              <a:buFont typeface="+mj-lt"/>
              <a:buAutoNum type="arabicPeriod" startAt="4"/>
            </a:pPr>
            <a:r>
              <a:rPr lang="en-US" sz="2400" b="1" u="sng" dirty="0" smtClean="0">
                <a:solidFill>
                  <a:srgbClr val="800000"/>
                </a:solidFill>
              </a:rPr>
              <a:t>Vv.1-9</a:t>
            </a:r>
            <a:r>
              <a:rPr lang="en-US" sz="2400" b="1" dirty="0" smtClean="0">
                <a:solidFill>
                  <a:srgbClr val="562A04"/>
                </a:solidFill>
              </a:rPr>
              <a:t> provide the answers; note that </a:t>
            </a:r>
            <a:r>
              <a:rPr lang="en-US" sz="2400" b="1" dirty="0" smtClean="0">
                <a:solidFill>
                  <a:srgbClr val="800000"/>
                </a:solidFill>
              </a:rPr>
              <a:t>God has: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en-US" sz="2400" b="1" dirty="0" smtClean="0">
                <a:solidFill>
                  <a:srgbClr val="562A04"/>
                </a:solidFill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</a:rPr>
              <a:t>Chosen </a:t>
            </a:r>
            <a:r>
              <a:rPr lang="en-US" sz="2400" b="1" dirty="0" smtClean="0">
                <a:solidFill>
                  <a:srgbClr val="562A04"/>
                </a:solidFill>
              </a:rPr>
              <a:t>us</a:t>
            </a:r>
            <a:r>
              <a:rPr lang="en-US" sz="2400" b="1" dirty="0" smtClean="0">
                <a:solidFill>
                  <a:srgbClr val="800000"/>
                </a:solidFill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</a:rPr>
              <a:t>according to His foreknowledge </a:t>
            </a:r>
            <a:r>
              <a:rPr lang="en-US" sz="2400" b="1" dirty="0" smtClean="0">
                <a:solidFill>
                  <a:srgbClr val="562A04"/>
                </a:solidFill>
              </a:rPr>
              <a:t>by </a:t>
            </a:r>
            <a:r>
              <a:rPr lang="en-US" sz="2400" b="1" i="1" dirty="0" smtClean="0">
                <a:solidFill>
                  <a:srgbClr val="800000"/>
                </a:solidFill>
              </a:rPr>
              <a:t>the sanctifying work of the Spirit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that </a:t>
            </a:r>
            <a:r>
              <a:rPr lang="en-US" sz="2400" b="1" dirty="0" smtClean="0">
                <a:solidFill>
                  <a:srgbClr val="800000"/>
                </a:solidFill>
              </a:rPr>
              <a:t>we </a:t>
            </a:r>
            <a:r>
              <a:rPr lang="en-US" sz="2400" b="1" i="1" dirty="0" smtClean="0">
                <a:solidFill>
                  <a:srgbClr val="800000"/>
                </a:solidFill>
              </a:rPr>
              <a:t>may obey Jesus Christ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and </a:t>
            </a:r>
            <a:r>
              <a:rPr lang="en-US" sz="2400" b="1" i="1" dirty="0" smtClean="0">
                <a:solidFill>
                  <a:srgbClr val="800000"/>
                </a:solidFill>
              </a:rPr>
              <a:t>be sprinkled with His blood </a:t>
            </a:r>
            <a:r>
              <a:rPr lang="en-US" sz="2400" b="1" dirty="0" smtClean="0">
                <a:solidFill>
                  <a:srgbClr val="562A04"/>
                </a:solidFill>
              </a:rPr>
              <a:t>(purified), </a:t>
            </a:r>
            <a:r>
              <a:rPr lang="en-US" sz="2400" b="1" u="sng" dirty="0" smtClean="0">
                <a:solidFill>
                  <a:srgbClr val="800000"/>
                </a:solidFill>
              </a:rPr>
              <a:t>vv.1-2</a:t>
            </a:r>
            <a:r>
              <a:rPr lang="en-US" sz="2400" b="1" dirty="0" smtClean="0">
                <a:solidFill>
                  <a:srgbClr val="562A04"/>
                </a:solidFill>
              </a:rPr>
              <a:t>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400" b="1" dirty="0" smtClean="0">
                <a:solidFill>
                  <a:srgbClr val="562A04"/>
                </a:solidFill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</a:rPr>
              <a:t>Caused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us </a:t>
            </a:r>
            <a:r>
              <a:rPr lang="en-US" sz="2400" b="1" i="1" dirty="0" smtClean="0">
                <a:solidFill>
                  <a:srgbClr val="800000"/>
                </a:solidFill>
              </a:rPr>
              <a:t>to be born again </a:t>
            </a:r>
            <a:r>
              <a:rPr lang="en-US" sz="2400" b="1" dirty="0" smtClean="0">
                <a:solidFill>
                  <a:srgbClr val="562A04"/>
                </a:solidFill>
              </a:rPr>
              <a:t>(thus becoming </a:t>
            </a:r>
            <a:r>
              <a:rPr lang="en-US" sz="2400" b="1" i="1" dirty="0" smtClean="0">
                <a:solidFill>
                  <a:srgbClr val="562A04"/>
                </a:solidFill>
              </a:rPr>
              <a:t>His children</a:t>
            </a:r>
            <a:r>
              <a:rPr lang="en-US" sz="2400" b="1" dirty="0" smtClean="0">
                <a:solidFill>
                  <a:srgbClr val="562A04"/>
                </a:solidFill>
              </a:rPr>
              <a:t>) to a </a:t>
            </a:r>
            <a:r>
              <a:rPr lang="en-US" sz="2400" b="1" i="1" dirty="0" smtClean="0">
                <a:solidFill>
                  <a:srgbClr val="800000"/>
                </a:solidFill>
              </a:rPr>
              <a:t>living hope </a:t>
            </a:r>
            <a:r>
              <a:rPr lang="en-US" sz="2400" b="1" dirty="0" smtClean="0">
                <a:solidFill>
                  <a:srgbClr val="562A04"/>
                </a:solidFill>
              </a:rPr>
              <a:t>through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</a:rPr>
              <a:t>the resurrection of Jesus</a:t>
            </a:r>
            <a:r>
              <a:rPr lang="en-US" sz="2400" b="1" i="1" dirty="0" smtClean="0">
                <a:solidFill>
                  <a:srgbClr val="562A04"/>
                </a:solidFill>
              </a:rPr>
              <a:t>, </a:t>
            </a:r>
            <a:r>
              <a:rPr lang="en-US" sz="2400" b="1" u="sng" dirty="0" smtClean="0">
                <a:solidFill>
                  <a:srgbClr val="800000"/>
                </a:solidFill>
              </a:rPr>
              <a:t>v.3</a:t>
            </a:r>
            <a:endParaRPr lang="en-US" sz="2400" b="1" dirty="0" smtClean="0">
              <a:solidFill>
                <a:srgbClr val="562A04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sz="2400" b="1" dirty="0" smtClean="0">
                <a:solidFill>
                  <a:srgbClr val="562A04"/>
                </a:solidFill>
              </a:rPr>
              <a:t> For the purpose of </a:t>
            </a:r>
            <a:r>
              <a:rPr lang="en-US" sz="2400" b="1" i="1" dirty="0" smtClean="0">
                <a:solidFill>
                  <a:srgbClr val="800000"/>
                </a:solidFill>
              </a:rPr>
              <a:t>obtaining an imperishable inheritance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that is </a:t>
            </a:r>
            <a:r>
              <a:rPr lang="en-US" sz="2400" b="1" i="1" dirty="0" smtClean="0">
                <a:solidFill>
                  <a:srgbClr val="800000"/>
                </a:solidFill>
              </a:rPr>
              <a:t>reserved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for us </a:t>
            </a:r>
            <a:r>
              <a:rPr lang="en-US" sz="2400" b="1" i="1" dirty="0" smtClean="0">
                <a:solidFill>
                  <a:srgbClr val="800000"/>
                </a:solidFill>
              </a:rPr>
              <a:t>in heaven</a:t>
            </a:r>
            <a:r>
              <a:rPr lang="en-US" sz="2400" b="1" i="1" dirty="0" smtClean="0">
                <a:solidFill>
                  <a:srgbClr val="562A04"/>
                </a:solidFill>
              </a:rPr>
              <a:t>,</a:t>
            </a:r>
            <a:r>
              <a:rPr lang="en-US" sz="2400" b="1" i="1" dirty="0" smtClean="0">
                <a:solidFill>
                  <a:srgbClr val="800000"/>
                </a:solidFill>
              </a:rPr>
              <a:t> </a:t>
            </a:r>
            <a:r>
              <a:rPr lang="en-US" sz="2400" b="1" u="sng" dirty="0" smtClean="0">
                <a:solidFill>
                  <a:srgbClr val="800000"/>
                </a:solidFill>
              </a:rPr>
              <a:t>v.4</a:t>
            </a:r>
            <a:endParaRPr lang="en-US" sz="2400" b="1" dirty="0" smtClean="0">
              <a:solidFill>
                <a:srgbClr val="562A04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sz="2400" b="1" dirty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And as </a:t>
            </a:r>
            <a:r>
              <a:rPr lang="en-US" sz="2400" b="1" i="1" dirty="0" smtClean="0">
                <a:solidFill>
                  <a:srgbClr val="800000"/>
                </a:solidFill>
              </a:rPr>
              <a:t>His children</a:t>
            </a:r>
            <a:r>
              <a:rPr lang="en-US" sz="2400" b="1" i="1" dirty="0" smtClean="0">
                <a:solidFill>
                  <a:srgbClr val="562A04"/>
                </a:solidFill>
              </a:rPr>
              <a:t>, </a:t>
            </a:r>
            <a:r>
              <a:rPr lang="en-US" sz="2400" b="1" dirty="0" smtClean="0">
                <a:solidFill>
                  <a:srgbClr val="562A04"/>
                </a:solidFill>
              </a:rPr>
              <a:t>we are </a:t>
            </a:r>
            <a:r>
              <a:rPr lang="en-US" sz="2400" b="1" i="1" dirty="0" smtClean="0">
                <a:solidFill>
                  <a:srgbClr val="800000"/>
                </a:solidFill>
              </a:rPr>
              <a:t>protected by the power of God through faith </a:t>
            </a:r>
            <a:r>
              <a:rPr lang="en-US" sz="2400" b="1" dirty="0" smtClean="0">
                <a:solidFill>
                  <a:srgbClr val="562A04"/>
                </a:solidFill>
              </a:rPr>
              <a:t>for eternal </a:t>
            </a:r>
            <a:r>
              <a:rPr lang="en-US" sz="2400" b="1" i="1" dirty="0" smtClean="0">
                <a:solidFill>
                  <a:srgbClr val="800000"/>
                </a:solidFill>
              </a:rPr>
              <a:t>salvation</a:t>
            </a:r>
            <a:r>
              <a:rPr lang="en-US" sz="2400" b="1" i="1" dirty="0" smtClean="0">
                <a:solidFill>
                  <a:srgbClr val="562A04"/>
                </a:solidFill>
              </a:rPr>
              <a:t>,</a:t>
            </a:r>
            <a:r>
              <a:rPr lang="en-US" sz="2400" b="1" i="1" dirty="0" smtClean="0">
                <a:solidFill>
                  <a:srgbClr val="800000"/>
                </a:solidFill>
              </a:rPr>
              <a:t> </a:t>
            </a:r>
            <a:r>
              <a:rPr lang="en-US" sz="2400" b="1" u="sng" dirty="0" smtClean="0">
                <a:solidFill>
                  <a:srgbClr val="800000"/>
                </a:solidFill>
              </a:rPr>
              <a:t>vv.5,9</a:t>
            </a:r>
            <a:endParaRPr lang="en-US" sz="2400" b="1" dirty="0" smtClean="0">
              <a:solidFill>
                <a:srgbClr val="562A04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sz="2400" b="1" dirty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So that, even in </a:t>
            </a:r>
            <a:r>
              <a:rPr lang="en-US" sz="2400" b="1" i="1" dirty="0" smtClean="0">
                <a:solidFill>
                  <a:srgbClr val="800000"/>
                </a:solidFill>
              </a:rPr>
              <a:t>temporary distres</a:t>
            </a:r>
            <a:r>
              <a:rPr lang="en-US" sz="2400" b="1" i="1" dirty="0" smtClean="0">
                <a:solidFill>
                  <a:srgbClr val="562A04"/>
                </a:solidFill>
              </a:rPr>
              <a:t>s, </a:t>
            </a:r>
            <a:r>
              <a:rPr lang="en-US" sz="2400" b="1" dirty="0" smtClean="0">
                <a:solidFill>
                  <a:srgbClr val="562A04"/>
                </a:solidFill>
              </a:rPr>
              <a:t>we are </a:t>
            </a:r>
            <a:r>
              <a:rPr lang="en-US" sz="2400" b="1" i="1" dirty="0" smtClean="0">
                <a:solidFill>
                  <a:srgbClr val="562A04"/>
                </a:solidFill>
              </a:rPr>
              <a:t>able</a:t>
            </a:r>
            <a:r>
              <a:rPr lang="en-US" sz="2400" b="1" dirty="0" smtClean="0">
                <a:solidFill>
                  <a:srgbClr val="562A04"/>
                </a:solidFill>
              </a:rPr>
              <a:t> to </a:t>
            </a:r>
            <a:r>
              <a:rPr lang="en-US" sz="2400" b="1" i="1" dirty="0" smtClean="0">
                <a:solidFill>
                  <a:srgbClr val="800000"/>
                </a:solidFill>
              </a:rPr>
              <a:t>rejoice</a:t>
            </a:r>
            <a:r>
              <a:rPr lang="en-US" sz="2400" b="1" i="1" dirty="0" smtClean="0">
                <a:solidFill>
                  <a:srgbClr val="562A04"/>
                </a:solidFill>
              </a:rPr>
              <a:t>!</a:t>
            </a:r>
            <a:endParaRPr lang="en-US" sz="2400" b="1" dirty="0">
              <a:solidFill>
                <a:srgbClr val="562A0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26498" y="6486476"/>
            <a:ext cx="1017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Slide #3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948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hilip_pulpit.jpg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9" b="1109"/>
          <a:stretch>
            <a:fillRect/>
          </a:stretch>
        </p:blipFill>
        <p:spPr>
          <a:xfrm>
            <a:off x="-9648" y="1823846"/>
            <a:ext cx="9153648" cy="503415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648" y="1"/>
            <a:ext cx="9153648" cy="177656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562A04"/>
                </a:solidFill>
              </a:rPr>
              <a:t>“Christian Living in a </a:t>
            </a:r>
            <a:r>
              <a:rPr lang="en-US" b="1" i="1" dirty="0" smtClean="0">
                <a:solidFill>
                  <a:srgbClr val="800000"/>
                </a:solidFill>
              </a:rPr>
              <a:t>Distressing</a:t>
            </a:r>
            <a:r>
              <a:rPr lang="en-US" b="1" i="1" dirty="0" smtClean="0">
                <a:solidFill>
                  <a:srgbClr val="562A04"/>
                </a:solidFill>
              </a:rPr>
              <a:t> </a:t>
            </a:r>
            <a:r>
              <a:rPr lang="en-US" b="1" dirty="0" smtClean="0">
                <a:solidFill>
                  <a:srgbClr val="562A04"/>
                </a:solidFill>
              </a:rPr>
              <a:t>Time”</a:t>
            </a:r>
            <a:br>
              <a:rPr lang="en-US" b="1" dirty="0" smtClean="0">
                <a:solidFill>
                  <a:srgbClr val="562A04"/>
                </a:solidFill>
              </a:rPr>
            </a:br>
            <a:r>
              <a:rPr lang="en-US" b="1" u="sng" dirty="0" smtClean="0">
                <a:solidFill>
                  <a:srgbClr val="800000"/>
                </a:solidFill>
              </a:rPr>
              <a:t>1Peter 1:13-25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0710" y="1948964"/>
            <a:ext cx="8229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562A04"/>
                </a:solidFill>
              </a:rPr>
              <a:t>Introduction/Background to our primary text</a:t>
            </a:r>
            <a:r>
              <a:rPr lang="en-US" sz="2400" b="1" dirty="0" smtClean="0">
                <a:solidFill>
                  <a:srgbClr val="562A04"/>
                </a:solidFill>
              </a:rPr>
              <a:t>, </a:t>
            </a:r>
            <a:r>
              <a:rPr lang="en-US" sz="2400" b="1" u="sng" dirty="0" smtClean="0">
                <a:solidFill>
                  <a:srgbClr val="800000"/>
                </a:solidFill>
              </a:rPr>
              <a:t>1Pet.1:1-12</a:t>
            </a:r>
            <a:endParaRPr lang="en-US" sz="2400" b="1" dirty="0" smtClean="0">
              <a:solidFill>
                <a:srgbClr val="562A04"/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 startAt="5"/>
            </a:pPr>
            <a:r>
              <a:rPr lang="en-US" sz="2400" b="1" dirty="0" smtClean="0">
                <a:solidFill>
                  <a:srgbClr val="562A04"/>
                </a:solidFill>
              </a:rPr>
              <a:t>Now that we understand the </a:t>
            </a:r>
            <a:r>
              <a:rPr lang="en-US" sz="2400" b="1" i="1" dirty="0" smtClean="0">
                <a:solidFill>
                  <a:srgbClr val="800000"/>
                </a:solidFill>
              </a:rPr>
              <a:t>what/how/why </a:t>
            </a:r>
            <a:r>
              <a:rPr lang="en-US" sz="2400" b="1" dirty="0" smtClean="0">
                <a:solidFill>
                  <a:srgbClr val="562A04"/>
                </a:solidFill>
              </a:rPr>
              <a:t>that </a:t>
            </a:r>
            <a:r>
              <a:rPr lang="en-US" sz="2400" b="1" dirty="0" smtClean="0">
                <a:solidFill>
                  <a:srgbClr val="800000"/>
                </a:solidFill>
              </a:rPr>
              <a:t>God has done</a:t>
            </a:r>
            <a:r>
              <a:rPr lang="en-US" sz="2400" b="1" dirty="0" smtClean="0">
                <a:solidFill>
                  <a:srgbClr val="562A04"/>
                </a:solidFill>
              </a:rPr>
              <a:t>, we’re ready to begin understanding </a:t>
            </a:r>
            <a:r>
              <a:rPr lang="en-US" sz="2400" b="1" i="1" dirty="0" smtClean="0">
                <a:solidFill>
                  <a:srgbClr val="800000"/>
                </a:solidFill>
              </a:rPr>
              <a:t>what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u="sng" dirty="0" smtClean="0">
                <a:solidFill>
                  <a:srgbClr val="800000"/>
                </a:solidFill>
              </a:rPr>
              <a:t>we must do</a:t>
            </a:r>
            <a:r>
              <a:rPr lang="en-US" sz="2400" b="1" dirty="0" smtClean="0">
                <a:solidFill>
                  <a:srgbClr val="800000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in order to </a:t>
            </a:r>
            <a:r>
              <a:rPr lang="en-US" sz="2400" b="1" i="1" dirty="0" smtClean="0">
                <a:solidFill>
                  <a:srgbClr val="800000"/>
                </a:solidFill>
              </a:rPr>
              <a:t>“rejoice” </a:t>
            </a:r>
            <a:r>
              <a:rPr lang="en-US" sz="2400" b="1" dirty="0" smtClean="0">
                <a:solidFill>
                  <a:srgbClr val="562A04"/>
                </a:solidFill>
              </a:rPr>
              <a:t>during this </a:t>
            </a:r>
            <a:r>
              <a:rPr lang="en-US" sz="2400" b="1" i="1" dirty="0" smtClean="0">
                <a:solidFill>
                  <a:srgbClr val="800000"/>
                </a:solidFill>
              </a:rPr>
              <a:t>temporary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but </a:t>
            </a:r>
            <a:r>
              <a:rPr lang="en-US" sz="2400" b="1" i="1" dirty="0" smtClean="0">
                <a:solidFill>
                  <a:srgbClr val="800000"/>
                </a:solidFill>
              </a:rPr>
              <a:t>distressing time of trials </a:t>
            </a:r>
            <a:r>
              <a:rPr lang="en-US" sz="2400" b="1" dirty="0" smtClean="0">
                <a:solidFill>
                  <a:srgbClr val="562A04"/>
                </a:solidFill>
              </a:rPr>
              <a:t>(and </a:t>
            </a:r>
            <a:r>
              <a:rPr lang="en-US" sz="2400" b="1" i="1" dirty="0" smtClean="0">
                <a:solidFill>
                  <a:srgbClr val="562A04"/>
                </a:solidFill>
              </a:rPr>
              <a:t>inherit eternal salvation</a:t>
            </a:r>
            <a:r>
              <a:rPr lang="en-US" sz="2400" b="1" dirty="0" smtClean="0">
                <a:solidFill>
                  <a:srgbClr val="562A04"/>
                </a:solidFill>
              </a:rPr>
              <a:t>). 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en-US" sz="2400" b="1" dirty="0" smtClean="0">
                <a:solidFill>
                  <a:srgbClr val="562A04"/>
                </a:solidFill>
              </a:rPr>
              <a:t> </a:t>
            </a:r>
            <a:r>
              <a:rPr lang="en-US" sz="2400" b="1" u="sng" dirty="0" smtClean="0">
                <a:solidFill>
                  <a:srgbClr val="800000"/>
                </a:solidFill>
              </a:rPr>
              <a:t>Vv.13-25</a:t>
            </a:r>
            <a:r>
              <a:rPr lang="en-US" sz="2400" b="1" dirty="0" smtClean="0">
                <a:solidFill>
                  <a:srgbClr val="800000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contain SEVEN essential </a:t>
            </a:r>
            <a:r>
              <a:rPr lang="en-US" sz="2400" b="1" i="1" dirty="0" smtClean="0">
                <a:solidFill>
                  <a:srgbClr val="800000"/>
                </a:solidFill>
              </a:rPr>
              <a:t>imperatives</a:t>
            </a:r>
            <a:endParaRPr lang="en-US" sz="2400" b="1" u="sng" dirty="0" smtClean="0">
              <a:solidFill>
                <a:srgbClr val="562A04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sz="2400" b="1" dirty="0" smtClean="0">
                <a:solidFill>
                  <a:srgbClr val="562A04"/>
                </a:solidFill>
              </a:rPr>
              <a:t> An</a:t>
            </a:r>
            <a:r>
              <a:rPr lang="en-US" sz="2400" b="1" dirty="0" smtClean="0">
                <a:solidFill>
                  <a:srgbClr val="800000"/>
                </a:solidFill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</a:rPr>
              <a:t>imperative </a:t>
            </a:r>
            <a:r>
              <a:rPr lang="en-US" sz="2400" b="1" dirty="0" smtClean="0">
                <a:solidFill>
                  <a:srgbClr val="562A04"/>
                </a:solidFill>
              </a:rPr>
              <a:t>is part of speech; it is a </a:t>
            </a:r>
            <a:r>
              <a:rPr lang="en-US" sz="2400" b="1" i="1" dirty="0" smtClean="0">
                <a:solidFill>
                  <a:srgbClr val="800000"/>
                </a:solidFill>
              </a:rPr>
              <a:t>command </a:t>
            </a:r>
            <a:r>
              <a:rPr lang="en-US" sz="2400" b="1" dirty="0" smtClean="0">
                <a:solidFill>
                  <a:srgbClr val="562A04"/>
                </a:solidFill>
              </a:rPr>
              <a:t>or</a:t>
            </a:r>
            <a:r>
              <a:rPr lang="en-US" sz="2400" b="1" dirty="0" smtClean="0">
                <a:solidFill>
                  <a:srgbClr val="800000"/>
                </a:solidFill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</a:rPr>
              <a:t>directive</a:t>
            </a:r>
            <a:r>
              <a:rPr lang="en-US" sz="2400" b="1" i="1" dirty="0" smtClean="0">
                <a:solidFill>
                  <a:srgbClr val="562A04"/>
                </a:solidFill>
              </a:rPr>
              <a:t>; </a:t>
            </a:r>
            <a:r>
              <a:rPr lang="en-US" sz="2400" b="1" dirty="0" smtClean="0">
                <a:solidFill>
                  <a:srgbClr val="562A04"/>
                </a:solidFill>
              </a:rPr>
              <a:t>in other words, </a:t>
            </a:r>
            <a:r>
              <a:rPr lang="en-US" sz="2400" b="1" i="1" dirty="0" smtClean="0">
                <a:solidFill>
                  <a:srgbClr val="800000"/>
                </a:solidFill>
              </a:rPr>
              <a:t>do this </a:t>
            </a:r>
            <a:r>
              <a:rPr lang="en-US" sz="2400" b="1" dirty="0" smtClean="0">
                <a:solidFill>
                  <a:srgbClr val="562A04"/>
                </a:solidFill>
              </a:rPr>
              <a:t>or</a:t>
            </a:r>
            <a:r>
              <a:rPr lang="en-US" sz="2400" b="1" dirty="0" smtClean="0">
                <a:solidFill>
                  <a:srgbClr val="800000"/>
                </a:solidFill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</a:rPr>
              <a:t>don’t do that </a:t>
            </a:r>
            <a:endParaRPr lang="en-US" sz="2400" b="1" dirty="0" smtClean="0">
              <a:solidFill>
                <a:srgbClr val="562A04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sz="2400" b="1" dirty="0" smtClean="0">
                <a:solidFill>
                  <a:srgbClr val="562A04"/>
                </a:solidFill>
              </a:rPr>
              <a:t> For the remainder of our lesson, we’ll briefly identify and explain these seven imperatives (our part</a:t>
            </a:r>
            <a:r>
              <a:rPr lang="en-US" sz="2400" b="1" dirty="0">
                <a:solidFill>
                  <a:srgbClr val="562A04"/>
                </a:solidFill>
              </a:rPr>
              <a:t>)</a:t>
            </a:r>
            <a:r>
              <a:rPr lang="en-US" sz="2400" b="1" dirty="0" smtClean="0">
                <a:solidFill>
                  <a:srgbClr val="562A04"/>
                </a:solidFill>
              </a:rPr>
              <a:t> that, when combined with what God has done and will do, enable us to </a:t>
            </a:r>
            <a:r>
              <a:rPr lang="en-US" sz="2400" b="1" i="1" dirty="0" smtClean="0">
                <a:solidFill>
                  <a:srgbClr val="800000"/>
                </a:solidFill>
              </a:rPr>
              <a:t>“rejoice” </a:t>
            </a:r>
            <a:r>
              <a:rPr lang="en-US" sz="2400" b="1" dirty="0" smtClean="0">
                <a:solidFill>
                  <a:srgbClr val="562A04"/>
                </a:solidFill>
              </a:rPr>
              <a:t>in these </a:t>
            </a:r>
            <a:r>
              <a:rPr lang="en-US" sz="2400" b="1" i="1" dirty="0" smtClean="0">
                <a:solidFill>
                  <a:srgbClr val="562A04"/>
                </a:solidFill>
              </a:rPr>
              <a:t>distressing </a:t>
            </a:r>
            <a:r>
              <a:rPr lang="en-US" sz="2400" b="1" dirty="0" smtClean="0">
                <a:solidFill>
                  <a:srgbClr val="562A04"/>
                </a:solidFill>
              </a:rPr>
              <a:t>times.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26498" y="6486476"/>
            <a:ext cx="1017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Slide #4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147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hilip_pulpit.jpg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9" b="1109"/>
          <a:stretch>
            <a:fillRect/>
          </a:stretch>
        </p:blipFill>
        <p:spPr>
          <a:xfrm>
            <a:off x="-9648" y="1823846"/>
            <a:ext cx="9153648" cy="503415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648" y="1"/>
            <a:ext cx="9153648" cy="177656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562A04"/>
                </a:solidFill>
              </a:rPr>
              <a:t>“Christian Living in a </a:t>
            </a:r>
            <a:r>
              <a:rPr lang="en-US" b="1" i="1" dirty="0" smtClean="0">
                <a:solidFill>
                  <a:srgbClr val="800000"/>
                </a:solidFill>
              </a:rPr>
              <a:t>Distressing</a:t>
            </a:r>
            <a:r>
              <a:rPr lang="en-US" b="1" i="1" dirty="0" smtClean="0">
                <a:solidFill>
                  <a:srgbClr val="562A04"/>
                </a:solidFill>
              </a:rPr>
              <a:t> </a:t>
            </a:r>
            <a:r>
              <a:rPr lang="en-US" b="1" dirty="0" smtClean="0">
                <a:solidFill>
                  <a:srgbClr val="562A04"/>
                </a:solidFill>
              </a:rPr>
              <a:t>Time”</a:t>
            </a:r>
            <a:br>
              <a:rPr lang="en-US" b="1" dirty="0" smtClean="0">
                <a:solidFill>
                  <a:srgbClr val="562A04"/>
                </a:solidFill>
              </a:rPr>
            </a:br>
            <a:r>
              <a:rPr lang="en-US" b="1" u="sng" dirty="0" smtClean="0">
                <a:solidFill>
                  <a:srgbClr val="800000"/>
                </a:solidFill>
              </a:rPr>
              <a:t>1Peter 1:13-25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0710" y="1948964"/>
            <a:ext cx="82296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562A04"/>
                </a:solidFill>
              </a:rPr>
              <a:t>Note the </a:t>
            </a:r>
            <a:r>
              <a:rPr lang="en-US" sz="2400" b="1" i="1" dirty="0" smtClean="0">
                <a:solidFill>
                  <a:srgbClr val="800000"/>
                </a:solidFill>
              </a:rPr>
              <a:t>imperatives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from our primary text of </a:t>
            </a:r>
            <a:r>
              <a:rPr lang="en-US" sz="2400" b="1" u="sng" dirty="0" smtClean="0">
                <a:solidFill>
                  <a:srgbClr val="800000"/>
                </a:solidFill>
              </a:rPr>
              <a:t>vv.13-25</a:t>
            </a:r>
            <a:r>
              <a:rPr lang="en-US" sz="2400" b="1" dirty="0">
                <a:solidFill>
                  <a:srgbClr val="562A04"/>
                </a:solidFill>
              </a:rPr>
              <a:t>: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rgbClr val="562A04"/>
                </a:solidFill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</a:rPr>
              <a:t>Gird your minds for action, </a:t>
            </a:r>
            <a:r>
              <a:rPr lang="en-US" sz="2400" b="1" u="sng" dirty="0" smtClean="0">
                <a:solidFill>
                  <a:srgbClr val="800000"/>
                </a:solidFill>
              </a:rPr>
              <a:t>v.13a</a:t>
            </a:r>
            <a:endParaRPr lang="en-US" sz="2400" b="1" dirty="0">
              <a:solidFill>
                <a:srgbClr val="562A04"/>
              </a:solidFill>
            </a:endParaRP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400" b="1" dirty="0" smtClean="0">
                <a:solidFill>
                  <a:srgbClr val="562A04"/>
                </a:solidFill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</a:rPr>
              <a:t>Gird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literally means </a:t>
            </a:r>
            <a:r>
              <a:rPr lang="en-US" sz="2400" b="1" dirty="0" smtClean="0">
                <a:solidFill>
                  <a:srgbClr val="800000"/>
                </a:solidFill>
              </a:rPr>
              <a:t>to </a:t>
            </a:r>
            <a:r>
              <a:rPr lang="en-US" sz="2400" b="1" i="1" dirty="0" smtClean="0">
                <a:solidFill>
                  <a:srgbClr val="800000"/>
                </a:solidFill>
              </a:rPr>
              <a:t>bind up long flowing garments close to the body and fasten them tightly, </a:t>
            </a:r>
            <a:r>
              <a:rPr lang="en-US" sz="2400" b="1" u="sng" dirty="0" smtClean="0">
                <a:solidFill>
                  <a:srgbClr val="800000"/>
                </a:solidFill>
              </a:rPr>
              <a:t>cf. Phil.4:4-9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400" b="1" dirty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So, during these </a:t>
            </a:r>
            <a:r>
              <a:rPr lang="en-US" sz="2400" b="1" i="1" dirty="0" smtClean="0">
                <a:solidFill>
                  <a:srgbClr val="800000"/>
                </a:solidFill>
              </a:rPr>
              <a:t>distressing times</a:t>
            </a:r>
            <a:r>
              <a:rPr lang="en-US" sz="2400" b="1" i="1" dirty="0" smtClean="0">
                <a:solidFill>
                  <a:srgbClr val="562A04"/>
                </a:solidFill>
              </a:rPr>
              <a:t>, </a:t>
            </a:r>
            <a:r>
              <a:rPr lang="en-US" sz="2400" b="1" dirty="0" smtClean="0">
                <a:solidFill>
                  <a:srgbClr val="562A04"/>
                </a:solidFill>
              </a:rPr>
              <a:t>we must </a:t>
            </a:r>
            <a:r>
              <a:rPr lang="en-US" sz="2400" b="1" i="1" dirty="0" smtClean="0">
                <a:solidFill>
                  <a:srgbClr val="800000"/>
                </a:solidFill>
              </a:rPr>
              <a:t>bind up our minds </a:t>
            </a:r>
            <a:r>
              <a:rPr lang="en-US" sz="2400" b="1" dirty="0" smtClean="0">
                <a:solidFill>
                  <a:srgbClr val="562A04"/>
                </a:solidFill>
              </a:rPr>
              <a:t>and keep them </a:t>
            </a:r>
            <a:r>
              <a:rPr lang="en-US" sz="2400" b="1" i="1" dirty="0" smtClean="0">
                <a:solidFill>
                  <a:srgbClr val="800000"/>
                </a:solidFill>
              </a:rPr>
              <a:t>securely fastened</a:t>
            </a:r>
            <a:r>
              <a:rPr lang="en-US" sz="2400" b="1" i="1" dirty="0" smtClean="0">
                <a:solidFill>
                  <a:srgbClr val="562A04"/>
                </a:solidFill>
              </a:rPr>
              <a:t>; </a:t>
            </a:r>
            <a:r>
              <a:rPr lang="en-US" sz="2400" b="1" dirty="0" smtClean="0">
                <a:solidFill>
                  <a:srgbClr val="562A04"/>
                </a:solidFill>
              </a:rPr>
              <a:t>don’t let them run wild; don’t panic, </a:t>
            </a:r>
            <a:r>
              <a:rPr lang="en-US" sz="2400" b="1" i="1" dirty="0" smtClean="0">
                <a:solidFill>
                  <a:srgbClr val="800000"/>
                </a:solidFill>
              </a:rPr>
              <a:t>prepare </a:t>
            </a:r>
            <a:r>
              <a:rPr lang="en-US" sz="2400" b="1" dirty="0" smtClean="0">
                <a:solidFill>
                  <a:srgbClr val="562A04"/>
                </a:solidFill>
              </a:rPr>
              <a:t>your mind for </a:t>
            </a:r>
            <a:r>
              <a:rPr lang="en-US" sz="2400" b="1" i="1" dirty="0" smtClean="0">
                <a:solidFill>
                  <a:srgbClr val="800000"/>
                </a:solidFill>
              </a:rPr>
              <a:t>action</a:t>
            </a:r>
            <a:r>
              <a:rPr lang="en-US" sz="2400" b="1" i="1" dirty="0" smtClean="0">
                <a:solidFill>
                  <a:srgbClr val="562A04"/>
                </a:solidFill>
              </a:rPr>
              <a:t>! </a:t>
            </a:r>
            <a:endParaRPr lang="en-US" sz="2400" b="1" dirty="0" smtClean="0">
              <a:solidFill>
                <a:srgbClr val="562A04"/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562A04"/>
                </a:solidFill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</a:rPr>
              <a:t>Keep sober in spirit, </a:t>
            </a:r>
            <a:r>
              <a:rPr lang="en-US" sz="2400" b="1" u="sng" dirty="0" smtClean="0">
                <a:solidFill>
                  <a:srgbClr val="800000"/>
                </a:solidFill>
              </a:rPr>
              <a:t>v.13b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400" b="1" dirty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Here, </a:t>
            </a:r>
            <a:r>
              <a:rPr lang="en-US" sz="2400" b="1" i="1" dirty="0" smtClean="0">
                <a:solidFill>
                  <a:srgbClr val="800000"/>
                </a:solidFill>
              </a:rPr>
              <a:t>sober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means </a:t>
            </a:r>
            <a:r>
              <a:rPr lang="en-US" sz="2400" b="1" i="1" dirty="0" smtClean="0">
                <a:solidFill>
                  <a:srgbClr val="800000"/>
                </a:solidFill>
              </a:rPr>
              <a:t>to be calm and collected in spirit </a:t>
            </a:r>
            <a:r>
              <a:rPr lang="en-US" sz="2400" b="1" dirty="0" smtClean="0">
                <a:solidFill>
                  <a:srgbClr val="562A04"/>
                </a:solidFill>
              </a:rPr>
              <a:t>(yours, not the H.S.; </a:t>
            </a:r>
            <a:r>
              <a:rPr lang="en-US" sz="2400" b="1" i="1" dirty="0" smtClean="0">
                <a:solidFill>
                  <a:srgbClr val="800000"/>
                </a:solidFill>
              </a:rPr>
              <a:t>spirit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refers to our </a:t>
            </a:r>
            <a:r>
              <a:rPr lang="en-US" sz="2400" b="1" i="1" dirty="0" smtClean="0">
                <a:solidFill>
                  <a:srgbClr val="562A04"/>
                </a:solidFill>
              </a:rPr>
              <a:t>inner being</a:t>
            </a:r>
            <a:r>
              <a:rPr lang="en-US" sz="2400" b="1" dirty="0" smtClean="0">
                <a:solidFill>
                  <a:srgbClr val="562A04"/>
                </a:solidFill>
              </a:rPr>
              <a:t>)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400" b="1" dirty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As #1 directed our </a:t>
            </a:r>
            <a:r>
              <a:rPr lang="en-US" sz="2400" b="1" i="1" dirty="0" smtClean="0">
                <a:solidFill>
                  <a:srgbClr val="800000"/>
                </a:solidFill>
              </a:rPr>
              <a:t>minds</a:t>
            </a:r>
            <a:r>
              <a:rPr lang="en-US" sz="2400" b="1" i="1" dirty="0" smtClean="0">
                <a:solidFill>
                  <a:srgbClr val="562A04"/>
                </a:solidFill>
              </a:rPr>
              <a:t>, </a:t>
            </a:r>
            <a:r>
              <a:rPr lang="en-US" sz="2400" b="1" dirty="0" smtClean="0">
                <a:solidFill>
                  <a:srgbClr val="562A04"/>
                </a:solidFill>
              </a:rPr>
              <a:t>now our </a:t>
            </a:r>
            <a:r>
              <a:rPr lang="en-US" sz="2400" b="1" i="1" dirty="0" smtClean="0">
                <a:solidFill>
                  <a:srgbClr val="800000"/>
                </a:solidFill>
              </a:rPr>
              <a:t>spirits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are also to be kept </a:t>
            </a:r>
            <a:r>
              <a:rPr lang="en-US" sz="2400" b="1" i="1" dirty="0" smtClean="0">
                <a:solidFill>
                  <a:srgbClr val="800000"/>
                </a:solidFill>
              </a:rPr>
              <a:t>calm</a:t>
            </a:r>
            <a:r>
              <a:rPr lang="en-US" sz="2400" b="1" i="1" dirty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and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</a:rPr>
              <a:t>collected</a:t>
            </a:r>
            <a:r>
              <a:rPr lang="en-US" sz="2400" b="1" i="1" dirty="0" smtClean="0">
                <a:solidFill>
                  <a:srgbClr val="562A04"/>
                </a:solidFill>
              </a:rPr>
              <a:t>, </a:t>
            </a:r>
            <a:r>
              <a:rPr lang="en-US" sz="2400" b="1" dirty="0" smtClean="0">
                <a:solidFill>
                  <a:srgbClr val="562A04"/>
                </a:solidFill>
              </a:rPr>
              <a:t> </a:t>
            </a:r>
            <a:r>
              <a:rPr lang="en-US" sz="2400" b="1" u="sng" dirty="0" smtClean="0">
                <a:solidFill>
                  <a:srgbClr val="800000"/>
                </a:solidFill>
              </a:rPr>
              <a:t>cf. Prov.4:23</a:t>
            </a:r>
            <a:endParaRPr lang="en-US" sz="2400" b="1" dirty="0" smtClean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26498" y="6486476"/>
            <a:ext cx="1017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Slide #5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509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hilip_pulpit.jpg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9" b="1109"/>
          <a:stretch>
            <a:fillRect/>
          </a:stretch>
        </p:blipFill>
        <p:spPr>
          <a:xfrm>
            <a:off x="-9648" y="1823846"/>
            <a:ext cx="9153648" cy="503415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648" y="1"/>
            <a:ext cx="9153648" cy="177656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562A04"/>
                </a:solidFill>
              </a:rPr>
              <a:t>“Christian Living in a </a:t>
            </a:r>
            <a:r>
              <a:rPr lang="en-US" b="1" i="1" dirty="0" smtClean="0">
                <a:solidFill>
                  <a:srgbClr val="800000"/>
                </a:solidFill>
              </a:rPr>
              <a:t>Distressing</a:t>
            </a:r>
            <a:r>
              <a:rPr lang="en-US" b="1" i="1" dirty="0" smtClean="0">
                <a:solidFill>
                  <a:srgbClr val="562A04"/>
                </a:solidFill>
              </a:rPr>
              <a:t> </a:t>
            </a:r>
            <a:r>
              <a:rPr lang="en-US" b="1" dirty="0" smtClean="0">
                <a:solidFill>
                  <a:srgbClr val="562A04"/>
                </a:solidFill>
              </a:rPr>
              <a:t>Time”</a:t>
            </a:r>
            <a:br>
              <a:rPr lang="en-US" b="1" dirty="0" smtClean="0">
                <a:solidFill>
                  <a:srgbClr val="562A04"/>
                </a:solidFill>
              </a:rPr>
            </a:br>
            <a:r>
              <a:rPr lang="en-US" b="1" u="sng" dirty="0" smtClean="0">
                <a:solidFill>
                  <a:srgbClr val="800000"/>
                </a:solidFill>
              </a:rPr>
              <a:t>1Peter 1:13-25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0710" y="1948964"/>
            <a:ext cx="8229600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562A04"/>
                </a:solidFill>
              </a:rPr>
              <a:t>Note the </a:t>
            </a:r>
            <a:r>
              <a:rPr lang="en-US" sz="2400" b="1" i="1" dirty="0" smtClean="0">
                <a:solidFill>
                  <a:srgbClr val="800000"/>
                </a:solidFill>
              </a:rPr>
              <a:t>imperatives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from our primary text of </a:t>
            </a:r>
            <a:r>
              <a:rPr lang="en-US" sz="2400" b="1" u="sng" dirty="0" smtClean="0">
                <a:solidFill>
                  <a:srgbClr val="800000"/>
                </a:solidFill>
              </a:rPr>
              <a:t>vv.13-25</a:t>
            </a:r>
            <a:r>
              <a:rPr lang="en-US" sz="2400" b="1" dirty="0">
                <a:solidFill>
                  <a:srgbClr val="562A04"/>
                </a:solidFill>
              </a:rPr>
              <a:t>: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 startAt="3"/>
            </a:pPr>
            <a:r>
              <a:rPr lang="en-US" sz="2400" b="1" dirty="0" smtClean="0">
                <a:solidFill>
                  <a:srgbClr val="562A04"/>
                </a:solidFill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</a:rPr>
              <a:t>Fix your hope completely, </a:t>
            </a:r>
            <a:r>
              <a:rPr lang="en-US" sz="2400" b="1" u="sng" dirty="0" smtClean="0">
                <a:solidFill>
                  <a:srgbClr val="800000"/>
                </a:solidFill>
              </a:rPr>
              <a:t>v.13c</a:t>
            </a:r>
            <a:endParaRPr lang="en-US" sz="2400" b="1" dirty="0">
              <a:solidFill>
                <a:srgbClr val="562A04"/>
              </a:solidFill>
            </a:endParaRP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400" b="1" dirty="0" smtClean="0">
                <a:solidFill>
                  <a:srgbClr val="562A04"/>
                </a:solidFill>
              </a:rPr>
              <a:t> This </a:t>
            </a:r>
            <a:r>
              <a:rPr lang="en-US" sz="2400" b="1" i="1" dirty="0" smtClean="0">
                <a:solidFill>
                  <a:srgbClr val="800000"/>
                </a:solidFill>
              </a:rPr>
              <a:t>complete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(</a:t>
            </a:r>
            <a:r>
              <a:rPr lang="en-US" sz="2400" b="1" i="1" dirty="0" smtClean="0">
                <a:solidFill>
                  <a:srgbClr val="562A04"/>
                </a:solidFill>
              </a:rPr>
              <a:t>total</a:t>
            </a:r>
            <a:r>
              <a:rPr lang="en-US" sz="2400" b="1" dirty="0" smtClean="0">
                <a:solidFill>
                  <a:srgbClr val="562A04"/>
                </a:solidFill>
              </a:rPr>
              <a:t>) </a:t>
            </a:r>
            <a:r>
              <a:rPr lang="en-US" sz="2400" b="1" i="1" dirty="0" smtClean="0">
                <a:solidFill>
                  <a:srgbClr val="800000"/>
                </a:solidFill>
              </a:rPr>
              <a:t>fixation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(to </a:t>
            </a:r>
            <a:r>
              <a:rPr lang="en-US" sz="2400" b="1" i="1" dirty="0" smtClean="0">
                <a:solidFill>
                  <a:srgbClr val="562A04"/>
                </a:solidFill>
              </a:rPr>
              <a:t>set </a:t>
            </a:r>
            <a:r>
              <a:rPr lang="en-US" sz="2400" b="1" dirty="0" smtClean="0">
                <a:solidFill>
                  <a:srgbClr val="562A04"/>
                </a:solidFill>
              </a:rPr>
              <a:t>or rest) of </a:t>
            </a:r>
            <a:r>
              <a:rPr lang="en-US" sz="2400" b="1" i="1" dirty="0" smtClean="0">
                <a:solidFill>
                  <a:srgbClr val="800000"/>
                </a:solidFill>
              </a:rPr>
              <a:t>hope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(</a:t>
            </a:r>
            <a:r>
              <a:rPr lang="en-US" sz="2400" b="1" i="1" dirty="0" smtClean="0">
                <a:solidFill>
                  <a:srgbClr val="562A04"/>
                </a:solidFill>
              </a:rPr>
              <a:t>desire </a:t>
            </a:r>
            <a:r>
              <a:rPr lang="en-US" sz="2400" b="1" dirty="0" smtClean="0">
                <a:solidFill>
                  <a:srgbClr val="562A04"/>
                </a:solidFill>
              </a:rPr>
              <a:t>plus </a:t>
            </a:r>
            <a:r>
              <a:rPr lang="en-US" sz="2400" b="1" i="1" dirty="0" smtClean="0">
                <a:solidFill>
                  <a:srgbClr val="562A04"/>
                </a:solidFill>
              </a:rPr>
              <a:t>expectation of attainment</a:t>
            </a:r>
            <a:r>
              <a:rPr lang="en-US" sz="2400" b="1" dirty="0" smtClean="0">
                <a:solidFill>
                  <a:srgbClr val="562A04"/>
                </a:solidFill>
              </a:rPr>
              <a:t>) is to be on </a:t>
            </a:r>
            <a:r>
              <a:rPr lang="en-US" sz="2400" b="1" i="1" dirty="0" smtClean="0">
                <a:solidFill>
                  <a:srgbClr val="800000"/>
                </a:solidFill>
              </a:rPr>
              <a:t>the grace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(</a:t>
            </a:r>
            <a:r>
              <a:rPr lang="en-US" sz="2400" b="1" i="1" dirty="0" smtClean="0">
                <a:solidFill>
                  <a:srgbClr val="562A04"/>
                </a:solidFill>
              </a:rPr>
              <a:t>undeserved favor</a:t>
            </a:r>
            <a:r>
              <a:rPr lang="en-US" sz="2400" b="1" dirty="0" smtClean="0">
                <a:solidFill>
                  <a:srgbClr val="562A04"/>
                </a:solidFill>
              </a:rPr>
              <a:t>) that will </a:t>
            </a:r>
            <a:r>
              <a:rPr lang="en-US" sz="2400" b="1" i="1" dirty="0" smtClean="0">
                <a:solidFill>
                  <a:srgbClr val="800000"/>
                </a:solidFill>
              </a:rPr>
              <a:t>be</a:t>
            </a:r>
            <a:r>
              <a:rPr lang="en-US" sz="2400" b="1" dirty="0" smtClean="0">
                <a:solidFill>
                  <a:srgbClr val="562A04"/>
                </a:solidFill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</a:rPr>
              <a:t>brought at the revelation of Jesus Christ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(</a:t>
            </a:r>
            <a:r>
              <a:rPr lang="en-US" sz="2400" b="1" i="1" dirty="0" smtClean="0">
                <a:solidFill>
                  <a:srgbClr val="562A04"/>
                </a:solidFill>
              </a:rPr>
              <a:t>supplied by</a:t>
            </a:r>
            <a:r>
              <a:rPr lang="en-US" sz="2400" b="1" dirty="0" smtClean="0">
                <a:solidFill>
                  <a:srgbClr val="562A04"/>
                </a:solidFill>
              </a:rPr>
              <a:t> </a:t>
            </a:r>
            <a:r>
              <a:rPr lang="en-US" sz="2400" b="1" i="1" dirty="0" smtClean="0">
                <a:solidFill>
                  <a:srgbClr val="562A04"/>
                </a:solidFill>
              </a:rPr>
              <a:t>Him, </a:t>
            </a:r>
            <a:r>
              <a:rPr lang="en-US" sz="2400" b="1" dirty="0" smtClean="0">
                <a:solidFill>
                  <a:srgbClr val="562A04"/>
                </a:solidFill>
              </a:rPr>
              <a:t>but </a:t>
            </a:r>
            <a:r>
              <a:rPr lang="en-US" sz="2400" b="1" i="1" dirty="0" smtClean="0">
                <a:solidFill>
                  <a:srgbClr val="562A04"/>
                </a:solidFill>
              </a:rPr>
              <a:t>then </a:t>
            </a:r>
            <a:r>
              <a:rPr lang="en-US" sz="2400" b="1" dirty="0" smtClean="0">
                <a:solidFill>
                  <a:srgbClr val="562A04"/>
                </a:solidFill>
              </a:rPr>
              <a:t>not </a:t>
            </a:r>
            <a:r>
              <a:rPr lang="en-US" sz="2400" b="1" i="1" dirty="0" smtClean="0">
                <a:solidFill>
                  <a:srgbClr val="562A04"/>
                </a:solidFill>
              </a:rPr>
              <a:t>now</a:t>
            </a:r>
            <a:r>
              <a:rPr lang="en-US" sz="2400" b="1" dirty="0" smtClean="0">
                <a:solidFill>
                  <a:srgbClr val="562A04"/>
                </a:solidFill>
              </a:rPr>
              <a:t>), </a:t>
            </a:r>
            <a:r>
              <a:rPr lang="en-US" sz="2400" b="1" u="sng" dirty="0" smtClean="0">
                <a:solidFill>
                  <a:srgbClr val="800000"/>
                </a:solidFill>
              </a:rPr>
              <a:t>cf. Titus 2:11-14</a:t>
            </a:r>
            <a:r>
              <a:rPr lang="en-US" sz="2400" b="1" dirty="0" smtClean="0">
                <a:solidFill>
                  <a:srgbClr val="562A04"/>
                </a:solidFill>
              </a:rPr>
              <a:t>; </a:t>
            </a:r>
            <a:r>
              <a:rPr lang="en-US" sz="2400" b="1" u="sng" dirty="0" smtClean="0">
                <a:solidFill>
                  <a:srgbClr val="800000"/>
                </a:solidFill>
              </a:rPr>
              <a:t>Heb.3:6; 6:11,18,19</a:t>
            </a:r>
            <a:r>
              <a:rPr lang="en-US" sz="2400" b="1" dirty="0" smtClean="0">
                <a:solidFill>
                  <a:srgbClr val="800000"/>
                </a:solidFill>
              </a:rPr>
              <a:t>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 startAt="3"/>
            </a:pPr>
            <a:r>
              <a:rPr lang="en-US" sz="2400" b="1" dirty="0">
                <a:solidFill>
                  <a:srgbClr val="562A04"/>
                </a:solidFill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</a:rPr>
              <a:t>Do not be conformed to the former lusts, </a:t>
            </a:r>
            <a:r>
              <a:rPr lang="en-US" sz="2400" b="1" u="sng" dirty="0" smtClean="0">
                <a:solidFill>
                  <a:srgbClr val="800000"/>
                </a:solidFill>
              </a:rPr>
              <a:t>v.14</a:t>
            </a:r>
            <a:r>
              <a:rPr lang="en-US" sz="2400" b="1" dirty="0" smtClean="0">
                <a:solidFill>
                  <a:srgbClr val="800000"/>
                </a:solidFill>
              </a:rPr>
              <a:t> </a:t>
            </a:r>
            <a:endParaRPr lang="en-US" sz="2400" b="1" dirty="0" smtClean="0">
              <a:solidFill>
                <a:srgbClr val="562A04"/>
              </a:solidFill>
            </a:endParaRP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400" b="1" dirty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We have been </a:t>
            </a:r>
            <a:r>
              <a:rPr lang="en-US" sz="2400" b="1" i="1" dirty="0" smtClean="0">
                <a:solidFill>
                  <a:srgbClr val="800000"/>
                </a:solidFill>
              </a:rPr>
              <a:t>born again to a living hope</a:t>
            </a:r>
            <a:r>
              <a:rPr lang="en-US" sz="2400" b="1" i="1" dirty="0" smtClean="0">
                <a:solidFill>
                  <a:srgbClr val="562A04"/>
                </a:solidFill>
              </a:rPr>
              <a:t>, </a:t>
            </a:r>
            <a:r>
              <a:rPr lang="en-US" sz="2400" b="1" dirty="0" smtClean="0">
                <a:solidFill>
                  <a:srgbClr val="562A04"/>
                </a:solidFill>
              </a:rPr>
              <a:t>so don’t revert to that from which we have been </a:t>
            </a:r>
            <a:r>
              <a:rPr lang="en-US" sz="2400" b="1" i="1" dirty="0" smtClean="0">
                <a:solidFill>
                  <a:srgbClr val="800000"/>
                </a:solidFill>
              </a:rPr>
              <a:t>freed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and </a:t>
            </a:r>
            <a:r>
              <a:rPr lang="en-US" sz="2400" b="1" i="1" dirty="0" smtClean="0">
                <a:solidFill>
                  <a:srgbClr val="800000"/>
                </a:solidFill>
              </a:rPr>
              <a:t>purified, </a:t>
            </a:r>
            <a:r>
              <a:rPr lang="en-US" sz="2400" b="1" u="sng" dirty="0" smtClean="0">
                <a:solidFill>
                  <a:srgbClr val="800000"/>
                </a:solidFill>
              </a:rPr>
              <a:t>vv.2-3</a:t>
            </a:r>
            <a:r>
              <a:rPr lang="en-US" sz="2400" b="1" dirty="0" smtClean="0">
                <a:solidFill>
                  <a:srgbClr val="800000"/>
                </a:solidFill>
              </a:rPr>
              <a:t>; </a:t>
            </a:r>
            <a:r>
              <a:rPr lang="en-US" sz="2400" b="1" u="sng" dirty="0" smtClean="0">
                <a:solidFill>
                  <a:srgbClr val="800000"/>
                </a:solidFill>
              </a:rPr>
              <a:t>cf. Heb.10:39</a:t>
            </a:r>
            <a:endParaRPr lang="en-US" sz="2400" b="1" dirty="0" smtClean="0">
              <a:solidFill>
                <a:srgbClr val="562A04"/>
              </a:solidFill>
            </a:endParaRP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400" b="1" dirty="0" smtClean="0">
                <a:solidFill>
                  <a:srgbClr val="562A04"/>
                </a:solidFill>
              </a:rPr>
              <a:t> </a:t>
            </a:r>
            <a:r>
              <a:rPr lang="en-US" sz="2400" b="1" u="sng" dirty="0" smtClean="0">
                <a:solidFill>
                  <a:srgbClr val="800000"/>
                </a:solidFill>
              </a:rPr>
              <a:t>Rom.6:1-7</a:t>
            </a:r>
            <a:r>
              <a:rPr lang="en-US" sz="2400" b="1" dirty="0" smtClean="0">
                <a:solidFill>
                  <a:srgbClr val="562A04"/>
                </a:solidFill>
              </a:rPr>
              <a:t> makes the same point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26498" y="6486476"/>
            <a:ext cx="1017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Slide #6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701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hilip_pulpit.jpg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9" b="1109"/>
          <a:stretch>
            <a:fillRect/>
          </a:stretch>
        </p:blipFill>
        <p:spPr>
          <a:xfrm>
            <a:off x="-9648" y="1823846"/>
            <a:ext cx="9153648" cy="503415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648" y="1"/>
            <a:ext cx="9153648" cy="177656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562A04"/>
                </a:solidFill>
              </a:rPr>
              <a:t>“Christian Living in a </a:t>
            </a:r>
            <a:r>
              <a:rPr lang="en-US" b="1" i="1" dirty="0" smtClean="0">
                <a:solidFill>
                  <a:srgbClr val="800000"/>
                </a:solidFill>
              </a:rPr>
              <a:t>Distressing</a:t>
            </a:r>
            <a:r>
              <a:rPr lang="en-US" b="1" i="1" dirty="0" smtClean="0">
                <a:solidFill>
                  <a:srgbClr val="562A04"/>
                </a:solidFill>
              </a:rPr>
              <a:t> </a:t>
            </a:r>
            <a:r>
              <a:rPr lang="en-US" b="1" dirty="0" smtClean="0">
                <a:solidFill>
                  <a:srgbClr val="562A04"/>
                </a:solidFill>
              </a:rPr>
              <a:t>Time”</a:t>
            </a:r>
            <a:br>
              <a:rPr lang="en-US" b="1" dirty="0" smtClean="0">
                <a:solidFill>
                  <a:srgbClr val="562A04"/>
                </a:solidFill>
              </a:rPr>
            </a:br>
            <a:r>
              <a:rPr lang="en-US" b="1" u="sng" dirty="0" smtClean="0">
                <a:solidFill>
                  <a:srgbClr val="800000"/>
                </a:solidFill>
              </a:rPr>
              <a:t>1Peter 1:13-25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0710" y="1948964"/>
            <a:ext cx="8229600" cy="4770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562A04"/>
                </a:solidFill>
              </a:rPr>
              <a:t>Note the </a:t>
            </a:r>
            <a:r>
              <a:rPr lang="en-US" sz="2400" b="1" i="1" dirty="0" smtClean="0">
                <a:solidFill>
                  <a:srgbClr val="800000"/>
                </a:solidFill>
              </a:rPr>
              <a:t>imperatives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from our primary text of </a:t>
            </a:r>
            <a:r>
              <a:rPr lang="en-US" sz="2400" b="1" u="sng" dirty="0" smtClean="0">
                <a:solidFill>
                  <a:srgbClr val="800000"/>
                </a:solidFill>
              </a:rPr>
              <a:t>vv.13-25</a:t>
            </a:r>
            <a:r>
              <a:rPr lang="en-US" sz="2400" b="1" dirty="0">
                <a:solidFill>
                  <a:srgbClr val="562A04"/>
                </a:solidFill>
              </a:rPr>
              <a:t>: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pPr marL="457200" indent="-457200">
              <a:spcAft>
                <a:spcPts val="600"/>
              </a:spcAft>
              <a:buClr>
                <a:srgbClr val="562A04"/>
              </a:buClr>
              <a:buFont typeface="+mj-lt"/>
              <a:buAutoNum type="arabicPeriod" startAt="5"/>
            </a:pPr>
            <a:r>
              <a:rPr lang="en-US" sz="2400" b="1" dirty="0" smtClean="0">
                <a:solidFill>
                  <a:srgbClr val="800000"/>
                </a:solidFill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</a:rPr>
              <a:t>But be holy in all your behavior, </a:t>
            </a:r>
            <a:r>
              <a:rPr lang="en-US" sz="2400" b="1" u="sng" dirty="0" smtClean="0">
                <a:solidFill>
                  <a:srgbClr val="800000"/>
                </a:solidFill>
              </a:rPr>
              <a:t>vv.15-16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400" b="1" dirty="0" smtClean="0">
                <a:solidFill>
                  <a:srgbClr val="562A04"/>
                </a:solidFill>
              </a:rPr>
              <a:t>Because </a:t>
            </a:r>
            <a:r>
              <a:rPr lang="en-US" sz="2400" b="1" i="1" dirty="0" smtClean="0">
                <a:solidFill>
                  <a:srgbClr val="800000"/>
                </a:solidFill>
              </a:rPr>
              <a:t>God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(our </a:t>
            </a:r>
            <a:r>
              <a:rPr lang="en-US" sz="2400" b="1" i="1" dirty="0" smtClean="0">
                <a:solidFill>
                  <a:srgbClr val="562A04"/>
                </a:solidFill>
              </a:rPr>
              <a:t>Father</a:t>
            </a:r>
            <a:r>
              <a:rPr lang="en-US" sz="2400" b="1" dirty="0" smtClean="0">
                <a:solidFill>
                  <a:srgbClr val="562A04"/>
                </a:solidFill>
              </a:rPr>
              <a:t>) </a:t>
            </a:r>
            <a:r>
              <a:rPr lang="en-US" sz="2400" b="1" i="1" dirty="0" smtClean="0">
                <a:solidFill>
                  <a:srgbClr val="800000"/>
                </a:solidFill>
              </a:rPr>
              <a:t>is holy, </a:t>
            </a:r>
            <a:r>
              <a:rPr lang="en-US" sz="2400" b="1" u="sng" dirty="0" smtClean="0">
                <a:solidFill>
                  <a:srgbClr val="800000"/>
                </a:solidFill>
              </a:rPr>
              <a:t>vv.3,15a</a:t>
            </a:r>
            <a:endParaRPr lang="en-US" sz="2400" b="1" dirty="0" smtClean="0">
              <a:solidFill>
                <a:srgbClr val="562A04"/>
              </a:solidFill>
            </a:endParaRP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400" b="1" dirty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Therefore, as </a:t>
            </a:r>
            <a:r>
              <a:rPr lang="en-US" sz="2400" b="1" i="1" dirty="0" smtClean="0">
                <a:solidFill>
                  <a:srgbClr val="800000"/>
                </a:solidFill>
              </a:rPr>
              <a:t>children </a:t>
            </a:r>
            <a:r>
              <a:rPr lang="en-US" sz="2400" b="1" dirty="0" smtClean="0">
                <a:solidFill>
                  <a:srgbClr val="800000"/>
                </a:solidFill>
              </a:rPr>
              <a:t>of </a:t>
            </a:r>
            <a:r>
              <a:rPr lang="en-US" sz="2400" b="1" i="1" dirty="0" smtClean="0">
                <a:solidFill>
                  <a:srgbClr val="800000"/>
                </a:solidFill>
              </a:rPr>
              <a:t>our Fathe</a:t>
            </a:r>
            <a:r>
              <a:rPr lang="en-US" sz="2400" b="1" i="1" dirty="0" smtClean="0">
                <a:solidFill>
                  <a:srgbClr val="562A04"/>
                </a:solidFill>
              </a:rPr>
              <a:t>r, </a:t>
            </a:r>
            <a:r>
              <a:rPr lang="en-US" sz="2400" b="1" dirty="0" smtClean="0">
                <a:solidFill>
                  <a:srgbClr val="562A04"/>
                </a:solidFill>
              </a:rPr>
              <a:t>be </a:t>
            </a:r>
            <a:r>
              <a:rPr lang="en-US" sz="2400" b="1" i="1" dirty="0" smtClean="0">
                <a:solidFill>
                  <a:srgbClr val="800000"/>
                </a:solidFill>
              </a:rPr>
              <a:t>obedient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by being like Him </a:t>
            </a:r>
            <a:r>
              <a:rPr lang="en-US" sz="2400" b="1" i="1" dirty="0" smtClean="0">
                <a:solidFill>
                  <a:srgbClr val="800000"/>
                </a:solidFill>
              </a:rPr>
              <a:t>in all your behavior, </a:t>
            </a:r>
            <a:r>
              <a:rPr lang="en-US" sz="2400" b="1" u="sng" dirty="0" smtClean="0">
                <a:solidFill>
                  <a:srgbClr val="800000"/>
                </a:solidFill>
              </a:rPr>
              <a:t>vv.14a,15b,16</a:t>
            </a:r>
            <a:r>
              <a:rPr lang="en-US" sz="2400" b="1" dirty="0" smtClean="0">
                <a:solidFill>
                  <a:srgbClr val="800000"/>
                </a:solidFill>
              </a:rPr>
              <a:t> </a:t>
            </a:r>
            <a:endParaRPr lang="en-US" sz="2400" b="1" dirty="0" smtClean="0">
              <a:solidFill>
                <a:srgbClr val="562A04"/>
              </a:solidFill>
            </a:endParaRPr>
          </a:p>
          <a:p>
            <a:pPr marL="457200" indent="-457200">
              <a:spcAft>
                <a:spcPts val="600"/>
              </a:spcAft>
              <a:buClr>
                <a:srgbClr val="562A04"/>
              </a:buClr>
              <a:buFont typeface="+mj-lt"/>
              <a:buAutoNum type="arabicPeriod" startAt="5"/>
            </a:pPr>
            <a:r>
              <a:rPr lang="en-US" sz="2400" b="1" dirty="0">
                <a:solidFill>
                  <a:srgbClr val="562A04"/>
                </a:solidFill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</a:rPr>
              <a:t>Conduct yourselves in fear, </a:t>
            </a:r>
            <a:r>
              <a:rPr lang="en-US" sz="2400" b="1" u="sng" dirty="0" smtClean="0">
                <a:solidFill>
                  <a:srgbClr val="800000"/>
                </a:solidFill>
              </a:rPr>
              <a:t>v.17b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pPr marL="914400" lvl="1" indent="-457200">
              <a:spcAft>
                <a:spcPts val="600"/>
              </a:spcAft>
              <a:buClr>
                <a:srgbClr val="562A04"/>
              </a:buClr>
              <a:buFont typeface="+mj-lt"/>
              <a:buAutoNum type="alphaLcParenR"/>
            </a:pP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i="1" u="sng" dirty="0" smtClean="0">
                <a:solidFill>
                  <a:srgbClr val="800000"/>
                </a:solidFill>
              </a:rPr>
              <a:t>if</a:t>
            </a:r>
            <a:r>
              <a:rPr lang="en-US" sz="2400" b="1" i="1" dirty="0" smtClean="0">
                <a:solidFill>
                  <a:srgbClr val="800000"/>
                </a:solidFill>
              </a:rPr>
              <a:t> God </a:t>
            </a:r>
            <a:r>
              <a:rPr lang="en-US" sz="2400" b="1" dirty="0" smtClean="0">
                <a:solidFill>
                  <a:srgbClr val="562A04"/>
                </a:solidFill>
              </a:rPr>
              <a:t>(who </a:t>
            </a:r>
            <a:r>
              <a:rPr lang="en-US" sz="2400" b="1" i="1" dirty="0" smtClean="0">
                <a:solidFill>
                  <a:srgbClr val="800000"/>
                </a:solidFill>
              </a:rPr>
              <a:t>judges impartially according to each man’s work</a:t>
            </a:r>
            <a:r>
              <a:rPr lang="en-US" sz="2400" b="1" dirty="0" smtClean="0">
                <a:solidFill>
                  <a:srgbClr val="562A04"/>
                </a:solidFill>
              </a:rPr>
              <a:t>) is </a:t>
            </a:r>
            <a:r>
              <a:rPr lang="en-US" sz="2400" b="1" i="1" dirty="0" smtClean="0">
                <a:solidFill>
                  <a:srgbClr val="562A04"/>
                </a:solidFill>
              </a:rPr>
              <a:t>your</a:t>
            </a:r>
            <a:r>
              <a:rPr lang="en-US" sz="2400" b="1" i="1" dirty="0" smtClean="0">
                <a:solidFill>
                  <a:srgbClr val="800000"/>
                </a:solidFill>
              </a:rPr>
              <a:t> Father, </a:t>
            </a:r>
            <a:r>
              <a:rPr lang="en-US" sz="2400" b="1" u="sng" dirty="0" smtClean="0">
                <a:solidFill>
                  <a:srgbClr val="800000"/>
                </a:solidFill>
              </a:rPr>
              <a:t>v.17a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pPr marL="914400" lvl="1" indent="-457200">
              <a:spcAft>
                <a:spcPts val="600"/>
              </a:spcAft>
              <a:buClr>
                <a:srgbClr val="562A04"/>
              </a:buClr>
              <a:buFont typeface="+mj-lt"/>
              <a:buAutoNum type="alphaLcParenR"/>
            </a:pPr>
            <a:r>
              <a:rPr lang="en-US" sz="2400" b="1" dirty="0">
                <a:solidFill>
                  <a:srgbClr val="562A04"/>
                </a:solidFill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</a:rPr>
              <a:t>during the time of your stay on earth </a:t>
            </a:r>
            <a:r>
              <a:rPr lang="en-US" sz="2400" b="1" dirty="0" smtClean="0">
                <a:solidFill>
                  <a:srgbClr val="562A04"/>
                </a:solidFill>
              </a:rPr>
              <a:t>(duration),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u="sng" dirty="0" smtClean="0">
                <a:solidFill>
                  <a:srgbClr val="800000"/>
                </a:solidFill>
              </a:rPr>
              <a:t>v.17c</a:t>
            </a:r>
            <a:r>
              <a:rPr lang="en-US" sz="2400" b="1" dirty="0" smtClean="0">
                <a:solidFill>
                  <a:srgbClr val="800000"/>
                </a:solidFill>
              </a:rPr>
              <a:t> </a:t>
            </a:r>
            <a:endParaRPr lang="en-US" sz="2400" b="1" dirty="0" smtClean="0">
              <a:solidFill>
                <a:srgbClr val="562A04"/>
              </a:solidFill>
            </a:endParaRPr>
          </a:p>
          <a:p>
            <a:pPr marL="914400" lvl="1" indent="-457200">
              <a:spcAft>
                <a:spcPts val="600"/>
              </a:spcAft>
              <a:buClr>
                <a:srgbClr val="562A04"/>
              </a:buClr>
              <a:buFont typeface="+mj-lt"/>
              <a:buAutoNum type="alphaLcParenR"/>
            </a:pPr>
            <a:r>
              <a:rPr lang="en-US" sz="2400" b="1" dirty="0">
                <a:solidFill>
                  <a:srgbClr val="562A04"/>
                </a:solidFill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</a:rPr>
              <a:t>knowing </a:t>
            </a:r>
            <a:r>
              <a:rPr lang="en-US" sz="2400" b="1" dirty="0" smtClean="0">
                <a:solidFill>
                  <a:srgbClr val="562A04"/>
                </a:solidFill>
              </a:rPr>
              <a:t>the</a:t>
            </a:r>
            <a:r>
              <a:rPr lang="en-US" sz="2400" b="1" dirty="0" smtClean="0">
                <a:solidFill>
                  <a:srgbClr val="800000"/>
                </a:solidFill>
              </a:rPr>
              <a:t> </a:t>
            </a:r>
            <a:r>
              <a:rPr lang="en-US" sz="2400" b="1" i="1" dirty="0" smtClean="0">
                <a:solidFill>
                  <a:srgbClr val="562A04"/>
                </a:solidFill>
              </a:rPr>
              <a:t>price</a:t>
            </a:r>
            <a:r>
              <a:rPr lang="en-US" sz="2400" b="1" dirty="0" smtClean="0">
                <a:solidFill>
                  <a:srgbClr val="562A04"/>
                </a:solidFill>
              </a:rPr>
              <a:t> of your </a:t>
            </a:r>
            <a:r>
              <a:rPr lang="en-US" sz="2400" b="1" i="1" dirty="0" smtClean="0">
                <a:solidFill>
                  <a:srgbClr val="800000"/>
                </a:solidFill>
              </a:rPr>
              <a:t>redemption</a:t>
            </a:r>
            <a:r>
              <a:rPr lang="en-US" sz="2400" b="1" dirty="0" smtClean="0">
                <a:solidFill>
                  <a:srgbClr val="562A04"/>
                </a:solidFill>
              </a:rPr>
              <a:t> (cost), </a:t>
            </a:r>
            <a:r>
              <a:rPr lang="en-US" sz="2400" b="1" u="sng" dirty="0" smtClean="0">
                <a:solidFill>
                  <a:srgbClr val="800000"/>
                </a:solidFill>
              </a:rPr>
              <a:t>vv.18-19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pPr marL="914400" lvl="1" indent="-457200">
              <a:spcAft>
                <a:spcPts val="600"/>
              </a:spcAft>
              <a:buClr>
                <a:srgbClr val="562A04"/>
              </a:buClr>
              <a:buFont typeface="+mj-lt"/>
              <a:buAutoNum type="alphaLcParenR"/>
            </a:pPr>
            <a:r>
              <a:rPr lang="en-US" sz="2400" b="1" dirty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and </a:t>
            </a:r>
            <a:r>
              <a:rPr lang="en-US" sz="2400" b="1" i="1" dirty="0" smtClean="0">
                <a:solidFill>
                  <a:srgbClr val="800000"/>
                </a:solidFill>
              </a:rPr>
              <a:t>on Whom</a:t>
            </a:r>
            <a:r>
              <a:rPr lang="en-US" sz="2400" b="1" dirty="0" smtClean="0">
                <a:solidFill>
                  <a:srgbClr val="800000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your </a:t>
            </a:r>
            <a:r>
              <a:rPr lang="en-US" sz="2400" b="1" i="1" dirty="0" smtClean="0">
                <a:solidFill>
                  <a:srgbClr val="800000"/>
                </a:solidFill>
              </a:rPr>
              <a:t>hope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and </a:t>
            </a:r>
            <a:r>
              <a:rPr lang="en-US" sz="2400" b="1" i="1" dirty="0" smtClean="0">
                <a:solidFill>
                  <a:srgbClr val="800000"/>
                </a:solidFill>
              </a:rPr>
              <a:t>faith </a:t>
            </a:r>
            <a:r>
              <a:rPr lang="en-US" sz="2400" b="1" i="1" dirty="0" smtClean="0">
                <a:solidFill>
                  <a:srgbClr val="562A04"/>
                </a:solidFill>
              </a:rPr>
              <a:t>rest, </a:t>
            </a:r>
            <a:r>
              <a:rPr lang="en-US" sz="2400" b="1" u="sng" dirty="0" smtClean="0">
                <a:solidFill>
                  <a:srgbClr val="800000"/>
                </a:solidFill>
              </a:rPr>
              <a:t>vv.20-21</a:t>
            </a:r>
            <a:endParaRPr lang="en-US" sz="2400" b="1" dirty="0" smtClean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26498" y="6486476"/>
            <a:ext cx="1017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Slide #7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803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hilip_pulpit.jpg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9" b="1109"/>
          <a:stretch>
            <a:fillRect/>
          </a:stretch>
        </p:blipFill>
        <p:spPr>
          <a:xfrm>
            <a:off x="-9648" y="1823846"/>
            <a:ext cx="9153648" cy="503415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648" y="1"/>
            <a:ext cx="9153648" cy="177656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562A04"/>
                </a:solidFill>
              </a:rPr>
              <a:t>“Christian Living in a </a:t>
            </a:r>
            <a:r>
              <a:rPr lang="en-US" b="1" i="1" dirty="0" smtClean="0">
                <a:solidFill>
                  <a:srgbClr val="800000"/>
                </a:solidFill>
              </a:rPr>
              <a:t>Distressing</a:t>
            </a:r>
            <a:r>
              <a:rPr lang="en-US" b="1" i="1" dirty="0" smtClean="0">
                <a:solidFill>
                  <a:srgbClr val="562A04"/>
                </a:solidFill>
              </a:rPr>
              <a:t> </a:t>
            </a:r>
            <a:r>
              <a:rPr lang="en-US" b="1" dirty="0" smtClean="0">
                <a:solidFill>
                  <a:srgbClr val="562A04"/>
                </a:solidFill>
              </a:rPr>
              <a:t>Time”</a:t>
            </a:r>
            <a:br>
              <a:rPr lang="en-US" b="1" dirty="0" smtClean="0">
                <a:solidFill>
                  <a:srgbClr val="562A04"/>
                </a:solidFill>
              </a:rPr>
            </a:br>
            <a:r>
              <a:rPr lang="en-US" b="1" u="sng" dirty="0" smtClean="0">
                <a:solidFill>
                  <a:srgbClr val="800000"/>
                </a:solidFill>
              </a:rPr>
              <a:t>1Peter 1:13-25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0709" y="1948964"/>
            <a:ext cx="8540720" cy="4847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562A04"/>
                </a:solidFill>
              </a:rPr>
              <a:t>Note the </a:t>
            </a:r>
            <a:r>
              <a:rPr lang="en-US" sz="2400" b="1" i="1" dirty="0" smtClean="0">
                <a:solidFill>
                  <a:srgbClr val="800000"/>
                </a:solidFill>
              </a:rPr>
              <a:t>imperatives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from our primary text of </a:t>
            </a:r>
            <a:r>
              <a:rPr lang="en-US" sz="2400" b="1" u="sng" dirty="0" smtClean="0">
                <a:solidFill>
                  <a:srgbClr val="800000"/>
                </a:solidFill>
              </a:rPr>
              <a:t>vv.13-25</a:t>
            </a:r>
            <a:r>
              <a:rPr lang="en-US" sz="2400" b="1" dirty="0">
                <a:solidFill>
                  <a:srgbClr val="562A04"/>
                </a:solidFill>
              </a:rPr>
              <a:t>: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pPr marL="457200" indent="-457200">
              <a:spcAft>
                <a:spcPts val="600"/>
              </a:spcAft>
              <a:buClr>
                <a:srgbClr val="562A04"/>
              </a:buClr>
              <a:buFont typeface="+mj-lt"/>
              <a:buAutoNum type="arabicPeriod" startAt="7"/>
            </a:pPr>
            <a:r>
              <a:rPr lang="en-US" sz="2400" b="1" dirty="0" smtClean="0">
                <a:solidFill>
                  <a:srgbClr val="800000"/>
                </a:solidFill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</a:rPr>
              <a:t>Fervently love one another, </a:t>
            </a:r>
            <a:r>
              <a:rPr lang="en-US" sz="2400" b="1" u="sng" dirty="0" smtClean="0">
                <a:solidFill>
                  <a:srgbClr val="800000"/>
                </a:solidFill>
              </a:rPr>
              <a:t>v.22c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400" b="1" dirty="0" smtClean="0">
                <a:solidFill>
                  <a:srgbClr val="562A04"/>
                </a:solidFill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</a:rPr>
              <a:t>from the heart, </a:t>
            </a:r>
            <a:r>
              <a:rPr lang="en-US" sz="2400" b="1" u="sng" dirty="0" smtClean="0">
                <a:solidFill>
                  <a:srgbClr val="800000"/>
                </a:solidFill>
              </a:rPr>
              <a:t>v.22d</a:t>
            </a:r>
            <a:r>
              <a:rPr lang="en-US" sz="2400" b="1" dirty="0" smtClean="0">
                <a:solidFill>
                  <a:srgbClr val="800000"/>
                </a:solidFill>
              </a:rPr>
              <a:t>; </a:t>
            </a:r>
            <a:r>
              <a:rPr lang="en-US" sz="2400" b="1" u="sng" dirty="0" smtClean="0">
                <a:solidFill>
                  <a:srgbClr val="800000"/>
                </a:solidFill>
              </a:rPr>
              <a:t>cf.1Tim.1:5</a:t>
            </a:r>
            <a:endParaRPr lang="en-US" sz="2400" b="1" dirty="0" smtClean="0">
              <a:solidFill>
                <a:srgbClr val="562A04"/>
              </a:solidFill>
            </a:endParaRP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400" b="1" dirty="0">
                <a:solidFill>
                  <a:srgbClr val="562A04"/>
                </a:solidFill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</a:rPr>
              <a:t>Since you have purified your hearts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for that </a:t>
            </a:r>
            <a:r>
              <a:rPr lang="en-US" sz="2400" b="1" i="1" dirty="0" smtClean="0">
                <a:solidFill>
                  <a:srgbClr val="562A04"/>
                </a:solidFill>
              </a:rPr>
              <a:t>purpose</a:t>
            </a:r>
            <a:r>
              <a:rPr lang="en-US" sz="2400" b="1" i="1" dirty="0" smtClean="0">
                <a:solidFill>
                  <a:srgbClr val="800000"/>
                </a:solidFill>
              </a:rPr>
              <a:t>, </a:t>
            </a:r>
            <a:r>
              <a:rPr lang="en-US" sz="2400" b="1" u="sng" dirty="0" smtClean="0">
                <a:solidFill>
                  <a:srgbClr val="800000"/>
                </a:solidFill>
              </a:rPr>
              <a:t>v.22b</a:t>
            </a:r>
            <a:endParaRPr lang="en-US" sz="2400" b="1" u="sng" dirty="0" smtClean="0">
              <a:solidFill>
                <a:srgbClr val="562A04"/>
              </a:solidFill>
            </a:endParaRP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400" b="1" dirty="0" smtClean="0">
                <a:solidFill>
                  <a:srgbClr val="562A04"/>
                </a:solidFill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</a:rPr>
              <a:t>by obeying the truth, </a:t>
            </a:r>
            <a:r>
              <a:rPr lang="en-US" sz="2400" b="1" u="sng" dirty="0" smtClean="0">
                <a:solidFill>
                  <a:srgbClr val="800000"/>
                </a:solidFill>
              </a:rPr>
              <a:t>v.22a,23-25</a:t>
            </a:r>
            <a:r>
              <a:rPr lang="en-US" sz="2400" b="1" dirty="0" smtClean="0">
                <a:solidFill>
                  <a:srgbClr val="800000"/>
                </a:solidFill>
              </a:rPr>
              <a:t> </a:t>
            </a:r>
            <a:endParaRPr lang="en-US" sz="2400" b="1" dirty="0" smtClean="0">
              <a:solidFill>
                <a:srgbClr val="562A04"/>
              </a:solidFill>
            </a:endParaRPr>
          </a:p>
          <a:p>
            <a:pPr>
              <a:spcAft>
                <a:spcPts val="600"/>
              </a:spcAft>
              <a:buClr>
                <a:srgbClr val="562A04"/>
              </a:buClr>
            </a:pPr>
            <a:r>
              <a:rPr lang="en-US" sz="2400" b="1" u="sng" dirty="0" smtClean="0">
                <a:solidFill>
                  <a:srgbClr val="562A04"/>
                </a:solidFill>
              </a:rPr>
              <a:t>Conclusion</a:t>
            </a:r>
            <a:r>
              <a:rPr lang="en-US" sz="2400" b="1" dirty="0" smtClean="0">
                <a:solidFill>
                  <a:srgbClr val="562A04"/>
                </a:solidFill>
              </a:rPr>
              <a:t> / </a:t>
            </a:r>
            <a:r>
              <a:rPr lang="en-US" sz="2400" b="1" u="sng" dirty="0" smtClean="0">
                <a:solidFill>
                  <a:srgbClr val="562A04"/>
                </a:solidFill>
              </a:rPr>
              <a:t>A</a:t>
            </a:r>
            <a:r>
              <a:rPr lang="en-US" sz="2400" b="1" dirty="0" smtClean="0">
                <a:solidFill>
                  <a:srgbClr val="562A04"/>
                </a:solidFill>
              </a:rPr>
              <a:t>pp</a:t>
            </a:r>
            <a:r>
              <a:rPr lang="en-US" sz="2400" b="1" u="sng" dirty="0" smtClean="0">
                <a:solidFill>
                  <a:srgbClr val="562A04"/>
                </a:solidFill>
              </a:rPr>
              <a:t>lication Points</a:t>
            </a:r>
            <a:r>
              <a:rPr lang="en-US" sz="2400" b="1" dirty="0" smtClean="0">
                <a:solidFill>
                  <a:srgbClr val="562A04"/>
                </a:solidFill>
              </a:rPr>
              <a:t>:</a:t>
            </a:r>
          </a:p>
          <a:p>
            <a:pPr marL="800100" lvl="1" indent="-342900">
              <a:spcAft>
                <a:spcPts val="600"/>
              </a:spcAft>
              <a:buClr>
                <a:srgbClr val="562A04"/>
              </a:buClr>
              <a:buFont typeface="Wingdings" charset="2"/>
              <a:buChar char="Ø"/>
            </a:pPr>
            <a:r>
              <a:rPr lang="en-US" sz="2400" b="1" dirty="0" smtClean="0">
                <a:solidFill>
                  <a:srgbClr val="562A04"/>
                </a:solidFill>
              </a:rPr>
              <a:t>We </a:t>
            </a:r>
            <a:r>
              <a:rPr lang="en-US" sz="2400" b="1" u="sng" dirty="0" smtClean="0">
                <a:solidFill>
                  <a:srgbClr val="562A04"/>
                </a:solidFill>
              </a:rPr>
              <a:t>are</a:t>
            </a:r>
            <a:r>
              <a:rPr lang="en-US" sz="2400" b="1" dirty="0" smtClean="0">
                <a:solidFill>
                  <a:srgbClr val="562A04"/>
                </a:solidFill>
              </a:rPr>
              <a:t> currently being </a:t>
            </a:r>
            <a:r>
              <a:rPr lang="en-US" sz="2400" b="1" i="1" dirty="0" smtClean="0">
                <a:solidFill>
                  <a:srgbClr val="800000"/>
                </a:solidFill>
              </a:rPr>
              <a:t>distressed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by </a:t>
            </a:r>
            <a:r>
              <a:rPr lang="en-US" sz="2400" b="1" i="1" dirty="0" smtClean="0">
                <a:solidFill>
                  <a:srgbClr val="800000"/>
                </a:solidFill>
              </a:rPr>
              <a:t>various trials</a:t>
            </a:r>
            <a:r>
              <a:rPr lang="en-US" sz="2400" b="1" i="1" dirty="0" smtClean="0">
                <a:solidFill>
                  <a:srgbClr val="562A04"/>
                </a:solidFill>
              </a:rPr>
              <a:t>, </a:t>
            </a:r>
            <a:r>
              <a:rPr lang="en-US" sz="2400" b="1" dirty="0">
                <a:solidFill>
                  <a:srgbClr val="562A04"/>
                </a:solidFill>
              </a:rPr>
              <a:t>b</a:t>
            </a:r>
            <a:r>
              <a:rPr lang="en-US" sz="2400" b="1" dirty="0" smtClean="0">
                <a:solidFill>
                  <a:srgbClr val="562A04"/>
                </a:solidFill>
              </a:rPr>
              <a:t>ut they are </a:t>
            </a:r>
            <a:r>
              <a:rPr lang="en-US" sz="2400" b="1" i="1" dirty="0" smtClean="0">
                <a:solidFill>
                  <a:srgbClr val="800000"/>
                </a:solidFill>
              </a:rPr>
              <a:t>temporary</a:t>
            </a:r>
            <a:r>
              <a:rPr lang="en-US" sz="2400" b="1" i="1" dirty="0" smtClean="0">
                <a:solidFill>
                  <a:srgbClr val="562A04"/>
                </a:solidFill>
              </a:rPr>
              <a:t>! </a:t>
            </a:r>
            <a:r>
              <a:rPr lang="en-US" sz="2400" b="1" dirty="0" smtClean="0">
                <a:solidFill>
                  <a:srgbClr val="562A04"/>
                </a:solidFill>
              </a:rPr>
              <a:t> And since our </a:t>
            </a:r>
            <a:r>
              <a:rPr lang="en-US" sz="2400" b="1" i="1" dirty="0" smtClean="0">
                <a:solidFill>
                  <a:srgbClr val="800000"/>
                </a:solidFill>
              </a:rPr>
              <a:t>inheritance </a:t>
            </a:r>
            <a:r>
              <a:rPr lang="en-US" sz="2400" b="1" dirty="0" smtClean="0">
                <a:solidFill>
                  <a:srgbClr val="800000"/>
                </a:solidFill>
              </a:rPr>
              <a:t>is </a:t>
            </a:r>
            <a:r>
              <a:rPr lang="en-US" sz="2400" b="1" i="1" dirty="0" smtClean="0">
                <a:solidFill>
                  <a:srgbClr val="800000"/>
                </a:solidFill>
              </a:rPr>
              <a:t>eternal</a:t>
            </a:r>
            <a:r>
              <a:rPr lang="en-US" sz="2400" b="1" i="1" dirty="0" smtClean="0">
                <a:solidFill>
                  <a:srgbClr val="562A04"/>
                </a:solidFill>
              </a:rPr>
              <a:t>, </a:t>
            </a:r>
            <a:endParaRPr lang="en-US" sz="2400" b="1" dirty="0" smtClean="0">
              <a:solidFill>
                <a:srgbClr val="562A04"/>
              </a:solidFill>
            </a:endParaRPr>
          </a:p>
          <a:p>
            <a:pPr marL="800100" lvl="1" indent="-342900">
              <a:spcAft>
                <a:spcPts val="600"/>
              </a:spcAft>
              <a:buClr>
                <a:srgbClr val="562A04"/>
              </a:buClr>
              <a:buFont typeface="Wingdings" charset="2"/>
              <a:buChar char="Ø"/>
            </a:pPr>
            <a:r>
              <a:rPr lang="en-US" sz="2400" b="1" i="1" dirty="0" smtClean="0">
                <a:solidFill>
                  <a:srgbClr val="800000"/>
                </a:solidFill>
              </a:rPr>
              <a:t>Rejoice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by remembering what </a:t>
            </a:r>
            <a:r>
              <a:rPr lang="en-US" sz="2400" b="1" dirty="0" smtClean="0">
                <a:solidFill>
                  <a:srgbClr val="800000"/>
                </a:solidFill>
              </a:rPr>
              <a:t>God has already done </a:t>
            </a:r>
            <a:r>
              <a:rPr lang="en-US" sz="2400" b="1" dirty="0" smtClean="0">
                <a:solidFill>
                  <a:srgbClr val="562A04"/>
                </a:solidFill>
              </a:rPr>
              <a:t>for us, </a:t>
            </a:r>
          </a:p>
          <a:p>
            <a:pPr marL="800100" lvl="1" indent="-342900">
              <a:spcAft>
                <a:spcPts val="600"/>
              </a:spcAft>
              <a:buClr>
                <a:srgbClr val="562A04"/>
              </a:buClr>
              <a:buFont typeface="Wingdings" charset="2"/>
              <a:buChar char="Ø"/>
            </a:pPr>
            <a:r>
              <a:rPr lang="en-US" sz="2400" b="1" dirty="0" smtClean="0">
                <a:solidFill>
                  <a:srgbClr val="562A04"/>
                </a:solidFill>
              </a:rPr>
              <a:t>But also </a:t>
            </a:r>
            <a:r>
              <a:rPr lang="en-US" sz="2400" b="1" dirty="0" smtClean="0">
                <a:solidFill>
                  <a:srgbClr val="800000"/>
                </a:solidFill>
              </a:rPr>
              <a:t>understanding</a:t>
            </a:r>
            <a:r>
              <a:rPr lang="en-US" sz="2400" b="1" dirty="0" smtClean="0">
                <a:solidFill>
                  <a:srgbClr val="562A04"/>
                </a:solidFill>
              </a:rPr>
              <a:t> and </a:t>
            </a:r>
            <a:r>
              <a:rPr lang="en-US" sz="2400" b="1" u="sng" dirty="0" smtClean="0">
                <a:solidFill>
                  <a:srgbClr val="800000"/>
                </a:solidFill>
              </a:rPr>
              <a:t>doin</a:t>
            </a:r>
            <a:r>
              <a:rPr lang="en-US" sz="2400" b="1" dirty="0" smtClean="0">
                <a:solidFill>
                  <a:srgbClr val="800000"/>
                </a:solidFill>
              </a:rPr>
              <a:t>g our part</a:t>
            </a:r>
            <a:r>
              <a:rPr lang="en-US" sz="2400" b="1" dirty="0" smtClean="0">
                <a:solidFill>
                  <a:srgbClr val="562A04"/>
                </a:solidFill>
              </a:rPr>
              <a:t>- the seven imperatives of </a:t>
            </a:r>
            <a:r>
              <a:rPr lang="en-US" sz="2400" b="1" u="sng" dirty="0" smtClean="0">
                <a:solidFill>
                  <a:srgbClr val="800000"/>
                </a:solidFill>
              </a:rPr>
              <a:t>1Pet.1:13-25</a:t>
            </a:r>
            <a:r>
              <a:rPr lang="en-US" sz="2400" b="1" dirty="0">
                <a:solidFill>
                  <a:srgbClr val="800000"/>
                </a:solidFill>
              </a:rPr>
              <a:t>!</a:t>
            </a:r>
            <a:endParaRPr lang="en-US" sz="2400" b="1" dirty="0" smtClean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26498" y="6486476"/>
            <a:ext cx="1017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Slide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491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hilip_pulpit.jpg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9" b="1109"/>
          <a:stretch>
            <a:fillRect/>
          </a:stretch>
        </p:blipFill>
        <p:spPr>
          <a:xfrm>
            <a:off x="-9648" y="1823846"/>
            <a:ext cx="9153648" cy="503415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648" y="1"/>
            <a:ext cx="9153648" cy="177656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562A04"/>
                </a:solidFill>
              </a:rPr>
              <a:t>“Christian Living in a </a:t>
            </a:r>
            <a:r>
              <a:rPr lang="en-US" b="1" i="1" dirty="0" smtClean="0">
                <a:solidFill>
                  <a:srgbClr val="800000"/>
                </a:solidFill>
              </a:rPr>
              <a:t>Distressing</a:t>
            </a:r>
            <a:r>
              <a:rPr lang="en-US" b="1" i="1" dirty="0" smtClean="0">
                <a:solidFill>
                  <a:srgbClr val="562A04"/>
                </a:solidFill>
              </a:rPr>
              <a:t> </a:t>
            </a:r>
            <a:r>
              <a:rPr lang="en-US" b="1" dirty="0" smtClean="0">
                <a:solidFill>
                  <a:srgbClr val="562A04"/>
                </a:solidFill>
              </a:rPr>
              <a:t>Time”</a:t>
            </a:r>
            <a:br>
              <a:rPr lang="en-US" b="1" dirty="0" smtClean="0">
                <a:solidFill>
                  <a:srgbClr val="562A04"/>
                </a:solidFill>
              </a:rPr>
            </a:br>
            <a:r>
              <a:rPr lang="en-US" b="1" u="sng" dirty="0" smtClean="0">
                <a:solidFill>
                  <a:srgbClr val="800000"/>
                </a:solidFill>
              </a:rPr>
              <a:t>1Peter 1:13-25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0709" y="1948964"/>
            <a:ext cx="8540720" cy="4770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562A04"/>
                </a:solidFill>
              </a:rPr>
              <a:t>Here are the </a:t>
            </a:r>
            <a:r>
              <a:rPr lang="en-US" sz="2400" b="1" i="1" dirty="0" smtClean="0">
                <a:solidFill>
                  <a:srgbClr val="800000"/>
                </a:solidFill>
              </a:rPr>
              <a:t>imperatives</a:t>
            </a:r>
            <a:r>
              <a:rPr lang="en-US" sz="2400" b="1" i="1" dirty="0" smtClean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from </a:t>
            </a:r>
            <a:r>
              <a:rPr lang="en-US" sz="2400" b="1" u="sng" dirty="0" smtClean="0">
                <a:solidFill>
                  <a:srgbClr val="800000"/>
                </a:solidFill>
              </a:rPr>
              <a:t>1Pet.1:13-25</a:t>
            </a:r>
            <a:r>
              <a:rPr lang="en-US" sz="2400" b="1" dirty="0">
                <a:solidFill>
                  <a:srgbClr val="562A04"/>
                </a:solidFill>
              </a:rPr>
              <a:t> </a:t>
            </a:r>
            <a:r>
              <a:rPr lang="en-US" sz="2400" b="1" dirty="0" smtClean="0">
                <a:solidFill>
                  <a:srgbClr val="562A04"/>
                </a:solidFill>
              </a:rPr>
              <a:t>again: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pPr marL="457200" indent="-457200">
              <a:spcAft>
                <a:spcPts val="600"/>
              </a:spcAft>
              <a:buClr>
                <a:srgbClr val="562A04"/>
              </a:buClr>
              <a:buFont typeface="+mj-lt"/>
              <a:buAutoNum type="arabicPeriod"/>
            </a:pPr>
            <a:r>
              <a:rPr lang="en-US" sz="2400" b="1" dirty="0" smtClean="0">
                <a:solidFill>
                  <a:srgbClr val="800000"/>
                </a:solidFill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</a:rPr>
              <a:t>Gird your minds for action, </a:t>
            </a:r>
            <a:r>
              <a:rPr lang="en-US" sz="2400" b="1" u="sng" dirty="0" smtClean="0">
                <a:solidFill>
                  <a:srgbClr val="800000"/>
                </a:solidFill>
              </a:rPr>
              <a:t>v.13a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endParaRPr lang="en-US" sz="2400" b="1" dirty="0" smtClean="0">
              <a:solidFill>
                <a:srgbClr val="562A04"/>
              </a:solidFill>
            </a:endParaRPr>
          </a:p>
          <a:p>
            <a:pPr marL="457200" indent="-457200">
              <a:spcAft>
                <a:spcPts val="600"/>
              </a:spcAft>
              <a:buClr>
                <a:srgbClr val="562A04"/>
              </a:buClr>
              <a:buFont typeface="+mj-lt"/>
              <a:buAutoNum type="arabicPeriod"/>
            </a:pPr>
            <a:r>
              <a:rPr lang="en-US" sz="2400" b="1" dirty="0">
                <a:solidFill>
                  <a:srgbClr val="562A04"/>
                </a:solidFill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</a:rPr>
              <a:t>Keep sober in spirit, </a:t>
            </a:r>
            <a:r>
              <a:rPr lang="en-US" sz="2400" b="1" u="sng" dirty="0" smtClean="0">
                <a:solidFill>
                  <a:srgbClr val="800000"/>
                </a:solidFill>
              </a:rPr>
              <a:t>v.13b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pPr marL="457200" indent="-457200">
              <a:spcAft>
                <a:spcPts val="600"/>
              </a:spcAft>
              <a:buClr>
                <a:srgbClr val="562A04"/>
              </a:buClr>
              <a:buFont typeface="+mj-lt"/>
              <a:buAutoNum type="arabicPeriod"/>
            </a:pPr>
            <a:r>
              <a:rPr lang="en-US" sz="2400" b="1" dirty="0">
                <a:solidFill>
                  <a:srgbClr val="562A04"/>
                </a:solidFill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</a:rPr>
              <a:t>Fix your hope completely on the grace of Jesus Christ, </a:t>
            </a:r>
            <a:r>
              <a:rPr lang="en-US" sz="2400" b="1" u="sng" dirty="0" smtClean="0">
                <a:solidFill>
                  <a:srgbClr val="800000"/>
                </a:solidFill>
              </a:rPr>
              <a:t>v.13c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pPr marL="457200" indent="-457200">
              <a:spcAft>
                <a:spcPts val="600"/>
              </a:spcAft>
              <a:buClr>
                <a:srgbClr val="562A04"/>
              </a:buClr>
              <a:buFont typeface="+mj-lt"/>
              <a:buAutoNum type="arabicPeriod"/>
            </a:pPr>
            <a:r>
              <a:rPr lang="en-US" sz="2400" b="1" dirty="0">
                <a:solidFill>
                  <a:srgbClr val="562A04"/>
                </a:solidFill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</a:rPr>
              <a:t>Do not be conformed to former lusts, </a:t>
            </a:r>
            <a:r>
              <a:rPr lang="en-US" sz="2400" b="1" u="sng" dirty="0" smtClean="0">
                <a:solidFill>
                  <a:srgbClr val="800000"/>
                </a:solidFill>
              </a:rPr>
              <a:t>v.14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pPr marL="457200" indent="-457200">
              <a:spcAft>
                <a:spcPts val="600"/>
              </a:spcAft>
              <a:buClr>
                <a:srgbClr val="562A04"/>
              </a:buClr>
              <a:buFont typeface="+mj-lt"/>
              <a:buAutoNum type="arabicPeriod"/>
            </a:pPr>
            <a:r>
              <a:rPr lang="en-US" sz="2400" b="1" dirty="0">
                <a:solidFill>
                  <a:srgbClr val="562A04"/>
                </a:solidFill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</a:rPr>
              <a:t>But be holy yourselves in all your behavior, </a:t>
            </a:r>
            <a:r>
              <a:rPr lang="en-US" sz="2400" b="1" u="sng" dirty="0" smtClean="0">
                <a:solidFill>
                  <a:srgbClr val="800000"/>
                </a:solidFill>
              </a:rPr>
              <a:t>vv.15-16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pPr marL="457200" indent="-457200">
              <a:spcAft>
                <a:spcPts val="600"/>
              </a:spcAft>
              <a:buClr>
                <a:srgbClr val="562A04"/>
              </a:buClr>
              <a:buFont typeface="+mj-lt"/>
              <a:buAutoNum type="arabicPeriod"/>
            </a:pPr>
            <a:r>
              <a:rPr lang="en-US" sz="2400" b="1" dirty="0">
                <a:solidFill>
                  <a:srgbClr val="562A04"/>
                </a:solidFill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</a:rPr>
              <a:t>Conduct yourself in fear, </a:t>
            </a:r>
            <a:r>
              <a:rPr lang="en-US" sz="2400" b="1" u="sng" dirty="0" smtClean="0">
                <a:solidFill>
                  <a:srgbClr val="800000"/>
                </a:solidFill>
              </a:rPr>
              <a:t>vv.17-21</a:t>
            </a:r>
            <a:r>
              <a:rPr lang="en-US" sz="2400" b="1" dirty="0" smtClean="0">
                <a:solidFill>
                  <a:srgbClr val="800000"/>
                </a:solidFill>
              </a:rPr>
              <a:t>; and</a:t>
            </a:r>
            <a:endParaRPr lang="en-US" sz="2400" b="1" dirty="0">
              <a:solidFill>
                <a:srgbClr val="800000"/>
              </a:solidFill>
            </a:endParaRPr>
          </a:p>
          <a:p>
            <a:pPr marL="457200" indent="-457200">
              <a:spcAft>
                <a:spcPts val="600"/>
              </a:spcAft>
              <a:buClr>
                <a:srgbClr val="562A04"/>
              </a:buClr>
              <a:buFont typeface="+mj-lt"/>
              <a:buAutoNum type="arabicPeriod"/>
            </a:pPr>
            <a:r>
              <a:rPr lang="en-US" sz="2400" b="1" dirty="0" smtClean="0">
                <a:solidFill>
                  <a:srgbClr val="562A04"/>
                </a:solidFill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</a:rPr>
              <a:t>Fervently love one another, </a:t>
            </a:r>
            <a:r>
              <a:rPr lang="en-US" sz="2400" b="1" u="sng" dirty="0" smtClean="0">
                <a:solidFill>
                  <a:srgbClr val="800000"/>
                </a:solidFill>
              </a:rPr>
              <a:t>vv.22-25</a:t>
            </a:r>
          </a:p>
          <a:p>
            <a:pPr algn="ctr">
              <a:spcAft>
                <a:spcPts val="600"/>
              </a:spcAft>
              <a:buClr>
                <a:srgbClr val="562A04"/>
              </a:buClr>
            </a:pPr>
            <a:r>
              <a:rPr lang="en-US" sz="2400" b="1" dirty="0" smtClean="0">
                <a:solidFill>
                  <a:srgbClr val="562A04"/>
                </a:solidFill>
              </a:rPr>
              <a:t>May we all </a:t>
            </a:r>
            <a:r>
              <a:rPr lang="en-US" sz="2400" b="1" i="1" dirty="0" smtClean="0">
                <a:solidFill>
                  <a:srgbClr val="800000"/>
                </a:solidFill>
              </a:rPr>
              <a:t>greatly rejoice </a:t>
            </a:r>
            <a:r>
              <a:rPr lang="en-US" sz="2400" b="1" dirty="0" smtClean="0">
                <a:solidFill>
                  <a:srgbClr val="562A04"/>
                </a:solidFill>
              </a:rPr>
              <a:t>in these </a:t>
            </a:r>
            <a:r>
              <a:rPr lang="en-US" sz="2400" b="1" i="1" dirty="0" smtClean="0">
                <a:solidFill>
                  <a:srgbClr val="800000"/>
                </a:solidFill>
              </a:rPr>
              <a:t>distressing </a:t>
            </a:r>
            <a:r>
              <a:rPr lang="en-US" sz="2400" b="1" dirty="0" smtClean="0">
                <a:solidFill>
                  <a:srgbClr val="562A04"/>
                </a:solidFill>
              </a:rPr>
              <a:t>but</a:t>
            </a:r>
            <a:r>
              <a:rPr lang="en-US" sz="2400" b="1" dirty="0" smtClean="0">
                <a:solidFill>
                  <a:srgbClr val="800000"/>
                </a:solidFill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</a:rPr>
              <a:t>temporary trials </a:t>
            </a:r>
            <a:r>
              <a:rPr lang="en-US" sz="2400" b="1" dirty="0" smtClean="0">
                <a:solidFill>
                  <a:srgbClr val="562A04"/>
                </a:solidFill>
              </a:rPr>
              <a:t>that are helping to </a:t>
            </a:r>
            <a:r>
              <a:rPr lang="en-US" sz="2400" b="1" i="1" dirty="0" smtClean="0">
                <a:solidFill>
                  <a:srgbClr val="800000"/>
                </a:solidFill>
              </a:rPr>
              <a:t>prepare us </a:t>
            </a:r>
            <a:r>
              <a:rPr lang="en-US" sz="2400" b="1" dirty="0" smtClean="0">
                <a:solidFill>
                  <a:srgbClr val="562A04"/>
                </a:solidFill>
              </a:rPr>
              <a:t>for the </a:t>
            </a:r>
            <a:r>
              <a:rPr lang="en-US" sz="2400" b="1" i="1" dirty="0" smtClean="0">
                <a:solidFill>
                  <a:srgbClr val="800000"/>
                </a:solidFill>
              </a:rPr>
              <a:t>glorious inheritance </a:t>
            </a:r>
            <a:r>
              <a:rPr lang="en-US" sz="2400" b="1" dirty="0" smtClean="0">
                <a:solidFill>
                  <a:srgbClr val="562A04"/>
                </a:solidFill>
              </a:rPr>
              <a:t>of</a:t>
            </a:r>
            <a:r>
              <a:rPr lang="en-US" sz="2400" b="1" dirty="0" smtClean="0">
                <a:solidFill>
                  <a:srgbClr val="800000"/>
                </a:solidFill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</a:rPr>
              <a:t>eternal salvation </a:t>
            </a:r>
            <a:r>
              <a:rPr lang="en-US" sz="2400" b="1" dirty="0" smtClean="0">
                <a:solidFill>
                  <a:srgbClr val="562A04"/>
                </a:solidFill>
              </a:rPr>
              <a:t>through the </a:t>
            </a:r>
            <a:r>
              <a:rPr lang="en-US" sz="2400" b="1" i="1" dirty="0" smtClean="0">
                <a:solidFill>
                  <a:srgbClr val="800000"/>
                </a:solidFill>
              </a:rPr>
              <a:t>grace of Jesus Christ!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26498" y="6486476"/>
            <a:ext cx="1017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Slide #9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062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4205</TotalTime>
  <Words>1307</Words>
  <Application>Microsoft Macintosh PowerPoint</Application>
  <PresentationFormat>On-screen Show (4:3)</PresentationFormat>
  <Paragraphs>79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Lesson for Sunday, March 29, 2020  “Christian Living in a  Distressing Time”</vt:lpstr>
      <vt:lpstr>“Christian Living in a Distressing Time” 1Peter 1:13-25</vt:lpstr>
      <vt:lpstr>“Christian Living in a Distressing Time” 1Peter 1:13-25</vt:lpstr>
      <vt:lpstr>“Christian Living in a Distressing Time” 1Peter 1:13-25</vt:lpstr>
      <vt:lpstr>“Christian Living in a Distressing Time” 1Peter 1:13-25</vt:lpstr>
      <vt:lpstr>“Christian Living in a Distressing Time” 1Peter 1:13-25</vt:lpstr>
      <vt:lpstr>“Christian Living in a Distressing Time” 1Peter 1:13-25</vt:lpstr>
      <vt:lpstr>“Christian Living in a Distressing Time” 1Peter 1:13-25</vt:lpstr>
      <vt:lpstr>“Christian Living in a Distressing Time” 1Peter 1:13-25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for Sunday, March 29, 2020</dc:title>
  <dc:creator>Philip Strong</dc:creator>
  <cp:lastModifiedBy>Philip Strong</cp:lastModifiedBy>
  <cp:revision>38</cp:revision>
  <dcterms:created xsi:type="dcterms:W3CDTF">2020-03-26T00:52:19Z</dcterms:created>
  <dcterms:modified xsi:type="dcterms:W3CDTF">2020-03-28T22:58:10Z</dcterms:modified>
</cp:coreProperties>
</file>