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159-9309-0F42-A7A8-6EB8D6659AA9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F21-7C2F-4C40-916E-050D3356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9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159-9309-0F42-A7A8-6EB8D6659AA9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F21-7C2F-4C40-916E-050D3356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3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159-9309-0F42-A7A8-6EB8D6659AA9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F21-7C2F-4C40-916E-050D3356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4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159-9309-0F42-A7A8-6EB8D6659AA9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F21-7C2F-4C40-916E-050D3356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8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159-9309-0F42-A7A8-6EB8D6659AA9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F21-7C2F-4C40-916E-050D3356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9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159-9309-0F42-A7A8-6EB8D6659AA9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F21-7C2F-4C40-916E-050D3356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2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159-9309-0F42-A7A8-6EB8D6659AA9}" type="datetimeFigureOut">
              <a:rPr lang="en-US" smtClean="0"/>
              <a:t>1/28/20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F21-7C2F-4C40-916E-050D3356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159-9309-0F42-A7A8-6EB8D6659AA9}" type="datetimeFigureOut">
              <a:rPr lang="en-US" smtClean="0"/>
              <a:t>1/28/20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F21-7C2F-4C40-916E-050D3356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159-9309-0F42-A7A8-6EB8D6659AA9}" type="datetimeFigureOut">
              <a:rPr lang="en-US" smtClean="0"/>
              <a:t>1/28/20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F21-7C2F-4C40-916E-050D3356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0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159-9309-0F42-A7A8-6EB8D6659AA9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F21-7C2F-4C40-916E-050D3356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3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159-9309-0F42-A7A8-6EB8D6659AA9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F21-7C2F-4C40-916E-050D3356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62159-9309-0F42-A7A8-6EB8D6659AA9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EF21-7C2F-4C40-916E-050D3356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1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183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1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008000"/>
                </a:solidFill>
              </a:rPr>
              <a:t>Biblical</a:t>
            </a:r>
            <a:r>
              <a:rPr lang="en-US" b="1" dirty="0" smtClean="0"/>
              <a:t> </a:t>
            </a:r>
            <a:r>
              <a:rPr lang="en-US" b="1" u="sng" dirty="0" smtClean="0">
                <a:solidFill>
                  <a:srgbClr val="800000"/>
                </a:solidFill>
              </a:rPr>
              <a:t>Critical</a:t>
            </a:r>
            <a:r>
              <a:rPr lang="en-US" b="1" dirty="0" smtClean="0"/>
              <a:t> </a:t>
            </a:r>
            <a:r>
              <a:rPr lang="en-US" b="1" u="sng" dirty="0" smtClean="0">
                <a:solidFill>
                  <a:srgbClr val="000090"/>
                </a:solidFill>
              </a:rPr>
              <a:t>Thinkin</a:t>
            </a:r>
            <a:r>
              <a:rPr lang="en-US" b="1" dirty="0" smtClean="0">
                <a:solidFill>
                  <a:srgbClr val="000090"/>
                </a:solidFill>
              </a:rPr>
              <a:t>g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150882"/>
            <a:ext cx="8340149" cy="54551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800000"/>
                </a:solidFill>
              </a:rPr>
              <a:t>“</a:t>
            </a:r>
            <a:r>
              <a:rPr lang="en-US" b="1" u="sng" dirty="0" smtClean="0">
                <a:solidFill>
                  <a:srgbClr val="800000"/>
                </a:solidFill>
              </a:rPr>
              <a:t>Critical</a:t>
            </a:r>
            <a:r>
              <a:rPr lang="en-US" b="1" dirty="0" smtClean="0">
                <a:solidFill>
                  <a:srgbClr val="800000"/>
                </a:solidFill>
              </a:rPr>
              <a:t>”</a:t>
            </a:r>
            <a:r>
              <a:rPr lang="en-US" b="1" dirty="0" smtClean="0"/>
              <a:t>- being willing to challenge and demand proof before accepting as true or factual, </a:t>
            </a:r>
            <a:r>
              <a:rPr lang="en-US" b="1" u="sng" dirty="0" smtClean="0">
                <a:solidFill>
                  <a:srgbClr val="800000"/>
                </a:solidFill>
              </a:rPr>
              <a:t>1John 4:1</a:t>
            </a:r>
            <a:endParaRPr lang="en-US" b="1" dirty="0" smtClean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000090"/>
                </a:solidFill>
              </a:rPr>
              <a:t>“</a:t>
            </a:r>
            <a:r>
              <a:rPr lang="en-US" b="1" u="sng" dirty="0" smtClean="0">
                <a:solidFill>
                  <a:srgbClr val="000090"/>
                </a:solidFill>
              </a:rPr>
              <a:t>Thinkin</a:t>
            </a:r>
            <a:r>
              <a:rPr lang="en-US" b="1" dirty="0" smtClean="0">
                <a:solidFill>
                  <a:srgbClr val="000090"/>
                </a:solidFill>
              </a:rPr>
              <a:t>g”</a:t>
            </a:r>
            <a:r>
              <a:rPr lang="en-US" b="1" dirty="0" smtClean="0"/>
              <a:t>- mental process of finding and considering all available evidence (or at least a sufficient amount) to prove/disprove the proposition, </a:t>
            </a:r>
            <a:r>
              <a:rPr lang="en-US" b="1" u="sng" dirty="0" smtClean="0">
                <a:solidFill>
                  <a:srgbClr val="000090"/>
                </a:solidFill>
              </a:rPr>
              <a:t>Eph.5:10</a:t>
            </a:r>
            <a:endParaRPr lang="en-US" b="1" dirty="0" smtClean="0">
              <a:solidFill>
                <a:srgbClr val="00009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008000"/>
                </a:solidFill>
              </a:rPr>
              <a:t>“</a:t>
            </a:r>
            <a:r>
              <a:rPr lang="en-US" b="1" u="sng" dirty="0" smtClean="0">
                <a:solidFill>
                  <a:srgbClr val="008000"/>
                </a:solidFill>
              </a:rPr>
              <a:t>Biblical</a:t>
            </a:r>
            <a:r>
              <a:rPr lang="en-US" b="1" dirty="0" smtClean="0">
                <a:solidFill>
                  <a:srgbClr val="008000"/>
                </a:solidFill>
              </a:rPr>
              <a:t>”</a:t>
            </a:r>
            <a:r>
              <a:rPr lang="en-US" b="1" dirty="0" smtClean="0"/>
              <a:t>- applying the process of “critical thinking” to bible interpretation, </a:t>
            </a:r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Matt.22:29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73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0"/>
            <a:ext cx="8229600" cy="108730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To do so, we need to determine what the word(s) in a particular verse or passage actually mean by: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1303" y="1095184"/>
            <a:ext cx="8610916" cy="551086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Comparisons to other translations/versions of the </a:t>
            </a:r>
            <a:r>
              <a:rPr lang="en-US" sz="2400" b="1" dirty="0" smtClean="0">
                <a:solidFill>
                  <a:srgbClr val="000000"/>
                </a:solidFill>
              </a:rPr>
              <a:t>text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u="sng" dirty="0" smtClean="0">
                <a:solidFill>
                  <a:srgbClr val="000090"/>
                </a:solidFill>
              </a:rPr>
              <a:t>Col.3:5</a:t>
            </a:r>
            <a:r>
              <a:rPr lang="en-US" sz="2000" b="1" dirty="0" smtClean="0">
                <a:solidFill>
                  <a:srgbClr val="000090"/>
                </a:solidFill>
              </a:rPr>
              <a:t> in KJV says </a:t>
            </a:r>
            <a:r>
              <a:rPr lang="en-US" sz="2000" b="1" i="1" dirty="0" smtClean="0">
                <a:solidFill>
                  <a:srgbClr val="000090"/>
                </a:solidFill>
              </a:rPr>
              <a:t>“evil concupiscence” </a:t>
            </a:r>
            <a:r>
              <a:rPr lang="en-US" sz="2000" b="1" dirty="0" smtClean="0">
                <a:solidFill>
                  <a:srgbClr val="000090"/>
                </a:solidFill>
              </a:rPr>
              <a:t>but</a:t>
            </a:r>
            <a:r>
              <a:rPr lang="en-US" sz="2000" b="1" i="1" dirty="0" smtClean="0">
                <a:solidFill>
                  <a:srgbClr val="000090"/>
                </a:solidFill>
              </a:rPr>
              <a:t>  </a:t>
            </a:r>
            <a:r>
              <a:rPr lang="en-US" sz="2000" b="1" dirty="0" smtClean="0">
                <a:solidFill>
                  <a:srgbClr val="000090"/>
                </a:solidFill>
              </a:rPr>
              <a:t>NASV uses </a:t>
            </a:r>
            <a:r>
              <a:rPr lang="en-US" sz="2000" b="1" i="1" dirty="0" smtClean="0">
                <a:solidFill>
                  <a:srgbClr val="000090"/>
                </a:solidFill>
              </a:rPr>
              <a:t>“evil desires”</a:t>
            </a:r>
            <a:endParaRPr lang="en-US" sz="2000" b="1" dirty="0" smtClean="0">
              <a:solidFill>
                <a:srgbClr val="00009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Definitions </a:t>
            </a:r>
            <a:r>
              <a:rPr lang="en-US" sz="2400" b="1" dirty="0" smtClean="0">
                <a:solidFill>
                  <a:srgbClr val="000000"/>
                </a:solidFill>
              </a:rPr>
              <a:t>of the English words </a:t>
            </a:r>
            <a:r>
              <a:rPr lang="en-US" sz="2400" b="1" dirty="0" smtClean="0">
                <a:solidFill>
                  <a:srgbClr val="000000"/>
                </a:solidFill>
              </a:rPr>
              <a:t>used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 smtClean="0">
                <a:solidFill>
                  <a:srgbClr val="000090"/>
                </a:solidFill>
              </a:rPr>
              <a:t>A good dictionary is a must to understand the English words used by translators</a:t>
            </a:r>
            <a:endParaRPr lang="en-US" sz="2000" b="1" dirty="0" smtClean="0">
              <a:solidFill>
                <a:srgbClr val="00009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Original language definitions of the words used in the text can be </a:t>
            </a:r>
            <a:r>
              <a:rPr lang="en-US" sz="2400" b="1" dirty="0" smtClean="0">
                <a:solidFill>
                  <a:srgbClr val="000000"/>
                </a:solidFill>
              </a:rPr>
              <a:t>helpful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 smtClean="0">
                <a:solidFill>
                  <a:srgbClr val="000090"/>
                </a:solidFill>
              </a:rPr>
              <a:t>In </a:t>
            </a:r>
            <a:r>
              <a:rPr lang="en-US" sz="2000" b="1" u="sng" dirty="0" smtClean="0">
                <a:solidFill>
                  <a:srgbClr val="000090"/>
                </a:solidFill>
              </a:rPr>
              <a:t>John 3:5</a:t>
            </a:r>
            <a:r>
              <a:rPr lang="en-US" sz="2000" b="1" dirty="0" smtClean="0">
                <a:solidFill>
                  <a:srgbClr val="000090"/>
                </a:solidFill>
              </a:rPr>
              <a:t>, </a:t>
            </a:r>
            <a:r>
              <a:rPr lang="en-US" sz="2000" b="1" i="1" dirty="0" smtClean="0">
                <a:solidFill>
                  <a:srgbClr val="000090"/>
                </a:solidFill>
              </a:rPr>
              <a:t>“see” </a:t>
            </a:r>
            <a:r>
              <a:rPr lang="en-US" sz="2000" b="1" dirty="0" smtClean="0">
                <a:solidFill>
                  <a:srgbClr val="000090"/>
                </a:solidFill>
              </a:rPr>
              <a:t>is translated from the Greek term </a:t>
            </a:r>
            <a:r>
              <a:rPr lang="en-US" sz="2000" b="1" i="1" dirty="0" err="1" smtClean="0">
                <a:solidFill>
                  <a:srgbClr val="000090"/>
                </a:solidFill>
              </a:rPr>
              <a:t>horao</a:t>
            </a:r>
            <a:r>
              <a:rPr lang="en-US" sz="2000" b="1" i="1" dirty="0" smtClean="0">
                <a:solidFill>
                  <a:srgbClr val="000090"/>
                </a:solidFill>
              </a:rPr>
              <a:t>, </a:t>
            </a:r>
            <a:r>
              <a:rPr lang="en-US" sz="2000" b="1" dirty="0" smtClean="0">
                <a:solidFill>
                  <a:srgbClr val="000090"/>
                </a:solidFill>
              </a:rPr>
              <a:t>which means to </a:t>
            </a:r>
            <a:r>
              <a:rPr lang="en-US" sz="2000" b="1" i="1" dirty="0" smtClean="0">
                <a:solidFill>
                  <a:srgbClr val="000090"/>
                </a:solidFill>
              </a:rPr>
              <a:t>see with the eyes, to see with the mind, </a:t>
            </a:r>
            <a:r>
              <a:rPr lang="en-US" sz="2000" b="1" dirty="0" smtClean="0">
                <a:solidFill>
                  <a:srgbClr val="000090"/>
                </a:solidFill>
              </a:rPr>
              <a:t>or </a:t>
            </a:r>
            <a:r>
              <a:rPr lang="en-US" sz="2000" b="1" i="1" dirty="0" smtClean="0">
                <a:solidFill>
                  <a:srgbClr val="000090"/>
                </a:solidFill>
              </a:rPr>
              <a:t>to become acquainted with by experience</a:t>
            </a:r>
            <a:endParaRPr lang="en-US" sz="2000" b="1" dirty="0" smtClean="0">
              <a:solidFill>
                <a:srgbClr val="00009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Examinations of original language word(s) in other </a:t>
            </a:r>
            <a:r>
              <a:rPr lang="en-US" sz="2400" b="1" dirty="0" smtClean="0">
                <a:solidFill>
                  <a:srgbClr val="000000"/>
                </a:solidFill>
              </a:rPr>
              <a:t>passages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i="1" dirty="0" err="1" smtClean="0">
                <a:solidFill>
                  <a:srgbClr val="000090"/>
                </a:solidFill>
              </a:rPr>
              <a:t>pistos</a:t>
            </a:r>
            <a:r>
              <a:rPr lang="en-US" sz="2000" b="1" i="1" dirty="0" smtClean="0">
                <a:solidFill>
                  <a:srgbClr val="000090"/>
                </a:solidFill>
              </a:rPr>
              <a:t> </a:t>
            </a:r>
            <a:r>
              <a:rPr lang="en-US" sz="2000" b="1" dirty="0" smtClean="0">
                <a:solidFill>
                  <a:srgbClr val="000090"/>
                </a:solidFill>
              </a:rPr>
              <a:t>is rendered as </a:t>
            </a:r>
            <a:r>
              <a:rPr lang="en-US" sz="2000" b="1" i="1" dirty="0" smtClean="0">
                <a:solidFill>
                  <a:srgbClr val="000090"/>
                </a:solidFill>
              </a:rPr>
              <a:t>“trustworthy” </a:t>
            </a:r>
            <a:r>
              <a:rPr lang="en-US" sz="2000" b="1" dirty="0" smtClean="0">
                <a:solidFill>
                  <a:srgbClr val="000090"/>
                </a:solidFill>
              </a:rPr>
              <a:t>in </a:t>
            </a:r>
            <a:r>
              <a:rPr lang="en-US" sz="2000" b="1" u="sng" dirty="0" smtClean="0">
                <a:solidFill>
                  <a:srgbClr val="000090"/>
                </a:solidFill>
              </a:rPr>
              <a:t>1Tim.3:1; 4:9</a:t>
            </a:r>
            <a:r>
              <a:rPr lang="en-US" sz="2000" b="1" dirty="0" smtClean="0">
                <a:solidFill>
                  <a:srgbClr val="000090"/>
                </a:solidFill>
              </a:rPr>
              <a:t>, but </a:t>
            </a:r>
            <a:r>
              <a:rPr lang="en-US" sz="2000" b="1" i="1" dirty="0" smtClean="0">
                <a:solidFill>
                  <a:srgbClr val="000090"/>
                </a:solidFill>
              </a:rPr>
              <a:t>“faithful” </a:t>
            </a:r>
            <a:r>
              <a:rPr lang="en-US" sz="2000" b="1" dirty="0" smtClean="0">
                <a:solidFill>
                  <a:srgbClr val="000090"/>
                </a:solidFill>
              </a:rPr>
              <a:t>or </a:t>
            </a:r>
            <a:r>
              <a:rPr lang="en-US" sz="2000" b="1" i="1" dirty="0" smtClean="0">
                <a:solidFill>
                  <a:srgbClr val="000090"/>
                </a:solidFill>
              </a:rPr>
              <a:t>“believing” </a:t>
            </a:r>
            <a:r>
              <a:rPr lang="en-US" sz="2000" b="1" dirty="0" smtClean="0">
                <a:solidFill>
                  <a:srgbClr val="000090"/>
                </a:solidFill>
              </a:rPr>
              <a:t>in </a:t>
            </a:r>
            <a:r>
              <a:rPr lang="en-US" sz="2000" b="1" u="sng" dirty="0" smtClean="0">
                <a:solidFill>
                  <a:srgbClr val="000090"/>
                </a:solidFill>
              </a:rPr>
              <a:t>Titus 1:6</a:t>
            </a:r>
            <a:endParaRPr lang="en-US" sz="2000" b="1" dirty="0" smtClean="0">
              <a:solidFill>
                <a:srgbClr val="00009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Contextual analysis and comparisons to understand how words are being used in their specific context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 smtClean="0">
                <a:solidFill>
                  <a:srgbClr val="000090"/>
                </a:solidFill>
              </a:rPr>
              <a:t>In </a:t>
            </a:r>
            <a:r>
              <a:rPr lang="en-US" sz="2000" b="1" u="sng" dirty="0" smtClean="0">
                <a:solidFill>
                  <a:srgbClr val="000090"/>
                </a:solidFill>
              </a:rPr>
              <a:t>John 21:15-16</a:t>
            </a:r>
            <a:r>
              <a:rPr lang="en-US" sz="2000" b="1" dirty="0" smtClean="0">
                <a:solidFill>
                  <a:srgbClr val="000090"/>
                </a:solidFill>
              </a:rPr>
              <a:t>, Jesus is asking Peter </a:t>
            </a:r>
            <a:r>
              <a:rPr lang="en-US" sz="2000" b="1" i="1" dirty="0" smtClean="0">
                <a:solidFill>
                  <a:srgbClr val="000090"/>
                </a:solidFill>
              </a:rPr>
              <a:t>“Do you love </a:t>
            </a:r>
            <a:r>
              <a:rPr lang="en-US" sz="2000" b="1" dirty="0" smtClean="0">
                <a:solidFill>
                  <a:srgbClr val="000090"/>
                </a:solidFill>
              </a:rPr>
              <a:t>(</a:t>
            </a:r>
            <a:r>
              <a:rPr lang="en-US" sz="2000" b="1" i="1" dirty="0" err="1" smtClean="0">
                <a:solidFill>
                  <a:srgbClr val="000090"/>
                </a:solidFill>
              </a:rPr>
              <a:t>agapao</a:t>
            </a:r>
            <a:r>
              <a:rPr lang="en-US" sz="2000" b="1" dirty="0" smtClean="0">
                <a:solidFill>
                  <a:srgbClr val="000090"/>
                </a:solidFill>
              </a:rPr>
              <a:t>) </a:t>
            </a:r>
            <a:r>
              <a:rPr lang="en-US" sz="2000" b="1" i="1" dirty="0" smtClean="0">
                <a:solidFill>
                  <a:srgbClr val="000090"/>
                </a:solidFill>
              </a:rPr>
              <a:t>Me?” </a:t>
            </a:r>
            <a:r>
              <a:rPr lang="en-US" sz="2000" b="1" dirty="0" smtClean="0">
                <a:solidFill>
                  <a:srgbClr val="000090"/>
                </a:solidFill>
              </a:rPr>
              <a:t>but Peter is answering with </a:t>
            </a:r>
            <a:r>
              <a:rPr lang="en-US" sz="2000" b="1" i="1" dirty="0" smtClean="0">
                <a:solidFill>
                  <a:srgbClr val="000090"/>
                </a:solidFill>
              </a:rPr>
              <a:t>“I love </a:t>
            </a:r>
            <a:r>
              <a:rPr lang="en-US" sz="2000" b="1" dirty="0" smtClean="0">
                <a:solidFill>
                  <a:srgbClr val="000090"/>
                </a:solidFill>
              </a:rPr>
              <a:t>(</a:t>
            </a:r>
            <a:r>
              <a:rPr lang="en-US" sz="2000" b="1" i="1" dirty="0" err="1" smtClean="0">
                <a:solidFill>
                  <a:srgbClr val="000090"/>
                </a:solidFill>
              </a:rPr>
              <a:t>phileo</a:t>
            </a:r>
            <a:r>
              <a:rPr lang="en-US" sz="2000" b="1" dirty="0" smtClean="0">
                <a:solidFill>
                  <a:srgbClr val="000090"/>
                </a:solidFill>
              </a:rPr>
              <a:t>) </a:t>
            </a:r>
            <a:r>
              <a:rPr lang="en-US" sz="2000" b="1" i="1" dirty="0" smtClean="0">
                <a:solidFill>
                  <a:srgbClr val="000090"/>
                </a:solidFill>
              </a:rPr>
              <a:t>You”  </a:t>
            </a:r>
            <a:r>
              <a:rPr lang="en-US" sz="2000" b="1" dirty="0" smtClean="0">
                <a:solidFill>
                  <a:srgbClr val="000090"/>
                </a:solidFill>
              </a:rPr>
              <a:t>until </a:t>
            </a:r>
            <a:r>
              <a:rPr lang="en-US" sz="2000" b="1" u="sng" dirty="0" smtClean="0">
                <a:solidFill>
                  <a:srgbClr val="000090"/>
                </a:solidFill>
              </a:rPr>
              <a:t>v.17</a:t>
            </a:r>
            <a:r>
              <a:rPr lang="en-US" sz="2000" b="1" dirty="0" smtClean="0">
                <a:solidFill>
                  <a:srgbClr val="000090"/>
                </a:solidFill>
              </a:rPr>
              <a:t> where both use </a:t>
            </a:r>
            <a:r>
              <a:rPr lang="en-US" sz="2000" b="1" i="1" dirty="0" err="1" smtClean="0">
                <a:solidFill>
                  <a:srgbClr val="000090"/>
                </a:solidFill>
              </a:rPr>
              <a:t>phileo</a:t>
            </a:r>
            <a:r>
              <a:rPr lang="en-US" sz="2000" b="1" i="1" dirty="0" smtClean="0">
                <a:solidFill>
                  <a:srgbClr val="000090"/>
                </a:solidFill>
              </a:rPr>
              <a:t> </a:t>
            </a:r>
            <a:endParaRPr lang="en-US" sz="20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28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1"/>
            <a:ext cx="8229600" cy="107565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We also need to consider: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1303" y="978674"/>
            <a:ext cx="8610916" cy="562737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rgbClr val="000090"/>
                </a:solidFill>
              </a:rPr>
              <a:t>Who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is speaking/</a:t>
            </a:r>
            <a:r>
              <a:rPr lang="en-US" sz="2800" b="1" dirty="0" smtClean="0">
                <a:solidFill>
                  <a:srgbClr val="000000"/>
                </a:solidFill>
              </a:rPr>
              <a:t>writing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0090"/>
                </a:solidFill>
              </a:rPr>
              <a:t>Who said </a:t>
            </a:r>
            <a:r>
              <a:rPr lang="en-US" sz="2400" b="1" i="1" dirty="0" smtClean="0">
                <a:solidFill>
                  <a:srgbClr val="000090"/>
                </a:solidFill>
              </a:rPr>
              <a:t>“There is no resurrection of the dead” </a:t>
            </a:r>
            <a:r>
              <a:rPr lang="en-US" sz="2400" b="1" dirty="0" smtClean="0">
                <a:solidFill>
                  <a:srgbClr val="000090"/>
                </a:solidFill>
              </a:rPr>
              <a:t>matters in </a:t>
            </a:r>
            <a:r>
              <a:rPr lang="en-US" sz="2400" b="1" i="1" dirty="0" smtClean="0">
                <a:solidFill>
                  <a:srgbClr val="000090"/>
                </a:solidFill>
              </a:rPr>
              <a:t> </a:t>
            </a:r>
            <a:r>
              <a:rPr lang="en-US" sz="2400" b="1" u="sng" dirty="0" smtClean="0">
                <a:solidFill>
                  <a:srgbClr val="000090"/>
                </a:solidFill>
              </a:rPr>
              <a:t>1Cor.15:13</a:t>
            </a:r>
            <a:endParaRPr lang="en-US" sz="2400" b="1" dirty="0" smtClean="0">
              <a:solidFill>
                <a:srgbClr val="00009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rgbClr val="000090"/>
                </a:solidFill>
              </a:rPr>
              <a:t>To whom </a:t>
            </a:r>
            <a:r>
              <a:rPr lang="en-US" sz="2800" b="1" dirty="0" smtClean="0">
                <a:solidFill>
                  <a:srgbClr val="000000"/>
                </a:solidFill>
              </a:rPr>
              <a:t>it was spoken/</a:t>
            </a:r>
            <a:r>
              <a:rPr lang="en-US" sz="2800" b="1" dirty="0" smtClean="0">
                <a:solidFill>
                  <a:srgbClr val="000000"/>
                </a:solidFill>
              </a:rPr>
              <a:t>written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u="sng" dirty="0" smtClean="0">
                <a:solidFill>
                  <a:srgbClr val="000090"/>
                </a:solidFill>
              </a:rPr>
              <a:t>Luke 11:9-13</a:t>
            </a:r>
            <a:r>
              <a:rPr lang="en-US" sz="2400" b="1" dirty="0" smtClean="0">
                <a:solidFill>
                  <a:srgbClr val="000090"/>
                </a:solidFill>
              </a:rPr>
              <a:t> is spoken to </a:t>
            </a:r>
            <a:r>
              <a:rPr lang="en-US" sz="2400" b="1" i="1" dirty="0" smtClean="0">
                <a:solidFill>
                  <a:srgbClr val="000090"/>
                </a:solidFill>
              </a:rPr>
              <a:t>the twelve </a:t>
            </a:r>
            <a:r>
              <a:rPr lang="en-US" sz="2400" b="1" dirty="0" smtClean="0">
                <a:solidFill>
                  <a:srgbClr val="000090"/>
                </a:solidFill>
              </a:rPr>
              <a:t>rather than </a:t>
            </a:r>
            <a:r>
              <a:rPr lang="en-US" sz="2400" b="1" i="1" dirty="0" smtClean="0">
                <a:solidFill>
                  <a:srgbClr val="000090"/>
                </a:solidFill>
              </a:rPr>
              <a:t>all disciples, </a:t>
            </a:r>
            <a:r>
              <a:rPr lang="en-US" sz="2400" b="1" u="sng" dirty="0" smtClean="0">
                <a:solidFill>
                  <a:srgbClr val="000090"/>
                </a:solidFill>
              </a:rPr>
              <a:t>v.1</a:t>
            </a:r>
            <a:endParaRPr lang="en-US" sz="2400" b="1" u="sng" dirty="0" smtClean="0">
              <a:solidFill>
                <a:srgbClr val="00009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rgbClr val="000090"/>
                </a:solidFill>
              </a:rPr>
              <a:t>When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(the </a:t>
            </a:r>
            <a:r>
              <a:rPr lang="en-US" sz="2800" b="1" i="1" dirty="0" smtClean="0">
                <a:solidFill>
                  <a:srgbClr val="000000"/>
                </a:solidFill>
              </a:rPr>
              <a:t>occasion</a:t>
            </a:r>
            <a:r>
              <a:rPr lang="en-US" sz="2800" b="1" dirty="0" smtClean="0">
                <a:solidFill>
                  <a:srgbClr val="000000"/>
                </a:solidFill>
              </a:rPr>
              <a:t>) it was spoken/</a:t>
            </a:r>
            <a:r>
              <a:rPr lang="en-US" sz="2800" b="1" dirty="0" smtClean="0">
                <a:solidFill>
                  <a:srgbClr val="000000"/>
                </a:solidFill>
              </a:rPr>
              <a:t>written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0090"/>
                </a:solidFill>
              </a:rPr>
              <a:t>Jesus words in </a:t>
            </a:r>
            <a:r>
              <a:rPr lang="en-US" sz="2400" b="1" u="sng" dirty="0" smtClean="0">
                <a:solidFill>
                  <a:srgbClr val="000090"/>
                </a:solidFill>
              </a:rPr>
              <a:t>Luke 23:43</a:t>
            </a:r>
            <a:r>
              <a:rPr lang="en-US" sz="2400" b="1" dirty="0" smtClean="0">
                <a:solidFill>
                  <a:srgbClr val="000090"/>
                </a:solidFill>
              </a:rPr>
              <a:t> were </a:t>
            </a:r>
            <a:r>
              <a:rPr lang="en-US" sz="2400" b="1" i="1" dirty="0" smtClean="0">
                <a:solidFill>
                  <a:srgbClr val="000090"/>
                </a:solidFill>
              </a:rPr>
              <a:t>while </a:t>
            </a:r>
            <a:r>
              <a:rPr lang="en-US" sz="2400" b="1" dirty="0" smtClean="0">
                <a:solidFill>
                  <a:srgbClr val="000090"/>
                </a:solidFill>
              </a:rPr>
              <a:t>He was still on the cross; thus the thief could not be </a:t>
            </a:r>
            <a:r>
              <a:rPr lang="en-US" sz="2400" b="1" i="1" dirty="0" smtClean="0">
                <a:solidFill>
                  <a:srgbClr val="000090"/>
                </a:solidFill>
              </a:rPr>
              <a:t>“buried with Him” </a:t>
            </a:r>
            <a:r>
              <a:rPr lang="en-US" sz="2400" b="1" dirty="0" smtClean="0">
                <a:solidFill>
                  <a:srgbClr val="000090"/>
                </a:solidFill>
              </a:rPr>
              <a:t>in baptism; Old Law still in effect</a:t>
            </a:r>
            <a:endParaRPr lang="en-US" sz="2400" b="1" dirty="0" smtClean="0">
              <a:solidFill>
                <a:srgbClr val="00009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rgbClr val="000090"/>
                </a:solidFill>
              </a:rPr>
              <a:t>How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it was spoken/written (</a:t>
            </a:r>
            <a:r>
              <a:rPr lang="en-US" sz="2800" b="1" i="1" dirty="0" smtClean="0">
                <a:solidFill>
                  <a:srgbClr val="000000"/>
                </a:solidFill>
              </a:rPr>
              <a:t>parable, allegory, hyperbole, figurative/literal language, didactic </a:t>
            </a:r>
            <a:r>
              <a:rPr lang="en-US" sz="2800" b="1" i="1" dirty="0" err="1" smtClean="0">
                <a:solidFill>
                  <a:srgbClr val="000000"/>
                </a:solidFill>
              </a:rPr>
              <a:t>dialetic</a:t>
            </a:r>
            <a:r>
              <a:rPr lang="en-US" sz="2800" b="1" i="1" dirty="0" smtClean="0">
                <a:solidFill>
                  <a:srgbClr val="000000"/>
                </a:solidFill>
              </a:rPr>
              <a:t>, etc.</a:t>
            </a:r>
            <a:r>
              <a:rPr lang="en-US" sz="2800" b="1" dirty="0" smtClean="0">
                <a:solidFill>
                  <a:srgbClr val="000000"/>
                </a:solidFill>
              </a:rPr>
              <a:t>)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u="sng" dirty="0" smtClean="0">
                <a:solidFill>
                  <a:srgbClr val="000090"/>
                </a:solidFill>
              </a:rPr>
              <a:t>Matt.5:29-30</a:t>
            </a:r>
            <a:r>
              <a:rPr lang="en-US" sz="2400" b="1" dirty="0" smtClean="0">
                <a:solidFill>
                  <a:srgbClr val="000090"/>
                </a:solidFill>
              </a:rPr>
              <a:t> </a:t>
            </a:r>
            <a:r>
              <a:rPr lang="en-US" sz="2400" b="1" i="1" dirty="0" smtClean="0">
                <a:solidFill>
                  <a:srgbClr val="000090"/>
                </a:solidFill>
              </a:rPr>
              <a:t>eye </a:t>
            </a:r>
            <a:r>
              <a:rPr lang="en-US" sz="2400" b="1" dirty="0" smtClean="0">
                <a:solidFill>
                  <a:srgbClr val="000090"/>
                </a:solidFill>
              </a:rPr>
              <a:t>and </a:t>
            </a:r>
            <a:r>
              <a:rPr lang="en-US" sz="2400" b="1" i="1" dirty="0" smtClean="0">
                <a:solidFill>
                  <a:srgbClr val="000090"/>
                </a:solidFill>
              </a:rPr>
              <a:t>hand </a:t>
            </a:r>
            <a:r>
              <a:rPr lang="en-US" sz="2400" b="1" dirty="0" smtClean="0">
                <a:solidFill>
                  <a:srgbClr val="000090"/>
                </a:solidFill>
              </a:rPr>
              <a:t>“literally” removed?  It is </a:t>
            </a:r>
            <a:r>
              <a:rPr lang="en-US" sz="2400" b="1" i="1" dirty="0" smtClean="0">
                <a:solidFill>
                  <a:srgbClr val="000090"/>
                </a:solidFill>
              </a:rPr>
              <a:t>hyperbole.</a:t>
            </a:r>
            <a:endParaRPr lang="en-US" sz="2400" b="1" u="sng" dirty="0" smtClean="0">
              <a:solidFill>
                <a:srgbClr val="00009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rgbClr val="000090"/>
                </a:solidFill>
              </a:rPr>
              <a:t>Why </a:t>
            </a:r>
            <a:r>
              <a:rPr lang="en-US" sz="2800" b="1" dirty="0" smtClean="0">
                <a:solidFill>
                  <a:srgbClr val="000000"/>
                </a:solidFill>
              </a:rPr>
              <a:t>it was spoken/</a:t>
            </a:r>
            <a:r>
              <a:rPr lang="en-US" sz="2800" b="1" dirty="0" smtClean="0">
                <a:solidFill>
                  <a:srgbClr val="000000"/>
                </a:solidFill>
              </a:rPr>
              <a:t>written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0090"/>
                </a:solidFill>
              </a:rPr>
              <a:t>Consider the stated purposes in </a:t>
            </a:r>
            <a:r>
              <a:rPr lang="en-US" sz="2400" b="1" u="sng" dirty="0" smtClean="0">
                <a:solidFill>
                  <a:srgbClr val="000090"/>
                </a:solidFill>
              </a:rPr>
              <a:t>Rev.1:1; 1:19; 4:1</a:t>
            </a:r>
            <a:endParaRPr lang="en-US" sz="2400" b="1" dirty="0" smtClean="0">
              <a:solidFill>
                <a:srgbClr val="00009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rgbClr val="000090"/>
                </a:solidFill>
              </a:rPr>
              <a:t>Where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it was spoken/</a:t>
            </a:r>
            <a:r>
              <a:rPr lang="en-US" sz="2800" b="1" dirty="0" smtClean="0">
                <a:solidFill>
                  <a:srgbClr val="000000"/>
                </a:solidFill>
              </a:rPr>
              <a:t>written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0090"/>
                </a:solidFill>
              </a:rPr>
              <a:t>John’s </a:t>
            </a:r>
            <a:r>
              <a:rPr lang="en-US" sz="2400" b="1" i="1" dirty="0" smtClean="0">
                <a:solidFill>
                  <a:srgbClr val="000090"/>
                </a:solidFill>
              </a:rPr>
              <a:t>location </a:t>
            </a:r>
            <a:r>
              <a:rPr lang="en-US" sz="2400" b="1" dirty="0" smtClean="0">
                <a:solidFill>
                  <a:srgbClr val="000090"/>
                </a:solidFill>
              </a:rPr>
              <a:t>and </a:t>
            </a:r>
            <a:r>
              <a:rPr lang="en-US" sz="2400" b="1" i="1" dirty="0" smtClean="0">
                <a:solidFill>
                  <a:srgbClr val="000090"/>
                </a:solidFill>
              </a:rPr>
              <a:t>status </a:t>
            </a:r>
            <a:r>
              <a:rPr lang="en-US" sz="2400" b="1" dirty="0" smtClean="0">
                <a:solidFill>
                  <a:srgbClr val="000090"/>
                </a:solidFill>
              </a:rPr>
              <a:t>gives us additional insight to the book, </a:t>
            </a:r>
            <a:r>
              <a:rPr lang="en-US" sz="2400" b="1" u="sng" dirty="0" smtClean="0">
                <a:solidFill>
                  <a:srgbClr val="000090"/>
                </a:solidFill>
              </a:rPr>
              <a:t>Rev.1:9</a:t>
            </a:r>
            <a:r>
              <a:rPr lang="en-US" sz="2400" b="1" dirty="0" smtClean="0">
                <a:solidFill>
                  <a:srgbClr val="000090"/>
                </a:solidFill>
              </a:rPr>
              <a:t> </a:t>
            </a:r>
            <a:endParaRPr lang="en-US" sz="2400" b="1" u="sng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04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0"/>
            <a:ext cx="8229600" cy="227569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And finally through </a:t>
            </a:r>
            <a:r>
              <a:rPr lang="en-US" sz="3600" b="1" i="1" dirty="0" smtClean="0">
                <a:solidFill>
                  <a:srgbClr val="000000"/>
                </a:solidFill>
              </a:rPr>
              <a:t>harmonization </a:t>
            </a:r>
            <a:r>
              <a:rPr lang="en-US" sz="3600" b="1" dirty="0" smtClean="0">
                <a:solidFill>
                  <a:srgbClr val="000000"/>
                </a:solidFill>
              </a:rPr>
              <a:t>(making the interpretation/conclusion about the specific verse does not contradict: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1303" y="2621448"/>
            <a:ext cx="8610916" cy="398460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Its </a:t>
            </a:r>
            <a:r>
              <a:rPr lang="en-US" sz="2800" b="1" i="1" dirty="0" smtClean="0">
                <a:solidFill>
                  <a:srgbClr val="000090"/>
                </a:solidFill>
              </a:rPr>
              <a:t>specific </a:t>
            </a:r>
            <a:r>
              <a:rPr lang="en-US" sz="2800" b="1" dirty="0" smtClean="0">
                <a:solidFill>
                  <a:srgbClr val="000090"/>
                </a:solidFill>
              </a:rPr>
              <a:t>context </a:t>
            </a:r>
            <a:r>
              <a:rPr lang="en-US" sz="2800" b="1" dirty="0" smtClean="0">
                <a:solidFill>
                  <a:srgbClr val="000000"/>
                </a:solidFill>
              </a:rPr>
              <a:t>(the thoughts being developed in phrases or verses immediately preceding and following it)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Its </a:t>
            </a:r>
            <a:r>
              <a:rPr lang="en-US" sz="2800" b="1" i="1" dirty="0" smtClean="0">
                <a:solidFill>
                  <a:srgbClr val="000090"/>
                </a:solidFill>
              </a:rPr>
              <a:t>general </a:t>
            </a:r>
            <a:r>
              <a:rPr lang="en-US" sz="2800" b="1" dirty="0" smtClean="0">
                <a:solidFill>
                  <a:srgbClr val="000090"/>
                </a:solidFill>
              </a:rPr>
              <a:t>context </a:t>
            </a:r>
            <a:r>
              <a:rPr lang="en-US" sz="2800" b="1" dirty="0" smtClean="0">
                <a:solidFill>
                  <a:srgbClr val="000000"/>
                </a:solidFill>
              </a:rPr>
              <a:t>(the thoughts and theme being developed in the epistle or book in which it occurs)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Its </a:t>
            </a:r>
            <a:r>
              <a:rPr lang="en-US" sz="2800" b="1" i="1" dirty="0" smtClean="0">
                <a:solidFill>
                  <a:srgbClr val="000090"/>
                </a:solidFill>
              </a:rPr>
              <a:t>overall </a:t>
            </a:r>
            <a:r>
              <a:rPr lang="en-US" sz="2800" b="1" dirty="0" smtClean="0">
                <a:solidFill>
                  <a:srgbClr val="000090"/>
                </a:solidFill>
              </a:rPr>
              <a:t>context </a:t>
            </a:r>
            <a:r>
              <a:rPr lang="en-US" sz="2800" b="1" dirty="0" smtClean="0">
                <a:solidFill>
                  <a:srgbClr val="000000"/>
                </a:solidFill>
              </a:rPr>
              <a:t>(other passages in the Bible on the same or related subjects)</a:t>
            </a:r>
          </a:p>
        </p:txBody>
      </p:sp>
    </p:spTree>
    <p:extLst>
      <p:ext uri="{BB962C8B-B14F-4D97-AF65-F5344CB8AC3E}">
        <p14:creationId xmlns:p14="http://schemas.microsoft.com/office/powerpoint/2010/main" val="254372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0"/>
            <a:ext cx="8229600" cy="157664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The </a:t>
            </a:r>
            <a:r>
              <a:rPr lang="en-US" sz="3600" b="1" u="sng" dirty="0" smtClean="0">
                <a:solidFill>
                  <a:srgbClr val="000090"/>
                </a:solidFill>
              </a:rPr>
              <a:t>Goals</a:t>
            </a:r>
            <a:r>
              <a:rPr lang="en-US" sz="3600" b="1" dirty="0" smtClean="0">
                <a:solidFill>
                  <a:srgbClr val="000000"/>
                </a:solidFill>
              </a:rPr>
              <a:t> of such efforts are: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1303" y="1502964"/>
            <a:ext cx="8610916" cy="5103085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rgbClr val="000000"/>
                </a:solidFill>
              </a:rPr>
              <a:t>To </a:t>
            </a:r>
            <a:r>
              <a:rPr lang="en-US" sz="2800" b="1" i="1" dirty="0" smtClean="0">
                <a:solidFill>
                  <a:srgbClr val="000090"/>
                </a:solidFill>
              </a:rPr>
              <a:t>know/understand the truth, </a:t>
            </a:r>
            <a:r>
              <a:rPr lang="en-US" sz="2800" b="1" u="sng" dirty="0" smtClean="0">
                <a:solidFill>
                  <a:srgbClr val="000090"/>
                </a:solidFill>
              </a:rPr>
              <a:t>John 8:31-32</a:t>
            </a:r>
            <a:endParaRPr lang="en-US" sz="2800" b="1" dirty="0" smtClean="0">
              <a:solidFill>
                <a:srgbClr val="00009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rgbClr val="000000"/>
                </a:solidFill>
              </a:rPr>
              <a:t>To be </a:t>
            </a:r>
            <a:r>
              <a:rPr lang="en-US" sz="2800" b="1" i="1" dirty="0" smtClean="0">
                <a:solidFill>
                  <a:srgbClr val="000090"/>
                </a:solidFill>
              </a:rPr>
              <a:t>“fully convinced” </a:t>
            </a:r>
            <a:r>
              <a:rPr lang="en-US" sz="2800" b="1" dirty="0" smtClean="0">
                <a:solidFill>
                  <a:srgbClr val="000000"/>
                </a:solidFill>
              </a:rPr>
              <a:t>in your own mind the validity of your interpretations and conclusions, </a:t>
            </a:r>
            <a:r>
              <a:rPr lang="en-US" sz="2800" b="1" u="sng" dirty="0" smtClean="0">
                <a:solidFill>
                  <a:srgbClr val="000090"/>
                </a:solidFill>
              </a:rPr>
              <a:t>Rom.14:5</a:t>
            </a:r>
            <a:endParaRPr lang="en-US" sz="2800" b="1" dirty="0" smtClean="0">
              <a:solidFill>
                <a:srgbClr val="00009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rgbClr val="000000"/>
                </a:solidFill>
              </a:rPr>
              <a:t>To be </a:t>
            </a:r>
            <a:r>
              <a:rPr lang="en-US" sz="2800" b="1" i="1" dirty="0" smtClean="0">
                <a:solidFill>
                  <a:srgbClr val="000090"/>
                </a:solidFill>
              </a:rPr>
              <a:t>“faithful men, who will be able to teach others also,” </a:t>
            </a:r>
            <a:r>
              <a:rPr lang="en-US" sz="2800" b="1" u="sng" dirty="0" smtClean="0">
                <a:solidFill>
                  <a:srgbClr val="000090"/>
                </a:solidFill>
              </a:rPr>
              <a:t>2Tim.2:</a:t>
            </a:r>
            <a:r>
              <a:rPr lang="en-US" sz="2800" b="1" u="sng" dirty="0" smtClean="0">
                <a:solidFill>
                  <a:srgbClr val="000000"/>
                </a:solidFill>
              </a:rPr>
              <a:t>2</a:t>
            </a:r>
            <a:endParaRPr lang="en-US" sz="2800" b="1" dirty="0">
              <a:solidFill>
                <a:srgbClr val="00000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rgbClr val="000000"/>
                </a:solidFill>
              </a:rPr>
              <a:t>That as many as possible may achieve </a:t>
            </a:r>
            <a:r>
              <a:rPr lang="en-US" sz="2800" b="1" i="1" dirty="0" smtClean="0">
                <a:solidFill>
                  <a:srgbClr val="000090"/>
                </a:solidFill>
              </a:rPr>
              <a:t>“love from a pure heart and a good conscience and a sincere faith,” </a:t>
            </a:r>
            <a:r>
              <a:rPr lang="en-US" sz="2800" b="1" u="sng" dirty="0" smtClean="0">
                <a:solidFill>
                  <a:srgbClr val="000090"/>
                </a:solidFill>
              </a:rPr>
              <a:t>1Tim.1:5</a:t>
            </a:r>
            <a:endParaRPr lang="en-US" sz="2800" b="1" dirty="0" smtClean="0">
              <a:solidFill>
                <a:srgbClr val="00009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rgbClr val="000000"/>
                </a:solidFill>
              </a:rPr>
              <a:t>And thus </a:t>
            </a:r>
            <a:r>
              <a:rPr lang="en-US" sz="2800" b="1" i="1" dirty="0" smtClean="0">
                <a:solidFill>
                  <a:srgbClr val="000090"/>
                </a:solidFill>
              </a:rPr>
              <a:t>“be saved and come to a knowledge of the truth,” </a:t>
            </a:r>
            <a:r>
              <a:rPr lang="en-US" sz="2800" b="1" u="sng" dirty="0" smtClean="0">
                <a:solidFill>
                  <a:srgbClr val="000090"/>
                </a:solidFill>
              </a:rPr>
              <a:t>1Tim.2:4</a:t>
            </a:r>
            <a:r>
              <a:rPr lang="en-US" sz="2800" b="1" dirty="0" smtClean="0">
                <a:solidFill>
                  <a:srgbClr val="0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7350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84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677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Biblical Critical Thinking</vt:lpstr>
      <vt:lpstr>To do so, we need to determine what the word(s) in a particular verse or passage actually mean by:</vt:lpstr>
      <vt:lpstr>We also need to consider:</vt:lpstr>
      <vt:lpstr>And finally through harmonization (making the interpretation/conclusion about the specific verse does not contradict:</vt:lpstr>
      <vt:lpstr>The Goals of such efforts are: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10</cp:revision>
  <dcterms:created xsi:type="dcterms:W3CDTF">2020-01-26T20:44:37Z</dcterms:created>
  <dcterms:modified xsi:type="dcterms:W3CDTF">2020-01-28T17:01:05Z</dcterms:modified>
</cp:coreProperties>
</file>