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DF6A2-95DC-6043-8042-E6096DB42E78}" type="datetimeFigureOut">
              <a:rPr lang="en-US" smtClean="0"/>
              <a:t>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8213C-F495-734A-B57F-8DEE27BF9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27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6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08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9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8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6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0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87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9B25-3439-E64A-BE26-B68B13206C80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CB26A-20CB-764E-B757-EF2229C97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8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87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25" y="91536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Is Your Life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4100"/>
            <a:ext cx="4979620" cy="1704845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800000"/>
                </a:solidFill>
              </a:rPr>
              <a:t>Hectic to say the least?  </a:t>
            </a:r>
            <a:r>
              <a:rPr lang="en-US" sz="2500" b="1" dirty="0" smtClean="0"/>
              <a:t>(nine million things to do each day, and even more tomorrow, next week, next month, next year)</a:t>
            </a:r>
            <a:endParaRPr lang="en-US" sz="2500" dirty="0" smtClean="0"/>
          </a:p>
        </p:txBody>
      </p:sp>
      <p:pic>
        <p:nvPicPr>
          <p:cNvPr id="4" name="Picture 3" descr="stresse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19" y="68653"/>
            <a:ext cx="3707181" cy="2780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" y="2574431"/>
            <a:ext cx="844368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Consistently Chaotic?  </a:t>
            </a:r>
            <a:r>
              <a:rPr lang="en-US" sz="2500" b="1" dirty="0" smtClean="0"/>
              <a:t>(perpetual exercise in crisis management, merely prioritized catastrophes)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Filled with Stress?  </a:t>
            </a:r>
            <a:r>
              <a:rPr lang="en-US" sz="2500" b="1" dirty="0" smtClean="0"/>
              <a:t>(knotted or tied up, stressed out, anxiety-laden, overflowing with worries and concerns)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Demanding of Perpetual Motion?  </a:t>
            </a:r>
            <a:r>
              <a:rPr lang="en-US" sz="2500" b="1" dirty="0" smtClean="0"/>
              <a:t>(not enough hours in the day, too many days in the work week, not enough in the weekend, and too much water going under the bridge)</a:t>
            </a:r>
            <a:endParaRPr lang="en-US" sz="2500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Filled with Conflict? </a:t>
            </a:r>
            <a:r>
              <a:rPr lang="en-US" sz="2500" b="1" dirty="0" smtClean="0"/>
              <a:t>(inner turmoil, outer quarrels, barraged with consuming challenges and impossible deadlines)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Constant Communication and Overflowing Information? </a:t>
            </a:r>
            <a:r>
              <a:rPr lang="en-US" sz="2500" b="1" dirty="0" smtClean="0"/>
              <a:t>(calls, texts, emails, instructions, questions, requirements)</a:t>
            </a:r>
          </a:p>
        </p:txBody>
      </p:sp>
    </p:spTree>
    <p:extLst>
      <p:ext uri="{BB962C8B-B14F-4D97-AF65-F5344CB8AC3E}">
        <p14:creationId xmlns:p14="http://schemas.microsoft.com/office/powerpoint/2010/main" val="161194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25" y="91536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Does it Leave You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4100"/>
            <a:ext cx="4979620" cy="1704845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800000"/>
                </a:solidFill>
              </a:rPr>
              <a:t>Constantly Confused?  </a:t>
            </a:r>
            <a:r>
              <a:rPr lang="en-US" sz="2500" b="1" dirty="0" smtClean="0"/>
              <a:t>(ever-searching and striving but never really feeling like you know what you’re doing)</a:t>
            </a:r>
            <a:endParaRPr lang="en-US" sz="25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19" y="263150"/>
            <a:ext cx="3707181" cy="2391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" y="2574431"/>
            <a:ext cx="844368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Perpetually Perplexed?  </a:t>
            </a:r>
            <a:r>
              <a:rPr lang="en-US" sz="2500" b="1" dirty="0" smtClean="0"/>
              <a:t>(overflowing with information and yet drowning in doubt)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Decidedly Undecided?  </a:t>
            </a:r>
            <a:r>
              <a:rPr lang="en-US" sz="2500" b="1" dirty="0" smtClean="0"/>
              <a:t>(the only thing you’re sure of is how uncertain you are)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Dizzy, Disoriented, and Lost?  </a:t>
            </a:r>
            <a:r>
              <a:rPr lang="en-US" sz="2500" b="1" dirty="0" smtClean="0"/>
              <a:t>(head-spinning with choices to be made </a:t>
            </a:r>
            <a:r>
              <a:rPr lang="en-US" sz="2500" b="1" dirty="0" smtClean="0"/>
              <a:t>but </a:t>
            </a:r>
            <a:r>
              <a:rPr lang="en-US" sz="2500" b="1" dirty="0" smtClean="0"/>
              <a:t>no real sense of direction, aim, or purpose)</a:t>
            </a:r>
            <a:endParaRPr lang="en-US" sz="2500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Filled with Fear? </a:t>
            </a:r>
            <a:r>
              <a:rPr lang="en-US" sz="2500" b="1" dirty="0" smtClean="0"/>
              <a:t>(of making a decision, and constantly second, third, and fourth-guessing every one that is made)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Question-Filled and Answer-Empty? </a:t>
            </a:r>
            <a:r>
              <a:rPr lang="en-US" sz="2500" b="1" dirty="0" smtClean="0"/>
              <a:t>(like you’re stumbling forward, or perhaps even in circles, in foggy darkness)</a:t>
            </a:r>
          </a:p>
        </p:txBody>
      </p:sp>
    </p:spTree>
    <p:extLst>
      <p:ext uri="{BB962C8B-B14F-4D97-AF65-F5344CB8AC3E}">
        <p14:creationId xmlns:p14="http://schemas.microsoft.com/office/powerpoint/2010/main" val="189653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25" y="91536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So that You Feel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4100"/>
            <a:ext cx="4979620" cy="1704845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800000"/>
                </a:solidFill>
              </a:rPr>
              <a:t>Powerless?  </a:t>
            </a:r>
            <a:r>
              <a:rPr lang="en-US" sz="2500" b="1" dirty="0" smtClean="0"/>
              <a:t>(not only unable to know what to do, but impotent to do anything to change your situation even if you did)</a:t>
            </a:r>
            <a:endParaRPr lang="en-US" sz="25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329" y="-8234"/>
            <a:ext cx="2662776" cy="266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" y="2574431"/>
            <a:ext cx="844368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Out of Control?  </a:t>
            </a:r>
            <a:r>
              <a:rPr lang="en-US" sz="2500" b="1" dirty="0" smtClean="0"/>
              <a:t>(like you’re forced to sit in the driver’s seat, but without a steering wheel, brakes, or accelerator)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Unloved?  </a:t>
            </a:r>
            <a:r>
              <a:rPr lang="en-US" sz="2500" b="1" dirty="0" smtClean="0"/>
              <a:t>(that no one even really cares about how desperately out of control and unhappy you are)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Orphaned and Alone?  </a:t>
            </a:r>
            <a:r>
              <a:rPr lang="en-US" sz="2500" b="1" dirty="0" smtClean="0"/>
              <a:t>(that you seem to be the only one who doesn’t “get it,” or that there is no one to help you)</a:t>
            </a:r>
            <a:endParaRPr lang="en-US" sz="2500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Unstable? </a:t>
            </a:r>
            <a:r>
              <a:rPr lang="en-US" sz="2500" b="1" dirty="0" smtClean="0"/>
              <a:t>(stuck without a firm place to stand, let alone a good “toe hole” from which to move forward)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Vulnerable</a:t>
            </a:r>
            <a:r>
              <a:rPr lang="en-US" sz="2500" b="1" dirty="0" smtClean="0">
                <a:solidFill>
                  <a:srgbClr val="800000"/>
                </a:solidFill>
              </a:rPr>
              <a:t>? </a:t>
            </a:r>
            <a:r>
              <a:rPr lang="en-US" sz="2500" b="1" dirty="0" smtClean="0"/>
              <a:t>(cold, wet, hungry, alone, afraid, and completely lost)</a:t>
            </a:r>
          </a:p>
        </p:txBody>
      </p:sp>
    </p:spTree>
    <p:extLst>
      <p:ext uri="{BB962C8B-B14F-4D97-AF65-F5344CB8AC3E}">
        <p14:creationId xmlns:p14="http://schemas.microsoft.com/office/powerpoint/2010/main" val="408786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25" y="274606"/>
            <a:ext cx="5022909" cy="1830706"/>
          </a:xfrm>
        </p:spPr>
        <p:txBody>
          <a:bodyPr>
            <a:normAutofit/>
          </a:bodyPr>
          <a:lstStyle/>
          <a:p>
            <a:r>
              <a:rPr lang="en-US" b="1" dirty="0" smtClean="0"/>
              <a:t>God has an answer for you in </a:t>
            </a:r>
            <a:r>
              <a:rPr lang="en-US" b="1" u="sng" dirty="0" smtClean="0"/>
              <a:t>Psalm 46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26" y="274606"/>
            <a:ext cx="3876020" cy="2025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9826" y="2574431"/>
            <a:ext cx="87841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800000"/>
                </a:solidFill>
              </a:rPr>
              <a:t>Especially in </a:t>
            </a:r>
            <a:r>
              <a:rPr lang="en-US" sz="2500" b="1" u="sng" dirty="0" smtClean="0">
                <a:solidFill>
                  <a:srgbClr val="800000"/>
                </a:solidFill>
              </a:rPr>
              <a:t>v.10</a:t>
            </a:r>
            <a:r>
              <a:rPr lang="en-US" sz="2500" b="1" dirty="0" smtClean="0">
                <a:solidFill>
                  <a:srgbClr val="800000"/>
                </a:solidFill>
              </a:rPr>
              <a:t>, </a:t>
            </a:r>
            <a:r>
              <a:rPr lang="en-US" sz="2500" b="1" i="1" dirty="0" smtClean="0">
                <a:solidFill>
                  <a:srgbClr val="800000"/>
                </a:solidFill>
              </a:rPr>
              <a:t>“Cease striving” </a:t>
            </a:r>
            <a:r>
              <a:rPr lang="en-US" sz="2500" b="1" dirty="0" smtClean="0">
                <a:solidFill>
                  <a:srgbClr val="800000"/>
                </a:solidFill>
              </a:rPr>
              <a:t>(NASB), or </a:t>
            </a:r>
            <a:r>
              <a:rPr lang="en-US" sz="2500" b="1" i="1" dirty="0" smtClean="0">
                <a:solidFill>
                  <a:srgbClr val="800000"/>
                </a:solidFill>
              </a:rPr>
              <a:t>“Be still” </a:t>
            </a:r>
            <a:r>
              <a:rPr lang="en-US" sz="2500" b="1" dirty="0" smtClean="0">
                <a:solidFill>
                  <a:srgbClr val="800000"/>
                </a:solidFill>
              </a:rPr>
              <a:t>(KJV)</a:t>
            </a:r>
            <a:endParaRPr lang="en-US" sz="2500" b="1" i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Literally, </a:t>
            </a:r>
            <a:r>
              <a:rPr lang="en-US" sz="2500" b="1" i="1" dirty="0" err="1" smtClean="0">
                <a:solidFill>
                  <a:srgbClr val="800000"/>
                </a:solidFill>
              </a:rPr>
              <a:t>raphah</a:t>
            </a:r>
            <a:r>
              <a:rPr lang="en-US" sz="2500" b="1" i="1" dirty="0" smtClean="0">
                <a:solidFill>
                  <a:srgbClr val="800000"/>
                </a:solidFill>
              </a:rPr>
              <a:t> </a:t>
            </a:r>
            <a:r>
              <a:rPr lang="en-US" sz="2500" b="1" dirty="0" smtClean="0">
                <a:solidFill>
                  <a:srgbClr val="800000"/>
                </a:solidFill>
              </a:rPr>
              <a:t>means to </a:t>
            </a:r>
            <a:r>
              <a:rPr lang="en-US" sz="2500" b="1" i="1" dirty="0" smtClean="0">
                <a:solidFill>
                  <a:srgbClr val="800000"/>
                </a:solidFill>
              </a:rPr>
              <a:t>sink; </a:t>
            </a:r>
            <a:r>
              <a:rPr lang="en-US" sz="2500" b="1" dirty="0" smtClean="0">
                <a:solidFill>
                  <a:srgbClr val="800000"/>
                </a:solidFill>
              </a:rPr>
              <a:t>thus to </a:t>
            </a:r>
            <a:r>
              <a:rPr lang="en-US" sz="2500" b="1" i="1" dirty="0" smtClean="0">
                <a:solidFill>
                  <a:srgbClr val="800000"/>
                </a:solidFill>
              </a:rPr>
              <a:t>let drop, abandon, forsake, abandon; </a:t>
            </a:r>
            <a:r>
              <a:rPr lang="en-US" sz="2500" b="1" dirty="0" smtClean="0">
                <a:solidFill>
                  <a:srgbClr val="800000"/>
                </a:solidFill>
              </a:rPr>
              <a:t>to </a:t>
            </a:r>
            <a:r>
              <a:rPr lang="en-US" sz="2500" b="1" i="1" dirty="0" smtClean="0">
                <a:solidFill>
                  <a:srgbClr val="800000"/>
                </a:solidFill>
              </a:rPr>
              <a:t>relax</a:t>
            </a:r>
            <a:r>
              <a:rPr lang="en-US" sz="2500" b="1" dirty="0" smtClean="0">
                <a:solidFill>
                  <a:srgbClr val="800000"/>
                </a:solidFill>
              </a:rPr>
              <a:t>; God says just </a:t>
            </a:r>
            <a:r>
              <a:rPr lang="en-US" sz="2500" b="1" i="1" dirty="0" smtClean="0">
                <a:solidFill>
                  <a:srgbClr val="800000"/>
                </a:solidFill>
              </a:rPr>
              <a:t>“stop” </a:t>
            </a:r>
            <a:r>
              <a:rPr lang="en-US" sz="2500" b="1" dirty="0" smtClean="0">
                <a:solidFill>
                  <a:srgbClr val="800000"/>
                </a:solidFill>
              </a:rPr>
              <a:t>and </a:t>
            </a:r>
            <a:r>
              <a:rPr lang="en-US" sz="2500" b="1" i="1" dirty="0" smtClean="0">
                <a:solidFill>
                  <a:srgbClr val="800000"/>
                </a:solidFill>
              </a:rPr>
              <a:t>“be still.”</a:t>
            </a:r>
            <a:r>
              <a:rPr lang="en-US" sz="2500" b="1" dirty="0" smtClean="0">
                <a:solidFill>
                  <a:srgbClr val="800000"/>
                </a:solidFill>
              </a:rPr>
              <a:t> </a:t>
            </a:r>
            <a:endParaRPr lang="en-US" sz="2500" b="1" dirty="0" smtClean="0"/>
          </a:p>
          <a:p>
            <a:r>
              <a:rPr lang="en-US" sz="2500" b="1" dirty="0" smtClean="0">
                <a:solidFill>
                  <a:srgbClr val="000000"/>
                </a:solidFill>
              </a:rPr>
              <a:t>So </a:t>
            </a:r>
            <a:r>
              <a:rPr lang="en-US" sz="2500" b="1" i="1" dirty="0" smtClean="0">
                <a:solidFill>
                  <a:srgbClr val="000000"/>
                </a:solidFill>
              </a:rPr>
              <a:t>stop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be still</a:t>
            </a:r>
            <a:r>
              <a:rPr lang="mr-IN" sz="2500" b="1" dirty="0" smtClean="0">
                <a:solidFill>
                  <a:srgbClr val="000000"/>
                </a:solidFill>
              </a:rPr>
              <a:t>…</a:t>
            </a:r>
            <a:r>
              <a:rPr lang="en-US" sz="2500" b="1" dirty="0" smtClean="0">
                <a:solidFill>
                  <a:srgbClr val="000000"/>
                </a:solidFill>
              </a:rPr>
              <a:t>  (yes you can, make it happen!)</a:t>
            </a:r>
            <a:endParaRPr lang="en-US" sz="2500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Stop </a:t>
            </a:r>
            <a:r>
              <a:rPr lang="en-US" sz="2500" b="1" i="1" dirty="0" smtClean="0">
                <a:solidFill>
                  <a:srgbClr val="000000"/>
                </a:solidFill>
              </a:rPr>
              <a:t>talking</a:t>
            </a:r>
            <a:r>
              <a:rPr lang="en-US" sz="2500" b="1" dirty="0" smtClean="0">
                <a:solidFill>
                  <a:srgbClr val="000000"/>
                </a:solidFill>
              </a:rPr>
              <a:t> and </a:t>
            </a:r>
            <a:r>
              <a:rPr lang="en-US" sz="2500" b="1" i="1" dirty="0" smtClean="0">
                <a:solidFill>
                  <a:srgbClr val="000000"/>
                </a:solidFill>
              </a:rPr>
              <a:t>listen</a:t>
            </a:r>
            <a:r>
              <a:rPr lang="en-US" sz="2500" b="1" dirty="0" smtClean="0">
                <a:solidFill>
                  <a:srgbClr val="000000"/>
                </a:solidFill>
              </a:rPr>
              <a:t> (to God- via His word)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Mute your phone / turn off you computer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Stop “scrolling” and turn to </a:t>
            </a:r>
            <a:r>
              <a:rPr lang="en-US" sz="2500" b="1" i="1" u="sng" dirty="0" smtClean="0">
                <a:solidFill>
                  <a:srgbClr val="000000"/>
                </a:solidFill>
              </a:rPr>
              <a:t>the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i="1" dirty="0" smtClean="0">
                <a:solidFill>
                  <a:srgbClr val="000000"/>
                </a:solidFill>
              </a:rPr>
              <a:t>Scroll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Stop </a:t>
            </a:r>
            <a:r>
              <a:rPr lang="en-US" sz="2500" b="1" i="1" dirty="0" smtClean="0">
                <a:solidFill>
                  <a:srgbClr val="000000"/>
                </a:solidFill>
              </a:rPr>
              <a:t>commenting </a:t>
            </a:r>
            <a:r>
              <a:rPr lang="en-US" sz="2500" b="1" dirty="0" smtClean="0">
                <a:solidFill>
                  <a:srgbClr val="000000"/>
                </a:solidFill>
              </a:rPr>
              <a:t>on everything and </a:t>
            </a:r>
            <a:r>
              <a:rPr lang="en-US" sz="2500" b="1" i="1" dirty="0" smtClean="0">
                <a:solidFill>
                  <a:srgbClr val="000000"/>
                </a:solidFill>
              </a:rPr>
              <a:t>arguing </a:t>
            </a:r>
            <a:r>
              <a:rPr lang="en-US" sz="2500" b="1" dirty="0" smtClean="0">
                <a:solidFill>
                  <a:srgbClr val="000000"/>
                </a:solidFill>
              </a:rPr>
              <a:t>about anything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Stop </a:t>
            </a:r>
            <a:r>
              <a:rPr lang="en-US" sz="2500" b="1" i="1" dirty="0" smtClean="0">
                <a:solidFill>
                  <a:srgbClr val="000000"/>
                </a:solidFill>
              </a:rPr>
              <a:t>questioning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complaining</a:t>
            </a:r>
          </a:p>
          <a:p>
            <a:r>
              <a:rPr lang="en-US" sz="2500" b="1" i="1" dirty="0" smtClean="0">
                <a:solidFill>
                  <a:srgbClr val="800000"/>
                </a:solidFill>
              </a:rPr>
              <a:t>Cease striving </a:t>
            </a:r>
            <a:r>
              <a:rPr lang="en-US" sz="2500" b="1" dirty="0" smtClean="0">
                <a:solidFill>
                  <a:srgbClr val="000000"/>
                </a:solidFill>
              </a:rPr>
              <a:t>and just </a:t>
            </a:r>
            <a:r>
              <a:rPr lang="en-US" sz="2500" b="1" i="1" dirty="0" smtClean="0">
                <a:solidFill>
                  <a:srgbClr val="800000"/>
                </a:solidFill>
              </a:rPr>
              <a:t>be still, </a:t>
            </a:r>
            <a:r>
              <a:rPr lang="en-US" sz="2500" b="1" u="sng" dirty="0" smtClean="0">
                <a:solidFill>
                  <a:srgbClr val="800000"/>
                </a:solidFill>
              </a:rPr>
              <a:t>cf. </a:t>
            </a:r>
            <a:r>
              <a:rPr lang="en-US" sz="2500" b="1" u="sng" dirty="0" smtClean="0">
                <a:solidFill>
                  <a:srgbClr val="800000"/>
                </a:solidFill>
              </a:rPr>
              <a:t>2Thess.4:11</a:t>
            </a:r>
            <a:r>
              <a:rPr lang="en-US" sz="2500" b="1" dirty="0" smtClean="0">
                <a:solidFill>
                  <a:srgbClr val="800000"/>
                </a:solidFill>
              </a:rPr>
              <a:t>. </a:t>
            </a:r>
            <a:endParaRPr lang="en-US" sz="2500" b="1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6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25" y="274606"/>
            <a:ext cx="5022909" cy="1830706"/>
          </a:xfrm>
        </p:spPr>
        <p:txBody>
          <a:bodyPr>
            <a:normAutofit/>
          </a:bodyPr>
          <a:lstStyle/>
          <a:p>
            <a:r>
              <a:rPr lang="en-US" b="1" dirty="0" smtClean="0"/>
              <a:t>God has an answer for you in </a:t>
            </a:r>
            <a:r>
              <a:rPr lang="en-US" b="1" u="sng" dirty="0" smtClean="0"/>
              <a:t>Psalm 46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26" y="274606"/>
            <a:ext cx="3876020" cy="2025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9826" y="2574431"/>
            <a:ext cx="87841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800000"/>
                </a:solidFill>
              </a:rPr>
              <a:t>Especially in </a:t>
            </a:r>
            <a:r>
              <a:rPr lang="en-US" sz="2500" b="1" u="sng" dirty="0" smtClean="0">
                <a:solidFill>
                  <a:srgbClr val="800000"/>
                </a:solidFill>
              </a:rPr>
              <a:t>v.10</a:t>
            </a:r>
            <a:r>
              <a:rPr lang="en-US" sz="2500" b="1" dirty="0" smtClean="0">
                <a:solidFill>
                  <a:srgbClr val="800000"/>
                </a:solidFill>
              </a:rPr>
              <a:t>, </a:t>
            </a:r>
            <a:r>
              <a:rPr lang="en-US" sz="2500" b="1" i="1" dirty="0" smtClean="0">
                <a:solidFill>
                  <a:srgbClr val="800000"/>
                </a:solidFill>
              </a:rPr>
              <a:t>“and know” 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Not only </a:t>
            </a:r>
            <a:r>
              <a:rPr lang="en-US" sz="2500" b="1" i="1" dirty="0" smtClean="0">
                <a:solidFill>
                  <a:srgbClr val="800000"/>
                </a:solidFill>
              </a:rPr>
              <a:t>come to understand, </a:t>
            </a:r>
            <a:r>
              <a:rPr lang="en-US" sz="2500" b="1" dirty="0" smtClean="0">
                <a:solidFill>
                  <a:srgbClr val="800000"/>
                </a:solidFill>
              </a:rPr>
              <a:t>but also </a:t>
            </a:r>
            <a:r>
              <a:rPr lang="en-US" sz="2500" b="1" i="1" dirty="0" smtClean="0">
                <a:solidFill>
                  <a:srgbClr val="800000"/>
                </a:solidFill>
              </a:rPr>
              <a:t>be fully convinced, </a:t>
            </a:r>
            <a:r>
              <a:rPr lang="en-US" sz="2500" b="1" dirty="0" smtClean="0">
                <a:solidFill>
                  <a:srgbClr val="800000"/>
                </a:solidFill>
              </a:rPr>
              <a:t>and </a:t>
            </a:r>
            <a:r>
              <a:rPr lang="en-US" sz="2500" b="1" i="1" dirty="0" smtClean="0">
                <a:solidFill>
                  <a:srgbClr val="800000"/>
                </a:solidFill>
              </a:rPr>
              <a:t>constantly reminded</a:t>
            </a:r>
            <a:r>
              <a:rPr lang="en-US" sz="2500" b="1" dirty="0" smtClean="0">
                <a:solidFill>
                  <a:srgbClr val="800000"/>
                </a:solidFill>
              </a:rPr>
              <a:t>. </a:t>
            </a:r>
            <a:endParaRPr lang="en-US" sz="2500" b="1" dirty="0" smtClean="0"/>
          </a:p>
          <a:p>
            <a:r>
              <a:rPr lang="en-US" sz="2500" b="1" dirty="0" smtClean="0">
                <a:solidFill>
                  <a:srgbClr val="000000"/>
                </a:solidFill>
              </a:rPr>
              <a:t>So </a:t>
            </a:r>
            <a:r>
              <a:rPr lang="en-US" sz="2500" b="1" i="1" dirty="0" smtClean="0">
                <a:solidFill>
                  <a:srgbClr val="000000"/>
                </a:solidFill>
              </a:rPr>
              <a:t>know</a:t>
            </a:r>
            <a:r>
              <a:rPr lang="mr-IN" sz="2500" b="1" dirty="0" smtClean="0">
                <a:solidFill>
                  <a:srgbClr val="000000"/>
                </a:solidFill>
              </a:rPr>
              <a:t>…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endParaRPr lang="en-US" sz="2500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i="1" dirty="0" smtClean="0">
                <a:solidFill>
                  <a:srgbClr val="000000"/>
                </a:solidFill>
              </a:rPr>
              <a:t>Learn </a:t>
            </a:r>
            <a:r>
              <a:rPr lang="en-US" sz="2500" b="1" dirty="0" smtClean="0">
                <a:solidFill>
                  <a:srgbClr val="000000"/>
                </a:solidFill>
              </a:rPr>
              <a:t>what God says (again, </a:t>
            </a:r>
            <a:r>
              <a:rPr lang="en-US" sz="2500" b="1" i="1" dirty="0" smtClean="0">
                <a:solidFill>
                  <a:srgbClr val="000000"/>
                </a:solidFill>
              </a:rPr>
              <a:t>in His Word</a:t>
            </a:r>
            <a:r>
              <a:rPr lang="en-US" sz="2500" b="1" dirty="0" smtClean="0">
                <a:solidFill>
                  <a:srgbClr val="000000"/>
                </a:solidFill>
              </a:rPr>
              <a:t>)</a:t>
            </a:r>
            <a:endParaRPr lang="en-US" sz="2500" b="1" i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Then, stop </a:t>
            </a:r>
            <a:r>
              <a:rPr lang="en-US" sz="2500" b="1" i="1" dirty="0" smtClean="0">
                <a:solidFill>
                  <a:srgbClr val="000000"/>
                </a:solidFill>
              </a:rPr>
              <a:t>doubting, questioning,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second-guessing </a:t>
            </a:r>
            <a:r>
              <a:rPr lang="en-US" sz="2500" b="1" dirty="0" smtClean="0">
                <a:solidFill>
                  <a:srgbClr val="000000"/>
                </a:solidFill>
              </a:rPr>
              <a:t>what He says and </a:t>
            </a:r>
            <a:r>
              <a:rPr lang="en-US" sz="2500" b="1" i="1" dirty="0" smtClean="0">
                <a:solidFill>
                  <a:srgbClr val="000000"/>
                </a:solidFill>
              </a:rPr>
              <a:t>“know” </a:t>
            </a:r>
            <a:r>
              <a:rPr lang="en-US" sz="2500" b="1" dirty="0" smtClean="0">
                <a:solidFill>
                  <a:srgbClr val="000000"/>
                </a:solidFill>
              </a:rPr>
              <a:t>(</a:t>
            </a:r>
            <a:r>
              <a:rPr lang="en-US" sz="2500" b="1" i="1" dirty="0" smtClean="0">
                <a:solidFill>
                  <a:srgbClr val="000000"/>
                </a:solidFill>
              </a:rPr>
              <a:t>it, </a:t>
            </a:r>
            <a:r>
              <a:rPr lang="en-US" sz="2500" b="1" dirty="0" smtClean="0">
                <a:solidFill>
                  <a:srgbClr val="000000"/>
                </a:solidFill>
              </a:rPr>
              <a:t>and it to be </a:t>
            </a:r>
            <a:r>
              <a:rPr lang="en-US" sz="2500" b="1" i="1" dirty="0" smtClean="0">
                <a:solidFill>
                  <a:srgbClr val="000000"/>
                </a:solidFill>
              </a:rPr>
              <a:t>true</a:t>
            </a:r>
            <a:r>
              <a:rPr lang="en-US" sz="2500" b="1" dirty="0" smtClean="0">
                <a:solidFill>
                  <a:srgbClr val="000000"/>
                </a:solidFill>
              </a:rPr>
              <a:t>), </a:t>
            </a:r>
            <a:r>
              <a:rPr lang="en-US" sz="2500" b="1" u="sng" dirty="0" smtClean="0">
                <a:solidFill>
                  <a:srgbClr val="000000"/>
                </a:solidFill>
              </a:rPr>
              <a:t>John 3:33</a:t>
            </a:r>
            <a:r>
              <a:rPr lang="en-US" sz="2500" b="1" dirty="0" smtClean="0">
                <a:solidFill>
                  <a:srgbClr val="000000"/>
                </a:solidFill>
              </a:rPr>
              <a:t>; </a:t>
            </a:r>
            <a:r>
              <a:rPr lang="en-US" sz="2500" b="1" u="sng" dirty="0" smtClean="0">
                <a:solidFill>
                  <a:srgbClr val="000000"/>
                </a:solidFill>
              </a:rPr>
              <a:t>Rom.3:4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Be both </a:t>
            </a:r>
            <a:r>
              <a:rPr lang="en-US" sz="2500" b="1" i="1" dirty="0" smtClean="0">
                <a:solidFill>
                  <a:srgbClr val="000000"/>
                </a:solidFill>
              </a:rPr>
              <a:t>assured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convinced, </a:t>
            </a:r>
            <a:r>
              <a:rPr lang="en-US" sz="2500" b="1" u="sng" dirty="0" smtClean="0">
                <a:solidFill>
                  <a:srgbClr val="000000"/>
                </a:solidFill>
              </a:rPr>
              <a:t>Heb.11:1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Once you </a:t>
            </a:r>
            <a:r>
              <a:rPr lang="en-US" sz="2500" b="1" i="1" dirty="0" smtClean="0">
                <a:solidFill>
                  <a:srgbClr val="000000"/>
                </a:solidFill>
              </a:rPr>
              <a:t>know </a:t>
            </a:r>
            <a:r>
              <a:rPr lang="en-US" sz="2500" b="1" dirty="0" smtClean="0">
                <a:solidFill>
                  <a:srgbClr val="000000"/>
                </a:solidFill>
              </a:rPr>
              <a:t>(God and His </a:t>
            </a:r>
            <a:r>
              <a:rPr lang="en-US" sz="2500" b="1" dirty="0" smtClean="0">
                <a:solidFill>
                  <a:srgbClr val="000000"/>
                </a:solidFill>
              </a:rPr>
              <a:t>will), no </a:t>
            </a:r>
            <a:r>
              <a:rPr lang="en-US" sz="2500" b="1" i="1" dirty="0" smtClean="0">
                <a:solidFill>
                  <a:srgbClr val="000000"/>
                </a:solidFill>
              </a:rPr>
              <a:t>second opinions </a:t>
            </a:r>
            <a:r>
              <a:rPr lang="en-US" sz="2500" b="1" dirty="0" smtClean="0">
                <a:solidFill>
                  <a:srgbClr val="000000"/>
                </a:solidFill>
              </a:rPr>
              <a:t>needed</a:t>
            </a:r>
            <a:endParaRPr lang="en-US" sz="2500" b="1" i="1" dirty="0" smtClean="0">
              <a:solidFill>
                <a:srgbClr val="000000"/>
              </a:solidFill>
            </a:endParaRPr>
          </a:p>
          <a:p>
            <a:r>
              <a:rPr lang="en-US" sz="2500" b="1" i="1" dirty="0" smtClean="0">
                <a:solidFill>
                  <a:srgbClr val="800000"/>
                </a:solidFill>
              </a:rPr>
              <a:t>Knowledge </a:t>
            </a:r>
            <a:r>
              <a:rPr lang="en-US" sz="2500" b="1" dirty="0" smtClean="0">
                <a:solidFill>
                  <a:srgbClr val="800000"/>
                </a:solidFill>
              </a:rPr>
              <a:t>is not only </a:t>
            </a:r>
            <a:r>
              <a:rPr lang="en-US" sz="2500" b="1" i="1" dirty="0" smtClean="0">
                <a:solidFill>
                  <a:srgbClr val="800000"/>
                </a:solidFill>
              </a:rPr>
              <a:t>power, </a:t>
            </a:r>
            <a:r>
              <a:rPr lang="en-US" sz="2500" b="1" dirty="0" smtClean="0">
                <a:solidFill>
                  <a:srgbClr val="800000"/>
                </a:solidFill>
              </a:rPr>
              <a:t>but </a:t>
            </a:r>
            <a:r>
              <a:rPr lang="en-US" sz="2500" b="1" i="1" dirty="0" smtClean="0">
                <a:solidFill>
                  <a:srgbClr val="800000"/>
                </a:solidFill>
              </a:rPr>
              <a:t>freedom, </a:t>
            </a:r>
            <a:r>
              <a:rPr lang="en-US" sz="2500" b="1" u="sng" dirty="0" smtClean="0">
                <a:solidFill>
                  <a:srgbClr val="800000"/>
                </a:solidFill>
              </a:rPr>
              <a:t>John 8:31-32</a:t>
            </a:r>
            <a:r>
              <a:rPr lang="en-US" sz="2500" b="1" dirty="0" smtClean="0">
                <a:solidFill>
                  <a:srgbClr val="800000"/>
                </a:solidFill>
              </a:rPr>
              <a:t> </a:t>
            </a:r>
            <a:endParaRPr lang="en-US" sz="2500" b="1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4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25" y="274606"/>
            <a:ext cx="5022909" cy="1830706"/>
          </a:xfrm>
        </p:spPr>
        <p:txBody>
          <a:bodyPr>
            <a:normAutofit/>
          </a:bodyPr>
          <a:lstStyle/>
          <a:p>
            <a:r>
              <a:rPr lang="en-US" b="1" dirty="0" smtClean="0"/>
              <a:t>God has an answer for you in </a:t>
            </a:r>
            <a:r>
              <a:rPr lang="en-US" b="1" u="sng" dirty="0" smtClean="0"/>
              <a:t>Psalm 46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26" y="274606"/>
            <a:ext cx="3876020" cy="2025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9826" y="2437127"/>
            <a:ext cx="878412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800000"/>
                </a:solidFill>
              </a:rPr>
              <a:t>Especially in </a:t>
            </a:r>
            <a:r>
              <a:rPr lang="en-US" sz="2500" b="1" u="sng" dirty="0" smtClean="0">
                <a:solidFill>
                  <a:srgbClr val="800000"/>
                </a:solidFill>
              </a:rPr>
              <a:t>v.10</a:t>
            </a:r>
            <a:r>
              <a:rPr lang="en-US" sz="2500" b="1" dirty="0" smtClean="0">
                <a:solidFill>
                  <a:srgbClr val="800000"/>
                </a:solidFill>
              </a:rPr>
              <a:t>, </a:t>
            </a:r>
            <a:r>
              <a:rPr lang="en-US" sz="2500" b="1" i="1" dirty="0" smtClean="0">
                <a:solidFill>
                  <a:srgbClr val="800000"/>
                </a:solidFill>
              </a:rPr>
              <a:t>“that I am God” 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800000"/>
                </a:solidFill>
              </a:rPr>
              <a:t>Not </a:t>
            </a:r>
            <a:r>
              <a:rPr lang="en-US" sz="2500" b="1" i="1" dirty="0" smtClean="0">
                <a:solidFill>
                  <a:srgbClr val="800000"/>
                </a:solidFill>
              </a:rPr>
              <a:t>you,</a:t>
            </a:r>
            <a:r>
              <a:rPr lang="en-US" sz="2500" b="1" dirty="0" smtClean="0">
                <a:solidFill>
                  <a:srgbClr val="800000"/>
                </a:solidFill>
              </a:rPr>
              <a:t> and not </a:t>
            </a:r>
            <a:r>
              <a:rPr lang="en-US" sz="2500" b="1" i="1" dirty="0" smtClean="0">
                <a:solidFill>
                  <a:srgbClr val="800000"/>
                </a:solidFill>
              </a:rPr>
              <a:t>anyone else; </a:t>
            </a:r>
            <a:r>
              <a:rPr lang="en-US" sz="2500" b="1" dirty="0" smtClean="0">
                <a:solidFill>
                  <a:srgbClr val="800000"/>
                </a:solidFill>
              </a:rPr>
              <a:t>HIM! </a:t>
            </a:r>
            <a:endParaRPr lang="en-US" sz="2500" b="1" dirty="0" smtClean="0"/>
          </a:p>
          <a:p>
            <a:r>
              <a:rPr lang="en-US" sz="2500" b="1" dirty="0" smtClean="0">
                <a:solidFill>
                  <a:srgbClr val="000000"/>
                </a:solidFill>
              </a:rPr>
              <a:t>The</a:t>
            </a:r>
            <a:r>
              <a:rPr lang="mr-IN" sz="2500" b="1" dirty="0" smtClean="0">
                <a:solidFill>
                  <a:srgbClr val="000000"/>
                </a:solidFill>
              </a:rPr>
              <a:t>…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endParaRPr lang="en-US" sz="2500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Almighty who </a:t>
            </a:r>
            <a:r>
              <a:rPr lang="en-US" sz="2500" b="1" i="1" dirty="0" smtClean="0">
                <a:solidFill>
                  <a:srgbClr val="000000"/>
                </a:solidFill>
              </a:rPr>
              <a:t>empowers </a:t>
            </a:r>
            <a:r>
              <a:rPr lang="en-US" sz="2500" b="1" dirty="0" smtClean="0">
                <a:solidFill>
                  <a:srgbClr val="000000"/>
                </a:solidFill>
              </a:rPr>
              <a:t>the </a:t>
            </a:r>
            <a:r>
              <a:rPr lang="en-US" sz="2500" b="1" i="1" dirty="0" smtClean="0">
                <a:solidFill>
                  <a:srgbClr val="000000"/>
                </a:solidFill>
              </a:rPr>
              <a:t>powerless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One </a:t>
            </a:r>
            <a:r>
              <a:rPr lang="en-US" sz="2500" b="1" i="1" dirty="0" smtClean="0">
                <a:solidFill>
                  <a:srgbClr val="000000"/>
                </a:solidFill>
              </a:rPr>
              <a:t>in Control </a:t>
            </a:r>
            <a:r>
              <a:rPr lang="en-US" sz="2500" b="1" dirty="0" smtClean="0">
                <a:solidFill>
                  <a:srgbClr val="000000"/>
                </a:solidFill>
              </a:rPr>
              <a:t>for all things, including the </a:t>
            </a:r>
            <a:r>
              <a:rPr lang="en-US" sz="2500" b="1" i="1" dirty="0" smtClean="0">
                <a:solidFill>
                  <a:srgbClr val="000000"/>
                </a:solidFill>
              </a:rPr>
              <a:t>out of control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God of </a:t>
            </a:r>
            <a:r>
              <a:rPr lang="en-US" sz="2500" b="1" i="1" dirty="0" smtClean="0">
                <a:solidFill>
                  <a:srgbClr val="000000"/>
                </a:solidFill>
              </a:rPr>
              <a:t>Love </a:t>
            </a:r>
            <a:r>
              <a:rPr lang="en-US" sz="2500" b="1" dirty="0" smtClean="0">
                <a:solidFill>
                  <a:srgbClr val="000000"/>
                </a:solidFill>
              </a:rPr>
              <a:t>who loves all- even the otherwise </a:t>
            </a:r>
            <a:r>
              <a:rPr lang="en-US" sz="2500" b="1" i="1" dirty="0" smtClean="0">
                <a:solidFill>
                  <a:srgbClr val="000000"/>
                </a:solidFill>
              </a:rPr>
              <a:t>unlovable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Father to the </a:t>
            </a:r>
            <a:r>
              <a:rPr lang="en-US" sz="2500" b="1" i="1" dirty="0" smtClean="0">
                <a:solidFill>
                  <a:srgbClr val="000000"/>
                </a:solidFill>
              </a:rPr>
              <a:t>orphaned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alone</a:t>
            </a:r>
          </a:p>
          <a:p>
            <a:pPr marL="285750" indent="-285750">
              <a:buFont typeface="Arial"/>
              <a:buChar char="•"/>
            </a:pPr>
            <a:r>
              <a:rPr lang="en-US" sz="2500" b="1" i="1" dirty="0" smtClean="0">
                <a:solidFill>
                  <a:srgbClr val="000000"/>
                </a:solidFill>
              </a:rPr>
              <a:t>Rock, Fortress,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Foundation </a:t>
            </a:r>
            <a:r>
              <a:rPr lang="en-US" sz="2500" b="1" dirty="0" smtClean="0">
                <a:solidFill>
                  <a:srgbClr val="000000"/>
                </a:solidFill>
              </a:rPr>
              <a:t>for the floundering, helpless, and sinking</a:t>
            </a:r>
          </a:p>
          <a:p>
            <a:pPr marL="285750" indent="-285750">
              <a:buFont typeface="Arial"/>
              <a:buChar char="•"/>
            </a:pPr>
            <a:r>
              <a:rPr lang="en-US" sz="2500" b="1" dirty="0" smtClean="0">
                <a:solidFill>
                  <a:srgbClr val="000000"/>
                </a:solidFill>
              </a:rPr>
              <a:t>Shepherd who </a:t>
            </a:r>
            <a:r>
              <a:rPr lang="en-US" sz="2500" b="1" i="1" dirty="0" smtClean="0">
                <a:solidFill>
                  <a:srgbClr val="000000"/>
                </a:solidFill>
              </a:rPr>
              <a:t>protects, feeds, </a:t>
            </a:r>
            <a:r>
              <a:rPr lang="en-US" sz="2500" b="1" dirty="0" smtClean="0">
                <a:solidFill>
                  <a:srgbClr val="000000"/>
                </a:solidFill>
              </a:rPr>
              <a:t>and </a:t>
            </a:r>
            <a:r>
              <a:rPr lang="en-US" sz="2500" b="1" i="1" dirty="0" smtClean="0">
                <a:solidFill>
                  <a:srgbClr val="000000"/>
                </a:solidFill>
              </a:rPr>
              <a:t>guides</a:t>
            </a:r>
            <a:endParaRPr lang="en-US" sz="2500" b="1" i="1" dirty="0" smtClean="0">
              <a:solidFill>
                <a:srgbClr val="000000"/>
              </a:solidFill>
            </a:endParaRPr>
          </a:p>
          <a:p>
            <a:r>
              <a:rPr lang="en-US" sz="2500" b="1" dirty="0" smtClean="0">
                <a:solidFill>
                  <a:srgbClr val="800000"/>
                </a:solidFill>
              </a:rPr>
              <a:t>The </a:t>
            </a:r>
            <a:r>
              <a:rPr lang="en-US" sz="2500" b="1" i="1" dirty="0" smtClean="0">
                <a:solidFill>
                  <a:srgbClr val="800000"/>
                </a:solidFill>
              </a:rPr>
              <a:t>God </a:t>
            </a:r>
            <a:r>
              <a:rPr lang="en-US" sz="2500" b="1" dirty="0" smtClean="0">
                <a:solidFill>
                  <a:srgbClr val="800000"/>
                </a:solidFill>
              </a:rPr>
              <a:t>of</a:t>
            </a:r>
            <a:r>
              <a:rPr lang="en-US" sz="2500" b="1" i="1" dirty="0" smtClean="0">
                <a:solidFill>
                  <a:srgbClr val="800000"/>
                </a:solidFill>
              </a:rPr>
              <a:t> </a:t>
            </a:r>
            <a:r>
              <a:rPr lang="en-US" sz="2500" b="1" u="sng" dirty="0" smtClean="0">
                <a:solidFill>
                  <a:srgbClr val="800000"/>
                </a:solidFill>
              </a:rPr>
              <a:t>Psalm 46</a:t>
            </a:r>
            <a:r>
              <a:rPr lang="en-US" sz="2500" b="1" dirty="0" smtClean="0">
                <a:solidFill>
                  <a:srgbClr val="800000"/>
                </a:solidFill>
              </a:rPr>
              <a:t>!  </a:t>
            </a:r>
            <a:endParaRPr lang="en-US" sz="2500" b="1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07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786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Is Your Life…</vt:lpstr>
      <vt:lpstr>Does it Leave You…</vt:lpstr>
      <vt:lpstr>So that You Feel…</vt:lpstr>
      <vt:lpstr>God has an answer for you in Psalm 46.</vt:lpstr>
      <vt:lpstr>God has an answer for you in Psalm 46.</vt:lpstr>
      <vt:lpstr>God has an answer for you in Psalm 46.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16</cp:revision>
  <cp:lastPrinted>2020-01-19T12:57:53Z</cp:lastPrinted>
  <dcterms:created xsi:type="dcterms:W3CDTF">2020-01-19T10:20:57Z</dcterms:created>
  <dcterms:modified xsi:type="dcterms:W3CDTF">2020-01-19T12:57:56Z</dcterms:modified>
</cp:coreProperties>
</file>