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36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AD29D-D28B-A64E-BCFE-EB271077A884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E8C6-44D7-284E-AFBD-A45A80CF8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05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95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90" y="11980"/>
            <a:ext cx="8922610" cy="826883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Perhaps you’ve seen this before</a:t>
            </a:r>
            <a:r>
              <a:rPr lang="mr-IN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self image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54"/>
          <a:stretch/>
        </p:blipFill>
        <p:spPr>
          <a:xfrm>
            <a:off x="1264049" y="865518"/>
            <a:ext cx="6464300" cy="47908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1405" y="1643478"/>
            <a:ext cx="111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6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rial Narrow"/>
                <a:cs typeface="Arial Narrow"/>
              </a:rPr>
              <a:t>…</a:t>
            </a:r>
            <a:endParaRPr lang="en-US" sz="36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2507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 im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95" y="16287"/>
            <a:ext cx="6964864" cy="684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8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437" y="0"/>
            <a:ext cx="7772400" cy="10775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The real problem is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7192"/>
            <a:ext cx="6400800" cy="1752600"/>
          </a:xfrm>
        </p:spPr>
        <p:txBody>
          <a:bodyPr/>
          <a:lstStyle/>
          <a:p>
            <a:r>
              <a:rPr lang="mr-IN" b="1" dirty="0" smtClean="0">
                <a:solidFill>
                  <a:schemeClr val="bg1"/>
                </a:solidFill>
              </a:rPr>
              <a:t>…</a:t>
            </a:r>
            <a:r>
              <a:rPr lang="en-US" b="1" dirty="0" smtClean="0">
                <a:solidFill>
                  <a:schemeClr val="bg1"/>
                </a:solidFill>
              </a:rPr>
              <a:t> and it certainly isn’t limited to “old men”!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Jas.1:22-25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948" y="1167319"/>
            <a:ext cx="8916282" cy="3919873"/>
          </a:xfrm>
          <a:prstGeom prst="rect">
            <a:avLst/>
          </a:prstGeom>
          <a:noFill/>
        </p:spPr>
        <p:txBody>
          <a:bodyPr wrap="square" rtlCol="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“Distorted Self-Image”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2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0"/>
            <a:ext cx="9144000" cy="17232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While there are many forms of </a:t>
            </a:r>
            <a:r>
              <a:rPr lang="en-US" sz="3200" b="1" i="1" dirty="0" smtClean="0">
                <a:solidFill>
                  <a:srgbClr val="000000"/>
                </a:solidFill>
              </a:rPr>
              <a:t>distorted self-image </a:t>
            </a:r>
            <a:r>
              <a:rPr lang="en-US" sz="3200" b="1" dirty="0" smtClean="0">
                <a:solidFill>
                  <a:srgbClr val="000000"/>
                </a:solidFill>
              </a:rPr>
              <a:t>(Body </a:t>
            </a:r>
            <a:r>
              <a:rPr lang="en-US" sz="3200" b="1" dirty="0" err="1" smtClean="0">
                <a:solidFill>
                  <a:srgbClr val="000000"/>
                </a:solidFill>
              </a:rPr>
              <a:t>Dysphoria</a:t>
            </a:r>
            <a:r>
              <a:rPr lang="en-US" sz="3200" b="1" dirty="0" smtClean="0">
                <a:solidFill>
                  <a:srgbClr val="000000"/>
                </a:solidFill>
              </a:rPr>
              <a:t>, Body </a:t>
            </a:r>
            <a:r>
              <a:rPr lang="en-US" sz="3200" b="1" dirty="0" err="1" smtClean="0">
                <a:solidFill>
                  <a:srgbClr val="000000"/>
                </a:solidFill>
              </a:rPr>
              <a:t>Dysmorphic</a:t>
            </a:r>
            <a:r>
              <a:rPr lang="en-US" sz="3200" b="1" dirty="0" smtClean="0">
                <a:solidFill>
                  <a:srgbClr val="000000"/>
                </a:solidFill>
              </a:rPr>
              <a:t> Disorder, etc.</a:t>
            </a:r>
            <a:r>
              <a:rPr lang="en-US" sz="3200" b="1" i="1" dirty="0" smtClean="0">
                <a:solidFill>
                  <a:srgbClr val="000000"/>
                </a:solidFill>
              </a:rPr>
              <a:t>), </a:t>
            </a:r>
            <a:r>
              <a:rPr lang="en-US" sz="3200" b="1" dirty="0" smtClean="0">
                <a:solidFill>
                  <a:srgbClr val="000000"/>
                </a:solidFill>
              </a:rPr>
              <a:t>we’re going to focus on </a:t>
            </a:r>
            <a:r>
              <a:rPr lang="en-US" sz="3200" b="1" u="sng" dirty="0" smtClean="0">
                <a:solidFill>
                  <a:srgbClr val="000000"/>
                </a:solidFill>
              </a:rPr>
              <a:t>3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</a:rPr>
              <a:t>spiritual </a:t>
            </a:r>
            <a:r>
              <a:rPr lang="en-US" sz="3200" b="1" dirty="0" smtClean="0">
                <a:solidFill>
                  <a:srgbClr val="000000"/>
                </a:solidFill>
              </a:rPr>
              <a:t>ones:</a:t>
            </a:r>
            <a:endParaRPr lang="en-US" sz="3200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868"/>
            <a:ext cx="8229600" cy="4525963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Seeing </a:t>
            </a:r>
            <a:r>
              <a:rPr lang="en-US" b="1" i="1" dirty="0" smtClean="0">
                <a:solidFill>
                  <a:srgbClr val="000000"/>
                </a:solidFill>
              </a:rPr>
              <a:t>Too Little </a:t>
            </a:r>
            <a:r>
              <a:rPr lang="en-US" b="1" dirty="0" smtClean="0">
                <a:solidFill>
                  <a:srgbClr val="000000"/>
                </a:solidFill>
              </a:rPr>
              <a:t>in Yourself.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Failing to see the </a:t>
            </a:r>
            <a:r>
              <a:rPr lang="en-US" sz="3200" b="1" i="1" dirty="0" smtClean="0">
                <a:solidFill>
                  <a:srgbClr val="000000"/>
                </a:solidFill>
              </a:rPr>
              <a:t>worth/value </a:t>
            </a:r>
            <a:r>
              <a:rPr lang="en-US" sz="3200" b="1" dirty="0" smtClean="0">
                <a:solidFill>
                  <a:srgbClr val="000000"/>
                </a:solidFill>
              </a:rPr>
              <a:t>God sees in you, </a:t>
            </a:r>
            <a:r>
              <a:rPr lang="en-US" sz="3200" b="1" u="sng" dirty="0" smtClean="0">
                <a:solidFill>
                  <a:srgbClr val="000000"/>
                </a:solidFill>
              </a:rPr>
              <a:t>Rom.5:6-11</a:t>
            </a:r>
            <a:r>
              <a:rPr lang="en-US" sz="3200" b="1" dirty="0" smtClean="0">
                <a:solidFill>
                  <a:srgbClr val="000000"/>
                </a:solidFill>
              </a:rPr>
              <a:t> (</a:t>
            </a:r>
            <a:r>
              <a:rPr lang="en-US" sz="3200" b="1" u="sng" dirty="0" smtClean="0">
                <a:solidFill>
                  <a:srgbClr val="000000"/>
                </a:solidFill>
              </a:rPr>
              <a:t>cf. Matt.10:28-33</a:t>
            </a:r>
            <a:r>
              <a:rPr lang="en-US" sz="3200" b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Failing to see the </a:t>
            </a:r>
            <a:r>
              <a:rPr lang="en-US" sz="3200" b="1" i="1" dirty="0" smtClean="0">
                <a:solidFill>
                  <a:srgbClr val="000000"/>
                </a:solidFill>
              </a:rPr>
              <a:t>potential </a:t>
            </a:r>
            <a:r>
              <a:rPr lang="en-US" sz="3200" b="1" dirty="0" smtClean="0">
                <a:solidFill>
                  <a:srgbClr val="000000"/>
                </a:solidFill>
              </a:rPr>
              <a:t>God sees in you, </a:t>
            </a:r>
            <a:r>
              <a:rPr lang="en-US" sz="3200" b="1" u="sng" dirty="0" smtClean="0">
                <a:solidFill>
                  <a:srgbClr val="000000"/>
                </a:solidFill>
              </a:rPr>
              <a:t>Rom.5:1-5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Consider Paul, as an 				example, </a:t>
            </a:r>
            <a:r>
              <a:rPr lang="en-US" sz="3200" b="1" u="sng" smtClean="0">
                <a:solidFill>
                  <a:srgbClr val="000000"/>
                </a:solidFill>
              </a:rPr>
              <a:t>1Tim</a:t>
            </a:r>
            <a:r>
              <a:rPr lang="en-US" sz="3200" b="1" u="sng" smtClean="0">
                <a:solidFill>
                  <a:srgbClr val="000000"/>
                </a:solidFill>
              </a:rPr>
              <a:t>.1:</a:t>
            </a:r>
            <a:r>
              <a:rPr lang="en-US" sz="3200" b="1" u="sng" dirty="0" smtClean="0">
                <a:solidFill>
                  <a:srgbClr val="000000"/>
                </a:solidFill>
              </a:rPr>
              <a:t>15-16</a:t>
            </a:r>
            <a:endParaRPr lang="en-US" sz="3200" b="1" dirty="0">
              <a:solidFill>
                <a:srgbClr val="000000"/>
              </a:solidFill>
            </a:endParaRPr>
          </a:p>
        </p:txBody>
      </p:sp>
      <p:pic>
        <p:nvPicPr>
          <p:cNvPr id="4" name="Picture 3" descr="distorted self images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0" y="45339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0"/>
            <a:ext cx="9144000" cy="17232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While there are many forms of </a:t>
            </a:r>
            <a:r>
              <a:rPr lang="en-US" sz="3200" b="1" i="1" dirty="0" smtClean="0">
                <a:solidFill>
                  <a:srgbClr val="000000"/>
                </a:solidFill>
              </a:rPr>
              <a:t>distorted self-image </a:t>
            </a:r>
            <a:r>
              <a:rPr lang="en-US" sz="3200" b="1" dirty="0" smtClean="0">
                <a:solidFill>
                  <a:srgbClr val="000000"/>
                </a:solidFill>
              </a:rPr>
              <a:t>(Body </a:t>
            </a:r>
            <a:r>
              <a:rPr lang="en-US" sz="3200" b="1" dirty="0" err="1" smtClean="0">
                <a:solidFill>
                  <a:srgbClr val="000000"/>
                </a:solidFill>
              </a:rPr>
              <a:t>Dysphoria</a:t>
            </a:r>
            <a:r>
              <a:rPr lang="en-US" sz="3200" b="1" dirty="0" smtClean="0">
                <a:solidFill>
                  <a:srgbClr val="000000"/>
                </a:solidFill>
              </a:rPr>
              <a:t>, Body </a:t>
            </a:r>
            <a:r>
              <a:rPr lang="en-US" sz="3200" b="1" dirty="0" err="1" smtClean="0">
                <a:solidFill>
                  <a:srgbClr val="000000"/>
                </a:solidFill>
              </a:rPr>
              <a:t>Dysmorphic</a:t>
            </a:r>
            <a:r>
              <a:rPr lang="en-US" sz="3200" b="1" dirty="0" smtClean="0">
                <a:solidFill>
                  <a:srgbClr val="000000"/>
                </a:solidFill>
              </a:rPr>
              <a:t> Disorder, etc.</a:t>
            </a:r>
            <a:r>
              <a:rPr lang="en-US" sz="3200" b="1" i="1" dirty="0" smtClean="0">
                <a:solidFill>
                  <a:srgbClr val="000000"/>
                </a:solidFill>
              </a:rPr>
              <a:t>), </a:t>
            </a:r>
            <a:r>
              <a:rPr lang="en-US" sz="3200" b="1" dirty="0" smtClean="0">
                <a:solidFill>
                  <a:srgbClr val="000000"/>
                </a:solidFill>
              </a:rPr>
              <a:t>we’re going to focus on </a:t>
            </a:r>
            <a:r>
              <a:rPr lang="en-US" sz="3200" b="1" u="sng" dirty="0" smtClean="0">
                <a:solidFill>
                  <a:srgbClr val="000000"/>
                </a:solidFill>
              </a:rPr>
              <a:t>3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</a:rPr>
              <a:t>spiritual </a:t>
            </a:r>
            <a:r>
              <a:rPr lang="en-US" sz="3200" b="1" dirty="0" smtClean="0">
                <a:solidFill>
                  <a:srgbClr val="000000"/>
                </a:solidFill>
              </a:rPr>
              <a:t>ones:</a:t>
            </a:r>
            <a:endParaRPr lang="en-US" sz="3200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868"/>
            <a:ext cx="8229600" cy="48601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en-US" b="1" dirty="0" smtClean="0">
                <a:solidFill>
                  <a:srgbClr val="000000"/>
                </a:solidFill>
              </a:rPr>
              <a:t>Seeing </a:t>
            </a:r>
            <a:r>
              <a:rPr lang="en-US" b="1" i="1" dirty="0" smtClean="0">
                <a:solidFill>
                  <a:srgbClr val="000000"/>
                </a:solidFill>
              </a:rPr>
              <a:t>Too Much </a:t>
            </a:r>
            <a:r>
              <a:rPr lang="en-US" b="1" dirty="0" smtClean="0">
                <a:solidFill>
                  <a:srgbClr val="000000"/>
                </a:solidFill>
              </a:rPr>
              <a:t>in Yourself.</a:t>
            </a:r>
            <a:endParaRPr lang="en-US" b="1" dirty="0">
              <a:solidFill>
                <a:srgbClr val="000000"/>
              </a:solidFill>
            </a:endParaRP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No one is </a:t>
            </a:r>
            <a:r>
              <a:rPr lang="en-US" sz="3200" b="1" i="1" dirty="0" smtClean="0">
                <a:solidFill>
                  <a:srgbClr val="000000"/>
                </a:solidFill>
              </a:rPr>
              <a:t>spiritually </a:t>
            </a:r>
            <a:r>
              <a:rPr lang="en-US" sz="3200" b="1" dirty="0" smtClean="0">
                <a:solidFill>
                  <a:srgbClr val="000000"/>
                </a:solidFill>
              </a:rPr>
              <a:t>“bullet-proof,” 	</a:t>
            </a:r>
            <a:r>
              <a:rPr lang="en-US" sz="3200" b="1" u="sng" dirty="0" smtClean="0">
                <a:solidFill>
                  <a:srgbClr val="000000"/>
                </a:solidFill>
              </a:rPr>
              <a:t>1Cor.10:12</a:t>
            </a:r>
            <a:r>
              <a:rPr lang="en-US" sz="3200" b="1" dirty="0" smtClean="0">
                <a:solidFill>
                  <a:srgbClr val="000000"/>
                </a:solidFill>
              </a:rPr>
              <a:t>; </a:t>
            </a:r>
            <a:r>
              <a:rPr lang="en-US" sz="3200" b="1" u="sng" dirty="0" smtClean="0">
                <a:solidFill>
                  <a:srgbClr val="000000"/>
                </a:solidFill>
              </a:rPr>
              <a:t>Rom.11:20</a:t>
            </a:r>
            <a:r>
              <a:rPr lang="en-US" sz="3200" b="1" dirty="0" smtClean="0">
                <a:solidFill>
                  <a:srgbClr val="000000"/>
                </a:solidFill>
              </a:rPr>
              <a:t>; </a:t>
            </a:r>
            <a:r>
              <a:rPr lang="en-US" sz="3200" b="1" u="sng" dirty="0" smtClean="0">
                <a:solidFill>
                  <a:srgbClr val="000000"/>
                </a:solidFill>
              </a:rPr>
              <a:t>2Pet.3:17-18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Satan </a:t>
            </a:r>
            <a:r>
              <a:rPr lang="en-US" sz="3200" b="1" u="sng" dirty="0" smtClean="0">
                <a:solidFill>
                  <a:srgbClr val="000000"/>
                </a:solidFill>
              </a:rPr>
              <a:t>is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</a:rPr>
              <a:t>“like a roaring				roaring lion,” </a:t>
            </a:r>
            <a:r>
              <a:rPr lang="en-US" sz="3200" b="1" u="sng" dirty="0" smtClean="0">
                <a:solidFill>
                  <a:srgbClr val="000000"/>
                </a:solidFill>
              </a:rPr>
              <a:t>1Pet.5:8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But that doesn’t mean he 				can’t be </a:t>
            </a:r>
            <a:r>
              <a:rPr lang="en-US" sz="3200" b="1" i="1" dirty="0" smtClean="0">
                <a:solidFill>
                  <a:srgbClr val="000000"/>
                </a:solidFill>
              </a:rPr>
              <a:t>resisted, </a:t>
            </a:r>
            <a:r>
              <a:rPr lang="en-US" sz="3200" b="1" u="sng" dirty="0" smtClean="0">
                <a:solidFill>
                  <a:srgbClr val="000000"/>
                </a:solidFill>
              </a:rPr>
              <a:t>1Pet.5:9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Peter is an example, 				</a:t>
            </a:r>
            <a:r>
              <a:rPr lang="en-US" sz="3200" b="1" u="sng" dirty="0" smtClean="0">
                <a:solidFill>
                  <a:srgbClr val="000000"/>
                </a:solidFill>
              </a:rPr>
              <a:t>Luke 22:33-34,31-32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3200" b="1" dirty="0" smtClean="0">
              <a:solidFill>
                <a:srgbClr val="000000"/>
              </a:solidFill>
            </a:endParaRPr>
          </a:p>
        </p:txBody>
      </p:sp>
      <p:pic>
        <p:nvPicPr>
          <p:cNvPr id="5" name="Picture 4" descr="distorted self image6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7" r="52157" b="10566"/>
          <a:stretch/>
        </p:blipFill>
        <p:spPr>
          <a:xfrm>
            <a:off x="6144277" y="3527613"/>
            <a:ext cx="2999723" cy="333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5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0"/>
            <a:ext cx="9144000" cy="17232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While there are many forms of </a:t>
            </a:r>
            <a:r>
              <a:rPr lang="en-US" sz="3200" b="1" i="1" dirty="0" smtClean="0">
                <a:solidFill>
                  <a:srgbClr val="000000"/>
                </a:solidFill>
              </a:rPr>
              <a:t>distorted self-image </a:t>
            </a:r>
            <a:r>
              <a:rPr lang="en-US" sz="3200" b="1" dirty="0" smtClean="0">
                <a:solidFill>
                  <a:srgbClr val="000000"/>
                </a:solidFill>
              </a:rPr>
              <a:t>(Body </a:t>
            </a:r>
            <a:r>
              <a:rPr lang="en-US" sz="3200" b="1" dirty="0" err="1" smtClean="0">
                <a:solidFill>
                  <a:srgbClr val="000000"/>
                </a:solidFill>
              </a:rPr>
              <a:t>Dysphoria</a:t>
            </a:r>
            <a:r>
              <a:rPr lang="en-US" sz="3200" b="1" dirty="0" smtClean="0">
                <a:solidFill>
                  <a:srgbClr val="000000"/>
                </a:solidFill>
              </a:rPr>
              <a:t>, Body </a:t>
            </a:r>
            <a:r>
              <a:rPr lang="en-US" sz="3200" b="1" dirty="0" err="1" smtClean="0">
                <a:solidFill>
                  <a:srgbClr val="000000"/>
                </a:solidFill>
              </a:rPr>
              <a:t>Dysmorphic</a:t>
            </a:r>
            <a:r>
              <a:rPr lang="en-US" sz="3200" b="1" dirty="0" smtClean="0">
                <a:solidFill>
                  <a:srgbClr val="000000"/>
                </a:solidFill>
              </a:rPr>
              <a:t> Disorder, etc.</a:t>
            </a:r>
            <a:r>
              <a:rPr lang="en-US" sz="3200" b="1" i="1" dirty="0" smtClean="0">
                <a:solidFill>
                  <a:srgbClr val="000000"/>
                </a:solidFill>
              </a:rPr>
              <a:t>), </a:t>
            </a:r>
            <a:r>
              <a:rPr lang="en-US" sz="3200" b="1" dirty="0" smtClean="0">
                <a:solidFill>
                  <a:srgbClr val="000000"/>
                </a:solidFill>
              </a:rPr>
              <a:t>we’re going to focus on </a:t>
            </a:r>
            <a:r>
              <a:rPr lang="en-US" sz="3200" b="1" u="sng" dirty="0" smtClean="0">
                <a:solidFill>
                  <a:srgbClr val="000000"/>
                </a:solidFill>
              </a:rPr>
              <a:t>3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</a:rPr>
              <a:t>spiritual </a:t>
            </a:r>
            <a:r>
              <a:rPr lang="en-US" sz="3200" b="1" dirty="0" smtClean="0">
                <a:solidFill>
                  <a:srgbClr val="000000"/>
                </a:solidFill>
              </a:rPr>
              <a:t>ones:</a:t>
            </a:r>
            <a:endParaRPr lang="en-US" sz="3200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419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rgbClr val="000000"/>
                </a:solidFill>
              </a:rPr>
              <a:t>Seeing Too Much </a:t>
            </a:r>
            <a:r>
              <a:rPr lang="en-US" b="1" i="1" dirty="0" smtClean="0">
                <a:solidFill>
                  <a:srgbClr val="000000"/>
                </a:solidFill>
              </a:rPr>
              <a:t>of</a:t>
            </a:r>
            <a:r>
              <a:rPr lang="en-US" b="1" dirty="0" smtClean="0">
                <a:solidFill>
                  <a:srgbClr val="000000"/>
                </a:solidFill>
              </a:rPr>
              <a:t> Yourself.</a:t>
            </a:r>
          </a:p>
          <a:p>
            <a:pPr marL="857250" lvl="1" indent="-457200"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Those who “see” </a:t>
            </a:r>
            <a:r>
              <a:rPr lang="en-US" sz="3200" b="1" i="1" dirty="0" smtClean="0">
                <a:solidFill>
                  <a:srgbClr val="000000"/>
                </a:solidFill>
              </a:rPr>
              <a:t>too much </a:t>
            </a:r>
            <a:r>
              <a:rPr lang="en-US" sz="3200" b="1" dirty="0" smtClean="0">
                <a:solidFill>
                  <a:srgbClr val="000000"/>
                </a:solidFill>
              </a:rPr>
              <a:t>of themselves, see little else.</a:t>
            </a:r>
          </a:p>
          <a:p>
            <a:pPr marL="857250" lvl="1" indent="-457200"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Everything becomes about “me.”</a:t>
            </a:r>
          </a:p>
          <a:p>
            <a:pPr marL="857250" lvl="1" indent="-457200"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Obviously, this is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</a:rPr>
              <a:t>not the way,</a:t>
            </a:r>
            <a:r>
              <a:rPr lang="en-US" sz="3200" b="1" u="sng" dirty="0" smtClean="0">
                <a:solidFill>
                  <a:srgbClr val="000000"/>
                </a:solidFill>
              </a:rPr>
              <a:t>Rom.15:1-7</a:t>
            </a:r>
            <a:r>
              <a:rPr lang="en-US" sz="3200" b="1" dirty="0" smtClean="0">
                <a:solidFill>
                  <a:srgbClr val="000000"/>
                </a:solidFill>
              </a:rPr>
              <a:t>.</a:t>
            </a:r>
          </a:p>
          <a:p>
            <a:pPr marL="857250" lvl="1" indent="-457200"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The </a:t>
            </a:r>
            <a:r>
              <a:rPr lang="en-US" sz="3200" b="1" i="1" dirty="0" smtClean="0">
                <a:solidFill>
                  <a:srgbClr val="000000"/>
                </a:solidFill>
              </a:rPr>
              <a:t>Pharisee </a:t>
            </a:r>
            <a:r>
              <a:rPr lang="en-US" sz="3200" b="1" dirty="0" smtClean="0">
                <a:solidFill>
                  <a:srgbClr val="000000"/>
                </a:solidFill>
              </a:rPr>
              <a:t>of 					</a:t>
            </a:r>
            <a:r>
              <a:rPr lang="en-US" sz="3200" b="1" u="sng" dirty="0" smtClean="0">
                <a:solidFill>
                  <a:srgbClr val="000000"/>
                </a:solidFill>
              </a:rPr>
              <a:t>Luke 18:9-13</a:t>
            </a:r>
            <a:r>
              <a:rPr lang="en-US" sz="3200" b="1" dirty="0" smtClean="0">
                <a:solidFill>
                  <a:srgbClr val="000000"/>
                </a:solidFill>
              </a:rPr>
              <a:t> is an					example.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4" name="Picture 3" descr="distorted self 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990" y="4778469"/>
            <a:ext cx="3961010" cy="207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0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0"/>
            <a:ext cx="9144000" cy="17232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As we’ve said, there are many forms of </a:t>
            </a:r>
            <a:r>
              <a:rPr lang="en-US" sz="3200" b="1" i="1" dirty="0" smtClean="0">
                <a:solidFill>
                  <a:srgbClr val="000000"/>
                </a:solidFill>
              </a:rPr>
              <a:t>distorted self-images, </a:t>
            </a:r>
            <a:r>
              <a:rPr lang="en-US" sz="3200" b="1" dirty="0" smtClean="0">
                <a:solidFill>
                  <a:srgbClr val="000000"/>
                </a:solidFill>
              </a:rPr>
              <a:t>and we’ve focused on </a:t>
            </a:r>
            <a:r>
              <a:rPr lang="en-US" sz="3200" b="1" u="sng" dirty="0" smtClean="0">
                <a:solidFill>
                  <a:srgbClr val="000000"/>
                </a:solidFill>
              </a:rPr>
              <a:t>3</a:t>
            </a:r>
            <a:r>
              <a:rPr lang="en-US" sz="3200" b="1" dirty="0" smtClean="0">
                <a:solidFill>
                  <a:srgbClr val="000000"/>
                </a:solidFill>
              </a:rPr>
              <a:t> dangerous </a:t>
            </a:r>
            <a:r>
              <a:rPr lang="en-US" sz="3200" b="1" i="1" dirty="0" smtClean="0">
                <a:solidFill>
                  <a:srgbClr val="000000"/>
                </a:solidFill>
              </a:rPr>
              <a:t>spiritual </a:t>
            </a:r>
            <a:r>
              <a:rPr lang="en-US" sz="3200" b="1" dirty="0" smtClean="0">
                <a:solidFill>
                  <a:srgbClr val="000000"/>
                </a:solidFill>
              </a:rPr>
              <a:t>ones:</a:t>
            </a:r>
            <a:endParaRPr lang="en-US" sz="3200" b="1" i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419"/>
            <a:ext cx="8229600" cy="47879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Seeing </a:t>
            </a:r>
            <a:r>
              <a:rPr lang="en-US" b="1" i="1" dirty="0" smtClean="0">
                <a:solidFill>
                  <a:srgbClr val="000000"/>
                </a:solidFill>
              </a:rPr>
              <a:t>Too Little </a:t>
            </a:r>
            <a:r>
              <a:rPr lang="en-US" b="1" dirty="0" smtClean="0">
                <a:solidFill>
                  <a:srgbClr val="000000"/>
                </a:solidFill>
              </a:rPr>
              <a:t>in Yourself denies the </a:t>
            </a:r>
            <a:r>
              <a:rPr lang="en-US" b="1" i="1" dirty="0" smtClean="0">
                <a:solidFill>
                  <a:srgbClr val="000000"/>
                </a:solidFill>
              </a:rPr>
              <a:t>worth/value </a:t>
            </a:r>
            <a:r>
              <a:rPr lang="en-US" b="1" dirty="0" smtClean="0">
                <a:solidFill>
                  <a:srgbClr val="000000"/>
                </a:solidFill>
              </a:rPr>
              <a:t>and </a:t>
            </a:r>
            <a:r>
              <a:rPr lang="en-US" b="1" i="1" dirty="0" smtClean="0">
                <a:solidFill>
                  <a:srgbClr val="000000"/>
                </a:solidFill>
              </a:rPr>
              <a:t>potential </a:t>
            </a:r>
            <a:r>
              <a:rPr lang="en-US" b="1" dirty="0" smtClean="0">
                <a:solidFill>
                  <a:srgbClr val="000000"/>
                </a:solidFill>
              </a:rPr>
              <a:t>God sees in you.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Seeing </a:t>
            </a:r>
            <a:r>
              <a:rPr lang="en-US" b="1" i="1" dirty="0" smtClean="0">
                <a:solidFill>
                  <a:srgbClr val="000000"/>
                </a:solidFill>
              </a:rPr>
              <a:t>Too Much </a:t>
            </a:r>
            <a:r>
              <a:rPr lang="en-US" b="1" dirty="0" smtClean="0">
                <a:solidFill>
                  <a:srgbClr val="000000"/>
                </a:solidFill>
              </a:rPr>
              <a:t>in Yourself denies your vulnerability and the need we all have to </a:t>
            </a:r>
            <a:r>
              <a:rPr lang="en-US" b="1" i="1" dirty="0" smtClean="0">
                <a:solidFill>
                  <a:srgbClr val="000000"/>
                </a:solidFill>
              </a:rPr>
              <a:t>lean on </a:t>
            </a:r>
            <a:r>
              <a:rPr lang="en-US" b="1" dirty="0" smtClean="0">
                <a:solidFill>
                  <a:srgbClr val="000000"/>
                </a:solidFill>
              </a:rPr>
              <a:t>and </a:t>
            </a:r>
            <a:r>
              <a:rPr lang="en-US" b="1" i="1" dirty="0" smtClean="0">
                <a:solidFill>
                  <a:srgbClr val="000000"/>
                </a:solidFill>
              </a:rPr>
              <a:t>trust in </a:t>
            </a:r>
            <a:r>
              <a:rPr lang="en-US" b="1" dirty="0" smtClean="0">
                <a:solidFill>
                  <a:srgbClr val="000000"/>
                </a:solidFill>
              </a:rPr>
              <a:t>God and His power rather than our own.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Seeing </a:t>
            </a:r>
            <a:r>
              <a:rPr lang="en-US" b="1" i="1" dirty="0" smtClean="0">
                <a:solidFill>
                  <a:srgbClr val="000000"/>
                </a:solidFill>
              </a:rPr>
              <a:t>Too Much </a:t>
            </a:r>
            <a:r>
              <a:rPr lang="en-US" b="1" u="sng" dirty="0" smtClean="0">
                <a:solidFill>
                  <a:srgbClr val="000000"/>
                </a:solidFill>
              </a:rPr>
              <a:t>of</a:t>
            </a:r>
            <a:r>
              <a:rPr lang="en-US" b="1" dirty="0" smtClean="0">
                <a:solidFill>
                  <a:srgbClr val="000000"/>
                </a:solidFill>
              </a:rPr>
              <a:t> Yourself makes it difficult to “see,” let alone “serve,” others.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So, </a:t>
            </a:r>
            <a:r>
              <a:rPr lang="en-US" b="1" i="1" dirty="0" smtClean="0">
                <a:solidFill>
                  <a:srgbClr val="000000"/>
                </a:solidFill>
              </a:rPr>
              <a:t>look </a:t>
            </a:r>
            <a:r>
              <a:rPr lang="en-US" b="1" dirty="0" smtClean="0">
                <a:solidFill>
                  <a:srgbClr val="000000"/>
                </a:solidFill>
              </a:rPr>
              <a:t>closely</a:t>
            </a:r>
            <a:r>
              <a:rPr lang="en-US" b="1" i="1" dirty="0" smtClean="0">
                <a:solidFill>
                  <a:srgbClr val="000000"/>
                </a:solidFill>
              </a:rPr>
              <a:t>, see </a:t>
            </a:r>
            <a:r>
              <a:rPr lang="en-US" b="1" dirty="0" smtClean="0">
                <a:solidFill>
                  <a:srgbClr val="000000"/>
                </a:solidFill>
              </a:rPr>
              <a:t>clearly</a:t>
            </a:r>
            <a:r>
              <a:rPr lang="en-US" b="1" i="1" dirty="0" smtClean="0">
                <a:solidFill>
                  <a:srgbClr val="000000"/>
                </a:solidFill>
              </a:rPr>
              <a:t>, remember </a:t>
            </a:r>
            <a:r>
              <a:rPr lang="en-US" b="1" dirty="0" smtClean="0">
                <a:solidFill>
                  <a:srgbClr val="000000"/>
                </a:solidFill>
              </a:rPr>
              <a:t>well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(what you </a:t>
            </a:r>
            <a:r>
              <a:rPr lang="en-US" b="1" i="1" dirty="0" smtClean="0">
                <a:solidFill>
                  <a:srgbClr val="000000"/>
                </a:solidFill>
              </a:rPr>
              <a:t>see</a:t>
            </a:r>
            <a:r>
              <a:rPr lang="en-US" b="1" dirty="0" smtClean="0">
                <a:solidFill>
                  <a:srgbClr val="000000"/>
                </a:solidFill>
              </a:rPr>
              <a:t>), and </a:t>
            </a:r>
            <a:r>
              <a:rPr lang="en-US" b="1" i="1" dirty="0" smtClean="0">
                <a:solidFill>
                  <a:srgbClr val="000000"/>
                </a:solidFill>
              </a:rPr>
              <a:t>make the changes </a:t>
            </a:r>
            <a:r>
              <a:rPr lang="en-US" b="1" dirty="0" smtClean="0">
                <a:solidFill>
                  <a:srgbClr val="000000"/>
                </a:solidFill>
              </a:rPr>
              <a:t>God’s </a:t>
            </a:r>
            <a:r>
              <a:rPr lang="en-US" b="1" i="1" dirty="0" smtClean="0">
                <a:solidFill>
                  <a:srgbClr val="000000"/>
                </a:solidFill>
              </a:rPr>
              <a:t>perfect mirror of the soul</a:t>
            </a:r>
            <a:r>
              <a:rPr lang="en-US" b="1" dirty="0" smtClean="0">
                <a:solidFill>
                  <a:srgbClr val="000000"/>
                </a:solidFill>
              </a:rPr>
              <a:t> requires</a:t>
            </a:r>
            <a:r>
              <a:rPr lang="en-US" b="1" smtClean="0">
                <a:solidFill>
                  <a:srgbClr val="000000"/>
                </a:solidFill>
              </a:rPr>
              <a:t>, </a:t>
            </a:r>
            <a:r>
              <a:rPr lang="en-US" b="1" u="sng" smtClean="0">
                <a:solidFill>
                  <a:srgbClr val="000000"/>
                </a:solidFill>
              </a:rPr>
              <a:t>Jas.1:25</a:t>
            </a:r>
            <a:r>
              <a:rPr lang="en-US" b="1" smtClean="0">
                <a:solidFill>
                  <a:srgbClr val="000000"/>
                </a:solidFill>
              </a:rPr>
              <a:t>!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8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1421</TotalTime>
  <Words>373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PowerPoint Presentation</vt:lpstr>
      <vt:lpstr>Perhaps you’ve seen this before…</vt:lpstr>
      <vt:lpstr>PowerPoint Presentation</vt:lpstr>
      <vt:lpstr>The real problem is </vt:lpstr>
      <vt:lpstr>While there are many forms of distorted self-image (Body Dysphoria, Body Dysmorphic Disorder, etc.), we’re going to focus on 3 spiritual ones:</vt:lpstr>
      <vt:lpstr>While there are many forms of distorted self-image (Body Dysphoria, Body Dysmorphic Disorder, etc.), we’re going to focus on 3 spiritual ones:</vt:lpstr>
      <vt:lpstr>While there are many forms of distorted self-image (Body Dysphoria, Body Dysmorphic Disorder, etc.), we’re going to focus on 3 spiritual ones:</vt:lpstr>
      <vt:lpstr>As we’ve said, there are many forms of distorted self-images, and we’ve focused on 3 dangerous spiritual ones: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15</cp:revision>
  <cp:lastPrinted>2019-12-15T21:23:05Z</cp:lastPrinted>
  <dcterms:created xsi:type="dcterms:W3CDTF">2019-12-14T21:44:58Z</dcterms:created>
  <dcterms:modified xsi:type="dcterms:W3CDTF">2019-12-18T04:29:21Z</dcterms:modified>
</cp:coreProperties>
</file>