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  <p:sldId id="257" r:id="rId4"/>
    <p:sldId id="260" r:id="rId5"/>
    <p:sldId id="261" r:id="rId6"/>
    <p:sldId id="262" r:id="rId7"/>
    <p:sldId id="263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4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14C7-2E00-4E45-98FA-A5E35B5D4E0F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4098-4516-834E-A40B-2FFEA4D1C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54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14C7-2E00-4E45-98FA-A5E35B5D4E0F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4098-4516-834E-A40B-2FFEA4D1C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127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14C7-2E00-4E45-98FA-A5E35B5D4E0F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4098-4516-834E-A40B-2FFEA4D1C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274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14C7-2E00-4E45-98FA-A5E35B5D4E0F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4098-4516-834E-A40B-2FFEA4D1C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666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14C7-2E00-4E45-98FA-A5E35B5D4E0F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4098-4516-834E-A40B-2FFEA4D1C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279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14C7-2E00-4E45-98FA-A5E35B5D4E0F}" type="datetimeFigureOut">
              <a:rPr lang="en-US" smtClean="0"/>
              <a:t>9/1/19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4098-4516-834E-A40B-2FFEA4D1C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873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14C7-2E00-4E45-98FA-A5E35B5D4E0F}" type="datetimeFigureOut">
              <a:rPr lang="en-US" smtClean="0"/>
              <a:t>9/1/19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4098-4516-834E-A40B-2FFEA4D1C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13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14C7-2E00-4E45-98FA-A5E35B5D4E0F}" type="datetimeFigureOut">
              <a:rPr lang="en-US" smtClean="0"/>
              <a:t>9/1/19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4098-4516-834E-A40B-2FFEA4D1C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793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14C7-2E00-4E45-98FA-A5E35B5D4E0F}" type="datetimeFigureOut">
              <a:rPr lang="en-US" smtClean="0"/>
              <a:t>9/1/19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4098-4516-834E-A40B-2FFEA4D1C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059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14C7-2E00-4E45-98FA-A5E35B5D4E0F}" type="datetimeFigureOut">
              <a:rPr lang="en-US" smtClean="0"/>
              <a:t>9/1/19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4098-4516-834E-A40B-2FFEA4D1C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404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14C7-2E00-4E45-98FA-A5E35B5D4E0F}" type="datetimeFigureOut">
              <a:rPr lang="en-US" smtClean="0"/>
              <a:t>9/1/19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4098-4516-834E-A40B-2FFEA4D1C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26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914C7-2E00-4E45-98FA-A5E35B5D4E0F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14098-4516-834E-A40B-2FFEA4D1C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48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41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61632" y="0"/>
            <a:ext cx="4582368" cy="6857999"/>
          </a:xfrm>
        </p:spPr>
        <p:txBody>
          <a:bodyPr anchor="ctr">
            <a:normAutofit fontScale="85000"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i="1" dirty="0" smtClean="0">
                <a:ln w="15875">
                  <a:solidFill>
                    <a:schemeClr val="accent3">
                      <a:lumMod val="50000"/>
                      <a:alpha val="55000"/>
                    </a:schemeClr>
                  </a:solidFill>
                </a:ln>
                <a:solidFill>
                  <a:schemeClr val="tx1"/>
                </a:solidFill>
              </a:rPr>
              <a:t>“For we are God’s fellow-workers; you are God’s field</a:t>
            </a:r>
            <a:r>
              <a:rPr lang="mr-IN" sz="2800" b="1" i="1" dirty="0" smtClean="0">
                <a:ln w="15875">
                  <a:solidFill>
                    <a:schemeClr val="accent3">
                      <a:lumMod val="50000"/>
                      <a:alpha val="55000"/>
                    </a:schemeClr>
                  </a:solidFill>
                </a:ln>
                <a:solidFill>
                  <a:schemeClr val="tx1"/>
                </a:solidFill>
              </a:rPr>
              <a:t>…</a:t>
            </a:r>
            <a:r>
              <a:rPr lang="en-US" sz="2800" b="1" i="1" dirty="0" smtClean="0">
                <a:ln w="15875">
                  <a:solidFill>
                    <a:schemeClr val="accent3">
                      <a:lumMod val="50000"/>
                      <a:alpha val="55000"/>
                    </a:schemeClr>
                  </a:solidFill>
                </a:ln>
                <a:solidFill>
                  <a:schemeClr val="tx1"/>
                </a:solidFill>
              </a:rPr>
              <a:t>” </a:t>
            </a:r>
            <a:r>
              <a:rPr lang="en-US" sz="2800" b="1" u="sng" dirty="0" smtClean="0">
                <a:ln w="15875">
                  <a:solidFill>
                    <a:schemeClr val="accent3">
                      <a:lumMod val="50000"/>
                      <a:alpha val="55000"/>
                    </a:schemeClr>
                  </a:solidFill>
                </a:ln>
                <a:solidFill>
                  <a:schemeClr val="tx1"/>
                </a:solidFill>
              </a:rPr>
              <a:t>1Cor.3:9</a:t>
            </a:r>
            <a:endParaRPr lang="en-US" sz="2800" b="1" dirty="0" smtClean="0">
              <a:ln w="15875">
                <a:solidFill>
                  <a:schemeClr val="accent3">
                    <a:lumMod val="50000"/>
                    <a:alpha val="55000"/>
                  </a:schemeClr>
                </a:solidFill>
              </a:ln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Jesus and NT writers often used agricultural illustrations to teach lessons of duty and reward:</a:t>
            </a: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The Sower, </a:t>
            </a:r>
            <a:r>
              <a:rPr lang="en-US" sz="2800" b="1" u="sng" dirty="0" smtClean="0">
                <a:solidFill>
                  <a:schemeClr val="tx1"/>
                </a:solidFill>
              </a:rPr>
              <a:t>Matt.13:3ff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The Vine &amp; Branches, </a:t>
            </a:r>
            <a:r>
              <a:rPr lang="en-US" sz="2800" b="1" u="sng" dirty="0" smtClean="0">
                <a:solidFill>
                  <a:srgbClr val="000000"/>
                </a:solidFill>
              </a:rPr>
              <a:t>Jn.15:1-8</a:t>
            </a:r>
            <a:endParaRPr lang="en-US" sz="2800" b="1" dirty="0" smtClean="0">
              <a:solidFill>
                <a:srgbClr val="000000"/>
              </a:solidFill>
            </a:endParaRP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Hard-Working &amp; Patient Farmer, </a:t>
            </a:r>
            <a:r>
              <a:rPr lang="en-US" sz="2800" b="1" u="sng" dirty="0" smtClean="0">
                <a:solidFill>
                  <a:srgbClr val="000000"/>
                </a:solidFill>
              </a:rPr>
              <a:t>2Tim.2:6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; </a:t>
            </a:r>
            <a:r>
              <a:rPr lang="en-US" sz="2800" b="1" u="sng" dirty="0" smtClean="0">
                <a:solidFill>
                  <a:srgbClr val="000000"/>
                </a:solidFill>
              </a:rPr>
              <a:t>Jas.5:7</a:t>
            </a:r>
            <a:endParaRPr lang="en-US" sz="2800" b="1" dirty="0" smtClean="0">
              <a:solidFill>
                <a:srgbClr val="000000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The agrarian-based society of the time provided fertile fields for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planting the seed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through these kinds of analogies.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But perhaps we need to more closely consider some of the specific “jobs” included in this kind of work, and what they should mean to us</a:t>
            </a:r>
            <a:r>
              <a:rPr lang="mr-IN" sz="2800" b="1" dirty="0" smtClean="0">
                <a:solidFill>
                  <a:schemeClr val="accent3">
                    <a:lumMod val="50000"/>
                  </a:schemeClr>
                </a:solidFill>
              </a:rPr>
              <a:t>…</a:t>
            </a:r>
            <a:endParaRPr lang="en-US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3" descr="pea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456163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0736" y="0"/>
            <a:ext cx="4582368" cy="1633917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n w="15875">
                  <a:solidFill>
                    <a:schemeClr val="tx1">
                      <a:alpha val="5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God’s </a:t>
            </a:r>
            <a:r>
              <a:rPr lang="en-US" sz="7200" b="1" i="1" dirty="0" smtClean="0">
                <a:ln w="15875">
                  <a:solidFill>
                    <a:schemeClr val="tx1">
                      <a:alpha val="5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Field</a:t>
            </a:r>
            <a:endParaRPr lang="en-US" sz="7200" b="1" dirty="0">
              <a:ln w="15875">
                <a:solidFill>
                  <a:schemeClr val="tx1">
                    <a:alpha val="55000"/>
                  </a:schemeClr>
                </a:solidFill>
              </a:ln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729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61632" y="0"/>
            <a:ext cx="4582368" cy="6857999"/>
          </a:xfrm>
        </p:spPr>
        <p:txBody>
          <a:bodyPr anchor="ctr">
            <a:normAutofit fontScale="85000" lnSpcReduction="2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i="1" dirty="0" smtClean="0">
                <a:ln w="15875">
                  <a:solidFill>
                    <a:schemeClr val="accent3">
                      <a:lumMod val="50000"/>
                      <a:alpha val="55000"/>
                    </a:schemeClr>
                  </a:solidFill>
                </a:ln>
                <a:solidFill>
                  <a:schemeClr val="tx1"/>
                </a:solidFill>
              </a:rPr>
              <a:t>“For we are God’s fellow-workers; you are God’s field</a:t>
            </a:r>
            <a:r>
              <a:rPr lang="mr-IN" sz="2800" b="1" i="1" dirty="0" smtClean="0">
                <a:ln w="15875">
                  <a:solidFill>
                    <a:schemeClr val="accent3">
                      <a:lumMod val="50000"/>
                      <a:alpha val="55000"/>
                    </a:schemeClr>
                  </a:solidFill>
                </a:ln>
                <a:solidFill>
                  <a:schemeClr val="tx1"/>
                </a:solidFill>
              </a:rPr>
              <a:t>…</a:t>
            </a:r>
            <a:r>
              <a:rPr lang="en-US" sz="2800" b="1" i="1" dirty="0" smtClean="0">
                <a:ln w="15875">
                  <a:solidFill>
                    <a:schemeClr val="accent3">
                      <a:lumMod val="50000"/>
                      <a:alpha val="55000"/>
                    </a:schemeClr>
                  </a:solidFill>
                </a:ln>
                <a:solidFill>
                  <a:schemeClr val="tx1"/>
                </a:solidFill>
              </a:rPr>
              <a:t>” </a:t>
            </a:r>
            <a:r>
              <a:rPr lang="en-US" sz="2800" b="1" u="sng" dirty="0" smtClean="0">
                <a:ln w="15875">
                  <a:solidFill>
                    <a:schemeClr val="accent3">
                      <a:lumMod val="50000"/>
                      <a:alpha val="55000"/>
                    </a:schemeClr>
                  </a:solidFill>
                </a:ln>
                <a:solidFill>
                  <a:schemeClr val="tx1"/>
                </a:solidFill>
              </a:rPr>
              <a:t>1Cor.3:9</a:t>
            </a:r>
            <a:endParaRPr lang="en-US" sz="2800" b="1" dirty="0" smtClean="0">
              <a:ln w="15875">
                <a:solidFill>
                  <a:schemeClr val="accent3">
                    <a:lumMod val="50000"/>
                    <a:alpha val="55000"/>
                  </a:schemeClr>
                </a:solidFill>
              </a:ln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3300" b="1" u="sng" dirty="0" smtClean="0">
                <a:solidFill>
                  <a:schemeClr val="accent3">
                    <a:lumMod val="50000"/>
                  </a:schemeClr>
                </a:solidFill>
              </a:rPr>
              <a:t>P</a:t>
            </a:r>
            <a:r>
              <a:rPr lang="en-US" sz="3300" b="1" dirty="0" smtClean="0">
                <a:solidFill>
                  <a:schemeClr val="accent3">
                    <a:lumMod val="50000"/>
                  </a:schemeClr>
                </a:solidFill>
              </a:rPr>
              <a:t>lanters:</a:t>
            </a:r>
            <a:endParaRPr lang="en-US" sz="3300" b="1" u="sng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The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seed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is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“the word of God,” </a:t>
            </a:r>
            <a:r>
              <a:rPr lang="en-US" sz="2800" b="1" u="sng" dirty="0" smtClean="0">
                <a:solidFill>
                  <a:schemeClr val="tx1"/>
                </a:solidFill>
              </a:rPr>
              <a:t>Luke 8:11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When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planted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in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good soil,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it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germinates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and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breaks through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as a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new plant. </a:t>
            </a:r>
            <a:endParaRPr lang="en-US" sz="2800" b="1" dirty="0" smtClean="0">
              <a:solidFill>
                <a:srgbClr val="000000"/>
              </a:solidFill>
            </a:endParaRP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Then,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with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water</a:t>
            </a:r>
            <a:r>
              <a:rPr lang="en-US" sz="2800" b="1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and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sunlight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and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freedom from disease,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it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grows, matures, blooms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and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bears fruit.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en-US" sz="2800" b="1" dirty="0" smtClean="0">
              <a:solidFill>
                <a:srgbClr val="000000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Foliage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and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flowers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may be pretty, but the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fruit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contains more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seed!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If we become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soil testers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en-US" sz="2800" b="1" u="sng" dirty="0" smtClean="0">
                <a:solidFill>
                  <a:schemeClr val="accent3">
                    <a:lumMod val="50000"/>
                  </a:schemeClr>
                </a:solidFill>
              </a:rPr>
              <a:t>Mt.13:8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) instead of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seed-producers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and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seed-sowers,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or if we content ourselves to just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eating the fruit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and its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seed ourselves,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there won’t be a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harvest, </a:t>
            </a:r>
            <a:r>
              <a:rPr lang="en-US" sz="2800" b="1" u="sng" dirty="0" smtClean="0">
                <a:solidFill>
                  <a:schemeClr val="accent3">
                    <a:lumMod val="50000"/>
                  </a:schemeClr>
                </a:solidFill>
              </a:rPr>
              <a:t>John 15:8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Are you a </a:t>
            </a:r>
            <a:r>
              <a:rPr lang="en-US" sz="2800" b="1" u="sng" dirty="0" smtClean="0">
                <a:solidFill>
                  <a:schemeClr val="accent3">
                    <a:lumMod val="50000"/>
                  </a:schemeClr>
                </a:solidFill>
              </a:rPr>
              <a:t>P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lanter?</a:t>
            </a:r>
            <a:endParaRPr lang="en-US" sz="28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3" descr="pea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456163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0736" y="0"/>
            <a:ext cx="4582368" cy="1633917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n w="15875">
                  <a:solidFill>
                    <a:schemeClr val="tx1">
                      <a:alpha val="5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God’s </a:t>
            </a:r>
            <a:r>
              <a:rPr lang="en-US" sz="5400" b="1" i="1" dirty="0" smtClean="0">
                <a:ln w="15875">
                  <a:solidFill>
                    <a:schemeClr val="tx1">
                      <a:alpha val="5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Field</a:t>
            </a:r>
            <a:r>
              <a:rPr lang="en-US" sz="5400" b="1" dirty="0" smtClean="0">
                <a:ln w="15875">
                  <a:solidFill>
                    <a:schemeClr val="tx1">
                      <a:alpha val="5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US" sz="5400" b="1" dirty="0" smtClean="0">
                <a:ln w="15875">
                  <a:solidFill>
                    <a:schemeClr val="tx1">
                      <a:alpha val="5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5400" b="1" dirty="0" smtClean="0">
                <a:ln w="15875">
                  <a:solidFill>
                    <a:schemeClr val="tx1">
                      <a:alpha val="5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(His “</a:t>
            </a:r>
            <a:r>
              <a:rPr lang="en-US" sz="5400" b="1" i="1" dirty="0" smtClean="0">
                <a:ln w="15875">
                  <a:solidFill>
                    <a:schemeClr val="tx1">
                      <a:alpha val="5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P” Patch</a:t>
            </a:r>
            <a:r>
              <a:rPr lang="en-US" sz="5400" b="1" dirty="0" smtClean="0">
                <a:ln w="15875">
                  <a:solidFill>
                    <a:schemeClr val="tx1">
                      <a:alpha val="5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lang="en-US" sz="5400" b="1" dirty="0">
              <a:ln w="15875">
                <a:solidFill>
                  <a:schemeClr val="tx1">
                    <a:alpha val="55000"/>
                  </a:schemeClr>
                </a:solidFill>
              </a:ln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168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61632" y="0"/>
            <a:ext cx="4582368" cy="6857999"/>
          </a:xfrm>
        </p:spPr>
        <p:txBody>
          <a:bodyPr anchor="ctr">
            <a:normAutofit fontScale="85000"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i="1" dirty="0" smtClean="0">
                <a:ln w="15875">
                  <a:solidFill>
                    <a:schemeClr val="accent3">
                      <a:lumMod val="50000"/>
                      <a:alpha val="55000"/>
                    </a:schemeClr>
                  </a:solidFill>
                </a:ln>
                <a:solidFill>
                  <a:schemeClr val="tx1"/>
                </a:solidFill>
              </a:rPr>
              <a:t>“For we are God’s fellow-workers; you are God’s field</a:t>
            </a:r>
            <a:r>
              <a:rPr lang="mr-IN" sz="2800" b="1" i="1" dirty="0" smtClean="0">
                <a:ln w="15875">
                  <a:solidFill>
                    <a:schemeClr val="accent3">
                      <a:lumMod val="50000"/>
                      <a:alpha val="55000"/>
                    </a:schemeClr>
                  </a:solidFill>
                </a:ln>
                <a:solidFill>
                  <a:schemeClr val="tx1"/>
                </a:solidFill>
              </a:rPr>
              <a:t>…</a:t>
            </a:r>
            <a:r>
              <a:rPr lang="en-US" sz="2800" b="1" i="1" dirty="0" smtClean="0">
                <a:ln w="15875">
                  <a:solidFill>
                    <a:schemeClr val="accent3">
                      <a:lumMod val="50000"/>
                      <a:alpha val="55000"/>
                    </a:schemeClr>
                  </a:solidFill>
                </a:ln>
                <a:solidFill>
                  <a:schemeClr val="tx1"/>
                </a:solidFill>
              </a:rPr>
              <a:t>” </a:t>
            </a:r>
            <a:r>
              <a:rPr lang="en-US" sz="2800" b="1" u="sng" dirty="0" smtClean="0">
                <a:ln w="15875">
                  <a:solidFill>
                    <a:schemeClr val="accent3">
                      <a:lumMod val="50000"/>
                      <a:alpha val="55000"/>
                    </a:schemeClr>
                  </a:solidFill>
                </a:ln>
                <a:solidFill>
                  <a:schemeClr val="tx1"/>
                </a:solidFill>
              </a:rPr>
              <a:t>1Cor.3:9</a:t>
            </a:r>
            <a:endParaRPr lang="en-US" sz="2800" b="1" dirty="0" smtClean="0">
              <a:ln w="15875">
                <a:solidFill>
                  <a:schemeClr val="accent3">
                    <a:lumMod val="50000"/>
                    <a:alpha val="55000"/>
                  </a:schemeClr>
                </a:solidFill>
              </a:ln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3300" b="1" u="sng" dirty="0" smtClean="0">
                <a:solidFill>
                  <a:schemeClr val="accent3">
                    <a:lumMod val="50000"/>
                  </a:schemeClr>
                </a:solidFill>
              </a:rPr>
              <a:t>P</a:t>
            </a:r>
            <a:r>
              <a:rPr lang="en-US" sz="3300" b="1" dirty="0" smtClean="0">
                <a:solidFill>
                  <a:schemeClr val="accent3">
                    <a:lumMod val="50000"/>
                  </a:schemeClr>
                </a:solidFill>
              </a:rPr>
              <a:t>recipitants:</a:t>
            </a:r>
            <a:endParaRPr lang="en-US" sz="3300" b="1" u="sng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For seed to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germinate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and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grow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into a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mature plant,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someone has to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water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it.</a:t>
            </a:r>
            <a:endParaRPr lang="en-US" sz="2800" b="1" dirty="0">
              <a:solidFill>
                <a:schemeClr val="tx1"/>
              </a:solidFill>
            </a:endParaRP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Apollos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watered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what Paul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planted, </a:t>
            </a:r>
            <a:r>
              <a:rPr lang="en-US" sz="2800" b="1" u="sng" dirty="0" smtClean="0">
                <a:solidFill>
                  <a:schemeClr val="accent3">
                    <a:lumMod val="50000"/>
                  </a:schemeClr>
                </a:solidFill>
              </a:rPr>
              <a:t>1Cor.3:6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en-US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It wasn’t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water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for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baptism, </a:t>
            </a:r>
            <a:r>
              <a:rPr lang="en-US" sz="2800" b="1" u="sng" dirty="0" smtClean="0">
                <a:solidFill>
                  <a:schemeClr val="accent3">
                    <a:lumMod val="50000"/>
                  </a:schemeClr>
                </a:solidFill>
              </a:rPr>
              <a:t>Acts 18:1-11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but for continued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nutrition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to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growth, </a:t>
            </a:r>
            <a:r>
              <a:rPr lang="en-US" sz="2800" b="1" u="sng" dirty="0" smtClean="0">
                <a:solidFill>
                  <a:schemeClr val="accent3">
                    <a:lumMod val="50000"/>
                  </a:schemeClr>
                </a:solidFill>
              </a:rPr>
              <a:t>2Pet.3:18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;</a:t>
            </a:r>
            <a:r>
              <a:rPr lang="en-US" sz="2800" b="1" u="sng" dirty="0" smtClean="0">
                <a:solidFill>
                  <a:schemeClr val="accent3">
                    <a:lumMod val="50000"/>
                  </a:schemeClr>
                </a:solidFill>
              </a:rPr>
              <a:t> 1:5-11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endParaRPr lang="en-US" sz="2800" b="1" dirty="0" smtClean="0">
              <a:solidFill>
                <a:srgbClr val="000000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Barnabas was evidently a great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precipitant/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</a:rPr>
              <a:t>waterer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US" sz="2800" b="1" u="sng" dirty="0" smtClean="0">
                <a:solidFill>
                  <a:schemeClr val="accent3">
                    <a:lumMod val="50000"/>
                  </a:schemeClr>
                </a:solidFill>
              </a:rPr>
              <a:t>Acts 4:36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!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More mature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precipitants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can be great assets through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teaching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and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encouragement, </a:t>
            </a:r>
            <a:r>
              <a:rPr lang="en-US" sz="2800" b="1" u="sng" dirty="0" smtClean="0">
                <a:solidFill>
                  <a:schemeClr val="accent3">
                    <a:lumMod val="50000"/>
                  </a:schemeClr>
                </a:solidFill>
              </a:rPr>
              <a:t>Eph.4:11-16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Are you a </a:t>
            </a:r>
            <a:r>
              <a:rPr lang="en-US" sz="2800" b="1" u="sng" dirty="0" smtClean="0">
                <a:solidFill>
                  <a:schemeClr val="accent3">
                    <a:lumMod val="50000"/>
                  </a:schemeClr>
                </a:solidFill>
              </a:rPr>
              <a:t>P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recipitant?</a:t>
            </a:r>
            <a:endParaRPr lang="en-US" sz="28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3" descr="pea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456163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0736" y="0"/>
            <a:ext cx="4582368" cy="1633917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n w="15875">
                  <a:solidFill>
                    <a:schemeClr val="tx1">
                      <a:alpha val="5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God’s </a:t>
            </a:r>
            <a:r>
              <a:rPr lang="en-US" sz="5400" b="1" i="1" dirty="0" smtClean="0">
                <a:ln w="15875">
                  <a:solidFill>
                    <a:schemeClr val="tx1">
                      <a:alpha val="5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Field</a:t>
            </a:r>
            <a:r>
              <a:rPr lang="en-US" sz="5400" b="1" dirty="0" smtClean="0">
                <a:ln w="15875">
                  <a:solidFill>
                    <a:schemeClr val="tx1">
                      <a:alpha val="5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US" sz="5400" b="1" dirty="0" smtClean="0">
                <a:ln w="15875">
                  <a:solidFill>
                    <a:schemeClr val="tx1">
                      <a:alpha val="5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5400" b="1" dirty="0" smtClean="0">
                <a:ln w="15875">
                  <a:solidFill>
                    <a:schemeClr val="tx1">
                      <a:alpha val="5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(His “</a:t>
            </a:r>
            <a:r>
              <a:rPr lang="en-US" sz="5400" b="1" i="1" dirty="0" smtClean="0">
                <a:ln w="15875">
                  <a:solidFill>
                    <a:schemeClr val="tx1">
                      <a:alpha val="5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P” Patch</a:t>
            </a:r>
            <a:r>
              <a:rPr lang="en-US" sz="5400" b="1" dirty="0" smtClean="0">
                <a:ln w="15875">
                  <a:solidFill>
                    <a:schemeClr val="tx1">
                      <a:alpha val="5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lang="en-US" sz="5400" b="1" dirty="0">
              <a:ln w="15875">
                <a:solidFill>
                  <a:schemeClr val="tx1">
                    <a:alpha val="55000"/>
                  </a:schemeClr>
                </a:solidFill>
              </a:ln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315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61632" y="0"/>
            <a:ext cx="4582368" cy="6857999"/>
          </a:xfrm>
        </p:spPr>
        <p:txBody>
          <a:bodyPr anchor="ctr">
            <a:normAutofit fontScale="85000"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i="1" dirty="0" smtClean="0">
                <a:ln w="15875">
                  <a:solidFill>
                    <a:schemeClr val="accent3">
                      <a:lumMod val="50000"/>
                      <a:alpha val="55000"/>
                    </a:schemeClr>
                  </a:solidFill>
                </a:ln>
                <a:solidFill>
                  <a:schemeClr val="tx1"/>
                </a:solidFill>
              </a:rPr>
              <a:t>“For we are God’s fellow-workers; you are God’s field</a:t>
            </a:r>
            <a:r>
              <a:rPr lang="mr-IN" sz="2800" b="1" i="1" dirty="0" smtClean="0">
                <a:ln w="15875">
                  <a:solidFill>
                    <a:schemeClr val="accent3">
                      <a:lumMod val="50000"/>
                      <a:alpha val="55000"/>
                    </a:schemeClr>
                  </a:solidFill>
                </a:ln>
                <a:solidFill>
                  <a:schemeClr val="tx1"/>
                </a:solidFill>
              </a:rPr>
              <a:t>…</a:t>
            </a:r>
            <a:r>
              <a:rPr lang="en-US" sz="2800" b="1" i="1" dirty="0" smtClean="0">
                <a:ln w="15875">
                  <a:solidFill>
                    <a:schemeClr val="accent3">
                      <a:lumMod val="50000"/>
                      <a:alpha val="55000"/>
                    </a:schemeClr>
                  </a:solidFill>
                </a:ln>
                <a:solidFill>
                  <a:schemeClr val="tx1"/>
                </a:solidFill>
              </a:rPr>
              <a:t>” </a:t>
            </a:r>
            <a:r>
              <a:rPr lang="en-US" sz="2800" b="1" u="sng" dirty="0" smtClean="0">
                <a:ln w="15875">
                  <a:solidFill>
                    <a:schemeClr val="accent3">
                      <a:lumMod val="50000"/>
                      <a:alpha val="55000"/>
                    </a:schemeClr>
                  </a:solidFill>
                </a:ln>
                <a:solidFill>
                  <a:schemeClr val="tx1"/>
                </a:solidFill>
              </a:rPr>
              <a:t>1Cor.3:9</a:t>
            </a:r>
            <a:endParaRPr lang="en-US" sz="2800" b="1" dirty="0" smtClean="0">
              <a:ln w="15875">
                <a:solidFill>
                  <a:schemeClr val="accent3">
                    <a:lumMod val="50000"/>
                    <a:alpha val="55000"/>
                  </a:schemeClr>
                </a:solidFill>
              </a:ln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3300" b="1" u="sng" dirty="0" smtClean="0">
                <a:solidFill>
                  <a:schemeClr val="accent3">
                    <a:lumMod val="50000"/>
                  </a:schemeClr>
                </a:solidFill>
              </a:rPr>
              <a:t>P</a:t>
            </a:r>
            <a:r>
              <a:rPr lang="en-US" sz="3300" b="1" dirty="0" smtClean="0">
                <a:solidFill>
                  <a:schemeClr val="accent3">
                    <a:lumMod val="50000"/>
                  </a:schemeClr>
                </a:solidFill>
              </a:rPr>
              <a:t>runers</a:t>
            </a:r>
            <a:r>
              <a:rPr lang="en-US" sz="3300" b="1" dirty="0" smtClean="0">
                <a:solidFill>
                  <a:schemeClr val="accent3">
                    <a:lumMod val="50000"/>
                  </a:schemeClr>
                </a:solidFill>
              </a:rPr>
              <a:t>:  (</a:t>
            </a:r>
            <a:r>
              <a:rPr lang="en-US" sz="3300" b="1" u="sng" dirty="0" smtClean="0">
                <a:solidFill>
                  <a:schemeClr val="accent3">
                    <a:lumMod val="50000"/>
                  </a:schemeClr>
                </a:solidFill>
              </a:rPr>
              <a:t>John 15:1-8</a:t>
            </a:r>
            <a:r>
              <a:rPr lang="en-US" sz="3300" b="1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lang="en-US" sz="3300" b="1" u="sng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Pruning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d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oesn’t mean to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throw dried plums. </a:t>
            </a:r>
            <a:endParaRPr lang="en-US" sz="2800" b="1" dirty="0">
              <a:solidFill>
                <a:schemeClr val="tx1"/>
              </a:solidFill>
            </a:endParaRP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It does mean to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cut off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or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cut back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parts for better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shaping, strength,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and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productivity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en-US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This occurs when we are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taught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reproved, corrected,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and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trained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with/by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the word, </a:t>
            </a:r>
            <a:r>
              <a:rPr lang="en-US" sz="2800" b="1" u="sng" dirty="0" smtClean="0">
                <a:solidFill>
                  <a:schemeClr val="accent3">
                    <a:lumMod val="50000"/>
                  </a:schemeClr>
                </a:solidFill>
              </a:rPr>
              <a:t>2Tim.3:16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; (</a:t>
            </a:r>
            <a:r>
              <a:rPr lang="en-US" sz="2800" b="1" u="sng" dirty="0" smtClean="0">
                <a:solidFill>
                  <a:schemeClr val="accent3">
                    <a:lumMod val="50000"/>
                  </a:schemeClr>
                </a:solidFill>
              </a:rPr>
              <a:t>cf. Matt.18:15-27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; </a:t>
            </a:r>
            <a:r>
              <a:rPr lang="en-US" sz="2800" b="1" u="sng" dirty="0" smtClean="0">
                <a:solidFill>
                  <a:schemeClr val="accent3">
                    <a:lumMod val="50000"/>
                  </a:schemeClr>
                </a:solidFill>
              </a:rPr>
              <a:t>Gal.2:11ff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; </a:t>
            </a:r>
            <a:r>
              <a:rPr lang="en-US" sz="2800" b="1" u="sng" dirty="0" smtClean="0">
                <a:solidFill>
                  <a:schemeClr val="accent3">
                    <a:lumMod val="50000"/>
                  </a:schemeClr>
                </a:solidFill>
              </a:rPr>
              <a:t>1Cor.5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).</a:t>
            </a:r>
            <a:endParaRPr lang="en-US" sz="2800" b="1" dirty="0" smtClean="0">
              <a:solidFill>
                <a:srgbClr val="000000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The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pruning instrument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is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the word of God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en-US" sz="2800" b="1" u="sng" dirty="0" smtClean="0">
                <a:solidFill>
                  <a:schemeClr val="accent3">
                    <a:lumMod val="50000"/>
                  </a:schemeClr>
                </a:solidFill>
              </a:rPr>
              <a:t>Heb.4:12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), but usually requires a proficient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pruner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to yield its greatest effect.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Are you willing to be a </a:t>
            </a:r>
            <a:r>
              <a:rPr lang="en-US" sz="2800" b="1" u="sng" dirty="0" smtClean="0">
                <a:solidFill>
                  <a:schemeClr val="accent3">
                    <a:lumMod val="50000"/>
                  </a:schemeClr>
                </a:solidFill>
              </a:rPr>
              <a:t>P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runer?</a:t>
            </a:r>
            <a:endParaRPr lang="en-US" sz="28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3" descr="pea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456163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0736" y="0"/>
            <a:ext cx="4582368" cy="1633917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n w="15875">
                  <a:solidFill>
                    <a:schemeClr val="tx1">
                      <a:alpha val="5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God’s </a:t>
            </a:r>
            <a:r>
              <a:rPr lang="en-US" sz="5400" b="1" i="1" dirty="0" smtClean="0">
                <a:ln w="15875">
                  <a:solidFill>
                    <a:schemeClr val="tx1">
                      <a:alpha val="5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Field</a:t>
            </a:r>
            <a:r>
              <a:rPr lang="en-US" sz="5400" b="1" dirty="0" smtClean="0">
                <a:ln w="15875">
                  <a:solidFill>
                    <a:schemeClr val="tx1">
                      <a:alpha val="5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US" sz="5400" b="1" dirty="0" smtClean="0">
                <a:ln w="15875">
                  <a:solidFill>
                    <a:schemeClr val="tx1">
                      <a:alpha val="5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5400" b="1" dirty="0" smtClean="0">
                <a:ln w="15875">
                  <a:solidFill>
                    <a:schemeClr val="tx1">
                      <a:alpha val="5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(His “</a:t>
            </a:r>
            <a:r>
              <a:rPr lang="en-US" sz="5400" b="1" i="1" dirty="0" smtClean="0">
                <a:ln w="15875">
                  <a:solidFill>
                    <a:schemeClr val="tx1">
                      <a:alpha val="5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P” Patch</a:t>
            </a:r>
            <a:r>
              <a:rPr lang="en-US" sz="5400" b="1" dirty="0" smtClean="0">
                <a:ln w="15875">
                  <a:solidFill>
                    <a:schemeClr val="tx1">
                      <a:alpha val="5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lang="en-US" sz="5400" b="1" dirty="0">
              <a:ln w="15875">
                <a:solidFill>
                  <a:schemeClr val="tx1">
                    <a:alpha val="55000"/>
                  </a:schemeClr>
                </a:solidFill>
              </a:ln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921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61632" y="0"/>
            <a:ext cx="4582368" cy="6857999"/>
          </a:xfrm>
        </p:spPr>
        <p:txBody>
          <a:bodyPr anchor="ctr">
            <a:normAutofit fontScale="85000" lnSpcReduction="2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i="1" dirty="0" smtClean="0">
                <a:ln w="15875">
                  <a:solidFill>
                    <a:schemeClr val="accent3">
                      <a:lumMod val="50000"/>
                      <a:alpha val="55000"/>
                    </a:schemeClr>
                  </a:solidFill>
                </a:ln>
                <a:solidFill>
                  <a:schemeClr val="tx1"/>
                </a:solidFill>
              </a:rPr>
              <a:t>“For we are God’s fellow-workers; you are God’s field</a:t>
            </a:r>
            <a:r>
              <a:rPr lang="mr-IN" sz="2800" b="1" i="1" dirty="0" smtClean="0">
                <a:ln w="15875">
                  <a:solidFill>
                    <a:schemeClr val="accent3">
                      <a:lumMod val="50000"/>
                      <a:alpha val="55000"/>
                    </a:schemeClr>
                  </a:solidFill>
                </a:ln>
                <a:solidFill>
                  <a:schemeClr val="tx1"/>
                </a:solidFill>
              </a:rPr>
              <a:t>…</a:t>
            </a:r>
            <a:r>
              <a:rPr lang="en-US" sz="2800" b="1" i="1" dirty="0" smtClean="0">
                <a:ln w="15875">
                  <a:solidFill>
                    <a:schemeClr val="accent3">
                      <a:lumMod val="50000"/>
                      <a:alpha val="55000"/>
                    </a:schemeClr>
                  </a:solidFill>
                </a:ln>
                <a:solidFill>
                  <a:schemeClr val="tx1"/>
                </a:solidFill>
              </a:rPr>
              <a:t>” </a:t>
            </a:r>
            <a:r>
              <a:rPr lang="en-US" sz="2800" b="1" u="sng" dirty="0" smtClean="0">
                <a:ln w="15875">
                  <a:solidFill>
                    <a:schemeClr val="accent3">
                      <a:lumMod val="50000"/>
                      <a:alpha val="55000"/>
                    </a:schemeClr>
                  </a:solidFill>
                </a:ln>
                <a:solidFill>
                  <a:schemeClr val="tx1"/>
                </a:solidFill>
              </a:rPr>
              <a:t>1Cor.3:9</a:t>
            </a:r>
            <a:endParaRPr lang="en-US" sz="2800" b="1" dirty="0" smtClean="0">
              <a:ln w="15875">
                <a:solidFill>
                  <a:schemeClr val="accent3">
                    <a:lumMod val="50000"/>
                    <a:alpha val="55000"/>
                  </a:schemeClr>
                </a:solidFill>
              </a:ln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3300" b="1" u="sng" dirty="0" smtClean="0">
                <a:solidFill>
                  <a:schemeClr val="accent3">
                    <a:lumMod val="50000"/>
                  </a:schemeClr>
                </a:solidFill>
              </a:rPr>
              <a:t>P</a:t>
            </a:r>
            <a:r>
              <a:rPr lang="en-US" sz="3300" b="1" dirty="0" smtClean="0">
                <a:solidFill>
                  <a:schemeClr val="accent3">
                    <a:lumMod val="50000"/>
                  </a:schemeClr>
                </a:solidFill>
              </a:rPr>
              <a:t>ickers:  (</a:t>
            </a:r>
            <a:r>
              <a:rPr lang="en-US" sz="3300" b="1" u="sng" dirty="0" smtClean="0">
                <a:solidFill>
                  <a:schemeClr val="accent3">
                    <a:lumMod val="50000"/>
                  </a:schemeClr>
                </a:solidFill>
              </a:rPr>
              <a:t>John 4:35</a:t>
            </a:r>
            <a:r>
              <a:rPr lang="en-US" sz="3300" b="1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lang="en-US" sz="3300" b="1" u="sng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It’s mixing metaphors, but there is always an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immediate need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for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reapers/pickers.</a:t>
            </a:r>
            <a:endParaRPr lang="en-US" sz="2800" b="1" dirty="0">
              <a:solidFill>
                <a:schemeClr val="tx1"/>
              </a:solidFill>
            </a:endParaRP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Planting, precipitating,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and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pruning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are all necessary and important, but without the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pickers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there is no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harvest, </a:t>
            </a:r>
            <a:r>
              <a:rPr lang="en-US" sz="2800" b="1" u="sng" dirty="0" smtClean="0">
                <a:solidFill>
                  <a:schemeClr val="accent3">
                    <a:lumMod val="50000"/>
                  </a:schemeClr>
                </a:solidFill>
              </a:rPr>
              <a:t>John 4:36-38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!</a:t>
            </a:r>
            <a:endParaRPr lang="en-US" sz="2800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And without the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harvest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of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fruit-bearing seeds,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the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reproductive cycle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is broken and can become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barren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en-US" sz="2800" b="1" dirty="0" smtClean="0">
              <a:solidFill>
                <a:srgbClr val="000000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There is nothing more precious than a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soul, </a:t>
            </a:r>
            <a:r>
              <a:rPr lang="en-US" sz="2800" b="1" u="sng" dirty="0" smtClean="0">
                <a:solidFill>
                  <a:schemeClr val="accent3">
                    <a:lumMod val="50000"/>
                  </a:schemeClr>
                </a:solidFill>
              </a:rPr>
              <a:t>Matt.16:26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.  And there is nothing more tragic than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</a:rPr>
              <a:t>unharvested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 souls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rotting due to a lack of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pickers/harvesters. </a:t>
            </a:r>
            <a:endParaRPr lang="en-US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Are you willing to be a </a:t>
            </a:r>
            <a:r>
              <a:rPr lang="en-US" sz="2800" b="1" u="sng" dirty="0" smtClean="0">
                <a:solidFill>
                  <a:schemeClr val="accent3">
                    <a:lumMod val="50000"/>
                  </a:schemeClr>
                </a:solidFill>
              </a:rPr>
              <a:t>P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icker?</a:t>
            </a:r>
            <a:endParaRPr lang="en-US" sz="28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3" descr="pea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456163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0736" y="0"/>
            <a:ext cx="4582368" cy="1633917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n w="15875">
                  <a:solidFill>
                    <a:schemeClr val="tx1">
                      <a:alpha val="5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God’s </a:t>
            </a:r>
            <a:r>
              <a:rPr lang="en-US" sz="5400" b="1" i="1" dirty="0" smtClean="0">
                <a:ln w="15875">
                  <a:solidFill>
                    <a:schemeClr val="tx1">
                      <a:alpha val="5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Field</a:t>
            </a:r>
            <a:r>
              <a:rPr lang="en-US" sz="5400" b="1" dirty="0" smtClean="0">
                <a:ln w="15875">
                  <a:solidFill>
                    <a:schemeClr val="tx1">
                      <a:alpha val="5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US" sz="5400" b="1" dirty="0" smtClean="0">
                <a:ln w="15875">
                  <a:solidFill>
                    <a:schemeClr val="tx1">
                      <a:alpha val="5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5400" b="1" dirty="0" smtClean="0">
                <a:ln w="15875">
                  <a:solidFill>
                    <a:schemeClr val="tx1">
                      <a:alpha val="5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(His “</a:t>
            </a:r>
            <a:r>
              <a:rPr lang="en-US" sz="5400" b="1" i="1" dirty="0" smtClean="0">
                <a:ln w="15875">
                  <a:solidFill>
                    <a:schemeClr val="tx1">
                      <a:alpha val="5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P” Patch</a:t>
            </a:r>
            <a:r>
              <a:rPr lang="en-US" sz="5400" b="1" dirty="0" smtClean="0">
                <a:ln w="15875">
                  <a:solidFill>
                    <a:schemeClr val="tx1">
                      <a:alpha val="5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lang="en-US" sz="5400" b="1" dirty="0">
              <a:ln w="15875">
                <a:solidFill>
                  <a:schemeClr val="tx1">
                    <a:alpha val="55000"/>
                  </a:schemeClr>
                </a:solidFill>
              </a:ln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653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61632" y="0"/>
            <a:ext cx="4582368" cy="6857999"/>
          </a:xfrm>
        </p:spPr>
        <p:txBody>
          <a:bodyPr anchor="ctr">
            <a:normAutofit fontScale="70000" lnSpcReduction="2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i="1" dirty="0" smtClean="0">
                <a:ln w="15875">
                  <a:solidFill>
                    <a:schemeClr val="accent3">
                      <a:lumMod val="50000"/>
                      <a:alpha val="55000"/>
                    </a:schemeClr>
                  </a:solidFill>
                </a:ln>
                <a:solidFill>
                  <a:schemeClr val="tx1"/>
                </a:solidFill>
              </a:rPr>
              <a:t>“For we are God’s fellow-workers; you are God’s field</a:t>
            </a:r>
            <a:r>
              <a:rPr lang="mr-IN" sz="2800" b="1" i="1" dirty="0" smtClean="0">
                <a:ln w="15875">
                  <a:solidFill>
                    <a:schemeClr val="accent3">
                      <a:lumMod val="50000"/>
                      <a:alpha val="55000"/>
                    </a:schemeClr>
                  </a:solidFill>
                </a:ln>
                <a:solidFill>
                  <a:schemeClr val="tx1"/>
                </a:solidFill>
              </a:rPr>
              <a:t>…</a:t>
            </a:r>
            <a:r>
              <a:rPr lang="en-US" sz="2800" b="1" i="1" dirty="0" smtClean="0">
                <a:ln w="15875">
                  <a:solidFill>
                    <a:schemeClr val="accent3">
                      <a:lumMod val="50000"/>
                      <a:alpha val="55000"/>
                    </a:schemeClr>
                  </a:solidFill>
                </a:ln>
                <a:solidFill>
                  <a:schemeClr val="tx1"/>
                </a:solidFill>
              </a:rPr>
              <a:t>” </a:t>
            </a:r>
            <a:r>
              <a:rPr lang="en-US" sz="2800" b="1" u="sng" dirty="0" smtClean="0">
                <a:ln w="15875">
                  <a:solidFill>
                    <a:schemeClr val="accent3">
                      <a:lumMod val="50000"/>
                      <a:alpha val="55000"/>
                    </a:schemeClr>
                  </a:solidFill>
                </a:ln>
                <a:solidFill>
                  <a:schemeClr val="tx1"/>
                </a:solidFill>
              </a:rPr>
              <a:t>1Cor.3:9</a:t>
            </a:r>
            <a:endParaRPr lang="en-US" sz="2800" b="1" dirty="0" smtClean="0">
              <a:ln w="15875">
                <a:solidFill>
                  <a:schemeClr val="accent3">
                    <a:lumMod val="50000"/>
                    <a:alpha val="55000"/>
                  </a:schemeClr>
                </a:solidFill>
              </a:ln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3300" b="1" dirty="0" smtClean="0">
                <a:solidFill>
                  <a:schemeClr val="accent3">
                    <a:lumMod val="50000"/>
                  </a:schemeClr>
                </a:solidFill>
              </a:rPr>
              <a:t>But what God’s “P” Patch DOESN’T need is </a:t>
            </a:r>
            <a:r>
              <a:rPr lang="en-US" sz="3300" b="1" u="sng" dirty="0" smtClean="0">
                <a:solidFill>
                  <a:schemeClr val="accent3">
                    <a:lumMod val="50000"/>
                  </a:schemeClr>
                </a:solidFill>
              </a:rPr>
              <a:t>P</a:t>
            </a:r>
            <a:r>
              <a:rPr lang="en-US" sz="3300" b="1" dirty="0" smtClean="0">
                <a:solidFill>
                  <a:schemeClr val="accent3">
                    <a:lumMod val="50000"/>
                  </a:schemeClr>
                </a:solidFill>
              </a:rPr>
              <a:t>erformers</a:t>
            </a:r>
            <a:r>
              <a:rPr lang="en-US" sz="3300" b="1" dirty="0">
                <a:solidFill>
                  <a:schemeClr val="accent3">
                    <a:lumMod val="50000"/>
                  </a:schemeClr>
                </a:solidFill>
              </a:rPr>
              <a:t>:</a:t>
            </a:r>
            <a:r>
              <a:rPr lang="en-US" sz="33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en-US" sz="3300" b="1" u="sng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Planters, precipitators, pruners,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and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pickers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use the Word of God as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seed, water/nutrients, shears,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and a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reaping tool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for the production and harvesting of souls.  But</a:t>
            </a:r>
            <a:r>
              <a:rPr lang="mr-IN" sz="2800" b="1" dirty="0" smtClean="0">
                <a:solidFill>
                  <a:schemeClr val="accent3">
                    <a:lumMod val="50000"/>
                  </a:schemeClr>
                </a:solidFill>
              </a:rPr>
              <a:t>…</a:t>
            </a:r>
            <a:endParaRPr lang="en-US" sz="2800" b="1" i="1" dirty="0">
              <a:solidFill>
                <a:schemeClr val="tx1"/>
              </a:solidFill>
            </a:endParaRP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Performers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use the Word, to the degree they use it at all, for a tool of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self-promotion, </a:t>
            </a:r>
            <a:r>
              <a:rPr lang="en-US" sz="2800" b="1" u="sng" dirty="0" smtClean="0">
                <a:solidFill>
                  <a:schemeClr val="accent3">
                    <a:lumMod val="50000"/>
                  </a:schemeClr>
                </a:solidFill>
              </a:rPr>
              <a:t>cp. </a:t>
            </a:r>
            <a:r>
              <a:rPr lang="en-US" sz="2800" b="1" u="sng" dirty="0" smtClean="0">
                <a:solidFill>
                  <a:schemeClr val="accent3">
                    <a:lumMod val="50000"/>
                  </a:schemeClr>
                </a:solidFill>
              </a:rPr>
              <a:t>2Cor.5:9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 with </a:t>
            </a:r>
            <a:r>
              <a:rPr lang="en-US" sz="2800" b="1" u="sng" dirty="0" smtClean="0">
                <a:solidFill>
                  <a:schemeClr val="accent3">
                    <a:lumMod val="50000"/>
                  </a:schemeClr>
                </a:solidFill>
              </a:rPr>
              <a:t>Phil.1:17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; </a:t>
            </a:r>
            <a:r>
              <a:rPr lang="en-US" sz="2800" b="1" u="sng" dirty="0" smtClean="0">
                <a:solidFill>
                  <a:schemeClr val="accent3">
                    <a:lumMod val="50000"/>
                  </a:schemeClr>
                </a:solidFill>
              </a:rPr>
              <a:t>Jas.3:13-18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endParaRPr lang="en-US" sz="2800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And yet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performing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is ALL that some want to do- to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sing, dance, act,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or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preach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 to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glorify self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instead of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God.</a:t>
            </a:r>
            <a:endParaRPr lang="en-US" sz="2800" b="1" dirty="0" smtClean="0">
              <a:solidFill>
                <a:srgbClr val="000000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The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vineyard/field of the Lord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doesn’t need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performers-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if it did, the NT would be filled with instructions for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solos, dance routines,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and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plays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or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dramatic presentations. 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But it isn’t.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en-US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Are you willing to be a </a:t>
            </a:r>
            <a:r>
              <a:rPr lang="en-US" sz="2800" b="1" u="sng" dirty="0" smtClean="0">
                <a:solidFill>
                  <a:schemeClr val="accent3">
                    <a:lumMod val="50000"/>
                  </a:schemeClr>
                </a:solidFill>
              </a:rPr>
              <a:t>P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lanter, </a:t>
            </a:r>
            <a:r>
              <a:rPr lang="en-US" sz="2800" b="1" u="sng" dirty="0" smtClean="0">
                <a:solidFill>
                  <a:schemeClr val="accent3">
                    <a:lumMod val="50000"/>
                  </a:schemeClr>
                </a:solidFill>
              </a:rPr>
              <a:t>P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recipitant, </a:t>
            </a:r>
            <a:r>
              <a:rPr lang="en-US" sz="2800" b="1" u="sng" dirty="0" smtClean="0">
                <a:solidFill>
                  <a:schemeClr val="accent3">
                    <a:lumMod val="50000"/>
                  </a:schemeClr>
                </a:solidFill>
              </a:rPr>
              <a:t>P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runer, and a </a:t>
            </a:r>
            <a:r>
              <a:rPr lang="en-US" sz="2800" b="1" u="sng" dirty="0" smtClean="0">
                <a:solidFill>
                  <a:schemeClr val="accent3">
                    <a:lumMod val="50000"/>
                  </a:schemeClr>
                </a:solidFill>
              </a:rPr>
              <a:t>P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icker instead of just a </a:t>
            </a:r>
            <a:r>
              <a:rPr lang="en-US" sz="2800" b="1" u="sng" dirty="0" smtClean="0">
                <a:solidFill>
                  <a:schemeClr val="accent3">
                    <a:lumMod val="50000"/>
                  </a:schemeClr>
                </a:solidFill>
              </a:rPr>
              <a:t>P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erformer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en-US" sz="28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3" descr="pea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456163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0736" y="0"/>
            <a:ext cx="4582368" cy="1633917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n w="15875">
                  <a:solidFill>
                    <a:schemeClr val="tx1">
                      <a:alpha val="5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God’s </a:t>
            </a:r>
            <a:r>
              <a:rPr lang="en-US" sz="5400" b="1" i="1" dirty="0" smtClean="0">
                <a:ln w="15875">
                  <a:solidFill>
                    <a:schemeClr val="tx1">
                      <a:alpha val="5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Field</a:t>
            </a:r>
            <a:r>
              <a:rPr lang="en-US" sz="5400" b="1" dirty="0" smtClean="0">
                <a:ln w="15875">
                  <a:solidFill>
                    <a:schemeClr val="tx1">
                      <a:alpha val="5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US" sz="5400" b="1" dirty="0" smtClean="0">
                <a:ln w="15875">
                  <a:solidFill>
                    <a:schemeClr val="tx1">
                      <a:alpha val="5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5400" b="1" dirty="0" smtClean="0">
                <a:ln w="15875">
                  <a:solidFill>
                    <a:schemeClr val="tx1">
                      <a:alpha val="5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(His “</a:t>
            </a:r>
            <a:r>
              <a:rPr lang="en-US" sz="5400" b="1" i="1" dirty="0" smtClean="0">
                <a:ln w="15875">
                  <a:solidFill>
                    <a:schemeClr val="tx1">
                      <a:alpha val="5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P” Patch</a:t>
            </a:r>
            <a:r>
              <a:rPr lang="en-US" sz="5400" b="1" dirty="0" smtClean="0">
                <a:ln w="15875">
                  <a:solidFill>
                    <a:schemeClr val="tx1">
                      <a:alpha val="5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lang="en-US" sz="5400" b="1" dirty="0">
              <a:ln w="15875">
                <a:solidFill>
                  <a:schemeClr val="tx1">
                    <a:alpha val="55000"/>
                  </a:schemeClr>
                </a:solidFill>
              </a:ln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366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030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871</Words>
  <Application>Microsoft Macintosh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God’s Field</vt:lpstr>
      <vt:lpstr>God’s Field (His “P” Patch)</vt:lpstr>
      <vt:lpstr>God’s Field (His “P” Patch)</vt:lpstr>
      <vt:lpstr>God’s Field (His “P” Patch)</vt:lpstr>
      <vt:lpstr>God’s Field (His “P” Patch)</vt:lpstr>
      <vt:lpstr>God’s Field (His “P” Patch)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Field (His Pea Patch)</dc:title>
  <dc:creator>Philip Strong</dc:creator>
  <cp:lastModifiedBy>Philip Strong</cp:lastModifiedBy>
  <cp:revision>18</cp:revision>
  <dcterms:created xsi:type="dcterms:W3CDTF">2019-08-30T16:53:55Z</dcterms:created>
  <dcterms:modified xsi:type="dcterms:W3CDTF">2019-09-01T11:37:53Z</dcterms:modified>
</cp:coreProperties>
</file>