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6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84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23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74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4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0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5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9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80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9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0C8B-C5E8-1244-951B-A8780F57C95D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6270-1872-8F4C-AEC6-CE14FC731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7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17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040" y="4973176"/>
            <a:ext cx="6400800" cy="919411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solidFill>
                  <a:schemeClr val="tx1"/>
                </a:solidFill>
              </a:rPr>
              <a:t>2Thessalonians 2:7-12</a:t>
            </a:r>
            <a:endParaRPr lang="en-US" sz="4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2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Our text (</a:t>
            </a:r>
            <a:r>
              <a:rPr lang="en-US" sz="3600" b="1" u="sng" dirty="0" smtClean="0"/>
              <a:t>2Thess.2:10-12</a:t>
            </a:r>
            <a:r>
              <a:rPr lang="en-US" sz="3600" b="1" dirty="0" smtClean="0"/>
              <a:t>) issues a dire warning for two distinct, but perhaps related, groups: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338"/>
            <a:ext cx="8229600" cy="4176301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Those who do not </a:t>
            </a:r>
            <a:r>
              <a:rPr lang="en-US" b="1" i="1" dirty="0" smtClean="0">
                <a:solidFill>
                  <a:srgbClr val="000000"/>
                </a:solidFill>
              </a:rPr>
              <a:t>love the truth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u="sng" dirty="0" smtClean="0">
                <a:solidFill>
                  <a:srgbClr val="000000"/>
                </a:solidFill>
              </a:rPr>
              <a:t>v.10</a:t>
            </a:r>
            <a:r>
              <a:rPr lang="en-US" b="1" dirty="0" smtClean="0">
                <a:solidFill>
                  <a:srgbClr val="000000"/>
                </a:solidFill>
              </a:rPr>
              <a:t>; and,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Those who do not </a:t>
            </a:r>
            <a:r>
              <a:rPr lang="en-US" b="1" i="1" dirty="0" smtClean="0">
                <a:solidFill>
                  <a:srgbClr val="000000"/>
                </a:solidFill>
              </a:rPr>
              <a:t>believe the truth, </a:t>
            </a:r>
            <a:r>
              <a:rPr lang="en-US" b="1" u="sng" dirty="0" smtClean="0">
                <a:solidFill>
                  <a:srgbClr val="000000"/>
                </a:solidFill>
              </a:rPr>
              <a:t>v.12</a:t>
            </a:r>
            <a:endParaRPr lang="en-US" b="1" u="sng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 “net” result is the same: 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Either condition renders one lost, </a:t>
            </a:r>
            <a:r>
              <a:rPr lang="en-US" b="1" u="sng" dirty="0" smtClean="0">
                <a:solidFill>
                  <a:srgbClr val="000000"/>
                </a:solidFill>
              </a:rPr>
              <a:t>vv.10b,12b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Let’s consider both of these categories, and the reason(s) for them, beginning with the second one first...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rmAutofit/>
          </a:bodyPr>
          <a:lstStyle/>
          <a:p>
            <a:r>
              <a:rPr lang="en-US" b="1" dirty="0" smtClean="0"/>
              <a:t>Why would someone refuse to believe   </a:t>
            </a:r>
            <a:r>
              <a:rPr lang="en-US" b="1" i="1" dirty="0" smtClean="0"/>
              <a:t>the truth?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01" y="2494338"/>
            <a:ext cx="8672070" cy="4176301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We usually have reasons for what we do/don’t do; they may not be </a:t>
            </a:r>
            <a:r>
              <a:rPr lang="en-US" b="1" i="1" dirty="0" smtClean="0">
                <a:solidFill>
                  <a:srgbClr val="000000"/>
                </a:solidFill>
              </a:rPr>
              <a:t>good </a:t>
            </a:r>
            <a:r>
              <a:rPr lang="en-US" b="1" dirty="0" smtClean="0">
                <a:solidFill>
                  <a:srgbClr val="000000"/>
                </a:solidFill>
              </a:rPr>
              <a:t>reasons, but we have them nonetheless.  So, what’s the reason here?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u="sng" dirty="0" smtClean="0">
                <a:solidFill>
                  <a:srgbClr val="000000"/>
                </a:solidFill>
              </a:rPr>
              <a:t>v.12</a:t>
            </a:r>
            <a:r>
              <a:rPr lang="en-US" b="1" dirty="0" smtClean="0">
                <a:solidFill>
                  <a:srgbClr val="000000"/>
                </a:solidFill>
              </a:rPr>
              <a:t>- </a:t>
            </a:r>
            <a:r>
              <a:rPr lang="en-US" b="1" i="1" dirty="0" smtClean="0">
                <a:solidFill>
                  <a:srgbClr val="000000"/>
                </a:solidFill>
              </a:rPr>
              <a:t>“...but took pleasure in wickedness”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Truth is (most?) often rejected simply because it contradicts </a:t>
            </a:r>
            <a:r>
              <a:rPr lang="en-US" b="1" i="1" dirty="0" smtClean="0">
                <a:solidFill>
                  <a:srgbClr val="000000"/>
                </a:solidFill>
              </a:rPr>
              <a:t>our desires.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So, rather than admit the </a:t>
            </a:r>
            <a:r>
              <a:rPr lang="en-US" b="1" i="1" dirty="0" smtClean="0">
                <a:solidFill>
                  <a:srgbClr val="000000"/>
                </a:solidFill>
              </a:rPr>
              <a:t>wrongness </a:t>
            </a:r>
            <a:r>
              <a:rPr lang="en-US" b="1" dirty="0" smtClean="0">
                <a:solidFill>
                  <a:srgbClr val="000000"/>
                </a:solidFill>
              </a:rPr>
              <a:t>of our desires, we </a:t>
            </a:r>
            <a:r>
              <a:rPr lang="en-US" b="1" i="1" dirty="0" smtClean="0">
                <a:solidFill>
                  <a:srgbClr val="000000"/>
                </a:solidFill>
              </a:rPr>
              <a:t>reject the standard </a:t>
            </a:r>
            <a:r>
              <a:rPr lang="en-US" b="1" dirty="0" smtClean="0">
                <a:solidFill>
                  <a:srgbClr val="000000"/>
                </a:solidFill>
              </a:rPr>
              <a:t>that proclaimed them such; and instead: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Deny that the Bible came from God, and is therefore </a:t>
            </a:r>
            <a:r>
              <a:rPr lang="en-US" b="1" i="1" dirty="0" smtClean="0">
                <a:solidFill>
                  <a:srgbClr val="000000"/>
                </a:solidFill>
              </a:rPr>
              <a:t>irrelevant;</a:t>
            </a:r>
            <a:r>
              <a:rPr lang="en-US" b="1" dirty="0" smtClean="0">
                <a:solidFill>
                  <a:srgbClr val="000000"/>
                </a:solidFill>
              </a:rPr>
              <a:t> or,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Claim it has been </a:t>
            </a:r>
            <a:r>
              <a:rPr lang="en-US" b="1" i="1" dirty="0" smtClean="0">
                <a:solidFill>
                  <a:srgbClr val="000000"/>
                </a:solidFill>
              </a:rPr>
              <a:t>altered, </a:t>
            </a:r>
            <a:r>
              <a:rPr lang="en-US" b="1" dirty="0" smtClean="0">
                <a:solidFill>
                  <a:srgbClr val="000000"/>
                </a:solidFill>
              </a:rPr>
              <a:t>and is therefore </a:t>
            </a:r>
            <a:r>
              <a:rPr lang="en-US" b="1" i="1" dirty="0" smtClean="0">
                <a:solidFill>
                  <a:srgbClr val="000000"/>
                </a:solidFill>
              </a:rPr>
              <a:t>inaccurate</a:t>
            </a:r>
            <a:r>
              <a:rPr lang="en-US" b="1" dirty="0" smtClean="0">
                <a:solidFill>
                  <a:srgbClr val="000000"/>
                </a:solidFill>
              </a:rPr>
              <a:t>; or,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Say that some of it has been lost, and is therefore </a:t>
            </a:r>
            <a:r>
              <a:rPr lang="en-US" b="1" i="1" dirty="0" smtClean="0">
                <a:solidFill>
                  <a:srgbClr val="000000"/>
                </a:solidFill>
              </a:rPr>
              <a:t>incomplete; </a:t>
            </a:r>
            <a:r>
              <a:rPr lang="en-US" b="1" dirty="0" smtClean="0">
                <a:solidFill>
                  <a:srgbClr val="000000"/>
                </a:solidFill>
              </a:rPr>
              <a:t>or,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Pronounce it </a:t>
            </a:r>
            <a:r>
              <a:rPr lang="en-US" b="1" i="1" dirty="0" smtClean="0">
                <a:solidFill>
                  <a:srgbClr val="000000"/>
                </a:solidFill>
              </a:rPr>
              <a:t>out of date, </a:t>
            </a:r>
            <a:r>
              <a:rPr lang="en-US" b="1" dirty="0" smtClean="0">
                <a:solidFill>
                  <a:srgbClr val="000000"/>
                </a:solidFill>
              </a:rPr>
              <a:t>and is therefore </a:t>
            </a:r>
            <a:r>
              <a:rPr lang="en-US" b="1" i="1" dirty="0" smtClean="0">
                <a:solidFill>
                  <a:srgbClr val="000000"/>
                </a:solidFill>
              </a:rPr>
              <a:t>impotent </a:t>
            </a:r>
            <a:r>
              <a:rPr lang="en-US" b="1" dirty="0" smtClean="0">
                <a:solidFill>
                  <a:srgbClr val="000000"/>
                </a:solidFill>
              </a:rPr>
              <a:t>for today.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Instead of admitting that we are </a:t>
            </a:r>
            <a:r>
              <a:rPr lang="en-US" b="1" i="1" dirty="0" smtClean="0">
                <a:solidFill>
                  <a:srgbClr val="000000"/>
                </a:solidFill>
              </a:rPr>
              <a:t>wrong </a:t>
            </a:r>
            <a:r>
              <a:rPr lang="en-US" b="1" dirty="0" smtClean="0">
                <a:solidFill>
                  <a:srgbClr val="000000"/>
                </a:solidFill>
              </a:rPr>
              <a:t>and it is </a:t>
            </a:r>
            <a:r>
              <a:rPr lang="en-US" b="1" i="1" dirty="0" smtClean="0">
                <a:solidFill>
                  <a:srgbClr val="000000"/>
                </a:solidFill>
              </a:rPr>
              <a:t>right, </a:t>
            </a:r>
            <a:r>
              <a:rPr lang="en-US" b="1" u="sng" dirty="0" smtClean="0">
                <a:solidFill>
                  <a:srgbClr val="000000"/>
                </a:solidFill>
              </a:rPr>
              <a:t>John 17:17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9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But the </a:t>
            </a:r>
            <a:r>
              <a:rPr lang="en-US" sz="3200" b="1" i="1" dirty="0" smtClean="0"/>
              <a:t>real </a:t>
            </a:r>
            <a:r>
              <a:rPr lang="en-US" sz="3200" b="1" dirty="0" smtClean="0"/>
              <a:t>motivation for </a:t>
            </a:r>
            <a:r>
              <a:rPr lang="en-US" sz="3200" b="1" i="1" dirty="0" smtClean="0"/>
              <a:t>refusing to believe the truth </a:t>
            </a:r>
            <a:r>
              <a:rPr lang="en-US" sz="3200" b="1" dirty="0" smtClean="0"/>
              <a:t>is usually much simpler and less “enlightened”...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338"/>
            <a:ext cx="8229600" cy="41763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It contradicts our own desires.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It says that what we </a:t>
            </a:r>
            <a:r>
              <a:rPr lang="en-US" b="1" i="1" dirty="0" smtClean="0">
                <a:solidFill>
                  <a:srgbClr val="000000"/>
                </a:solidFill>
              </a:rPr>
              <a:t>want </a:t>
            </a:r>
            <a:r>
              <a:rPr lang="en-US" b="1" dirty="0" smtClean="0">
                <a:solidFill>
                  <a:srgbClr val="000000"/>
                </a:solidFill>
              </a:rPr>
              <a:t>to believe is </a:t>
            </a:r>
            <a:r>
              <a:rPr lang="en-US" b="1" i="1" dirty="0" smtClean="0">
                <a:solidFill>
                  <a:srgbClr val="000000"/>
                </a:solidFill>
              </a:rPr>
              <a:t>false;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It says that what we </a:t>
            </a:r>
            <a:r>
              <a:rPr lang="en-US" b="1" i="1" dirty="0" smtClean="0">
                <a:solidFill>
                  <a:srgbClr val="000000"/>
                </a:solidFill>
              </a:rPr>
              <a:t>want to feel </a:t>
            </a:r>
            <a:r>
              <a:rPr lang="en-US" b="1" dirty="0" smtClean="0">
                <a:solidFill>
                  <a:srgbClr val="000000"/>
                </a:solidFill>
              </a:rPr>
              <a:t>is </a:t>
            </a:r>
            <a:r>
              <a:rPr lang="en-US" b="1" i="1" dirty="0" smtClean="0">
                <a:solidFill>
                  <a:srgbClr val="000000"/>
                </a:solidFill>
              </a:rPr>
              <a:t>improper;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It says that what we </a:t>
            </a:r>
            <a:r>
              <a:rPr lang="en-US" b="1" i="1" dirty="0" smtClean="0">
                <a:solidFill>
                  <a:srgbClr val="000000"/>
                </a:solidFill>
              </a:rPr>
              <a:t>want to do </a:t>
            </a:r>
            <a:r>
              <a:rPr lang="en-US" b="1" dirty="0" smtClean="0">
                <a:solidFill>
                  <a:srgbClr val="000000"/>
                </a:solidFill>
              </a:rPr>
              <a:t>is </a:t>
            </a:r>
            <a:r>
              <a:rPr lang="en-US" b="1" i="1" dirty="0" smtClean="0">
                <a:solidFill>
                  <a:srgbClr val="000000"/>
                </a:solidFill>
              </a:rPr>
              <a:t>forbidden;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So we reject it, and make up reasons that sound noble to us/others with which we salve our consciences sufficiently to enable us to </a:t>
            </a:r>
            <a:r>
              <a:rPr lang="en-US" b="1" i="1" dirty="0" smtClean="0">
                <a:solidFill>
                  <a:srgbClr val="000000"/>
                </a:solidFill>
              </a:rPr>
              <a:t>think, feel, </a:t>
            </a:r>
            <a:r>
              <a:rPr lang="en-US" b="1" dirty="0" smtClean="0">
                <a:solidFill>
                  <a:srgbClr val="000000"/>
                </a:solidFill>
              </a:rPr>
              <a:t>and </a:t>
            </a:r>
            <a:r>
              <a:rPr lang="en-US" b="1" i="1" dirty="0" smtClean="0">
                <a:solidFill>
                  <a:srgbClr val="000000"/>
                </a:solidFill>
              </a:rPr>
              <a:t>do </a:t>
            </a:r>
            <a:r>
              <a:rPr lang="en-US" b="1" dirty="0" smtClean="0">
                <a:solidFill>
                  <a:srgbClr val="000000"/>
                </a:solidFill>
              </a:rPr>
              <a:t>EXACTLY WHAT </a:t>
            </a:r>
            <a:r>
              <a:rPr lang="en-US" b="1" u="sng" dirty="0" smtClean="0">
                <a:solidFill>
                  <a:srgbClr val="000000"/>
                </a:solidFill>
              </a:rPr>
              <a:t>WE</a:t>
            </a:r>
            <a:r>
              <a:rPr lang="en-US" b="1" dirty="0" smtClean="0">
                <a:solidFill>
                  <a:srgbClr val="000000"/>
                </a:solidFill>
              </a:rPr>
              <a:t> WANT!</a:t>
            </a: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6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What about that </a:t>
            </a:r>
            <a:r>
              <a:rPr lang="en-US" sz="3600" b="1" i="1" dirty="0" smtClean="0"/>
              <a:t>other </a:t>
            </a:r>
            <a:r>
              <a:rPr lang="en-US" sz="3600" b="1" dirty="0" smtClean="0"/>
              <a:t>group- those who don’t </a:t>
            </a:r>
            <a:r>
              <a:rPr lang="en-US" sz="3600" b="1" i="1" dirty="0" smtClean="0"/>
              <a:t>love the truth?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4338"/>
            <a:ext cx="8409362" cy="417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These are different; they don’t reject the truth as being: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Untrue- they accept it as </a:t>
            </a:r>
            <a:r>
              <a:rPr lang="en-US" b="1" i="1" dirty="0" smtClean="0">
                <a:solidFill>
                  <a:srgbClr val="000000"/>
                </a:solidFill>
              </a:rPr>
              <a:t>truth; 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Inaccurate- they accept it as </a:t>
            </a:r>
            <a:r>
              <a:rPr lang="en-US" b="1" i="1" dirty="0" smtClean="0">
                <a:solidFill>
                  <a:srgbClr val="000000"/>
                </a:solidFill>
              </a:rPr>
              <a:t>accurate;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Out of date- they accept it as </a:t>
            </a:r>
            <a:r>
              <a:rPr lang="en-US" b="1" i="1" dirty="0" smtClean="0">
                <a:solidFill>
                  <a:srgbClr val="000000"/>
                </a:solidFill>
              </a:rPr>
              <a:t>relevant... 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So what’s </a:t>
            </a:r>
            <a:r>
              <a:rPr lang="en-US" b="1" i="1" dirty="0" smtClean="0">
                <a:solidFill>
                  <a:srgbClr val="000000"/>
                </a:solidFill>
              </a:rPr>
              <a:t>their </a:t>
            </a:r>
            <a:r>
              <a:rPr lang="en-US" b="1" dirty="0" smtClean="0">
                <a:solidFill>
                  <a:srgbClr val="000000"/>
                </a:solidFill>
              </a:rPr>
              <a:t>problem?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They just don’t </a:t>
            </a:r>
            <a:r>
              <a:rPr lang="en-US" b="1" i="1" dirty="0" smtClean="0">
                <a:solidFill>
                  <a:srgbClr val="000000"/>
                </a:solidFill>
              </a:rPr>
              <a:t>love the truth </a:t>
            </a:r>
            <a:r>
              <a:rPr lang="en-US" b="1" u="sng" dirty="0" smtClean="0">
                <a:solidFill>
                  <a:srgbClr val="000000"/>
                </a:solidFill>
              </a:rPr>
              <a:t>enou</a:t>
            </a:r>
            <a:r>
              <a:rPr lang="en-US" b="1" dirty="0" smtClean="0">
                <a:solidFill>
                  <a:srgbClr val="000000"/>
                </a:solidFill>
              </a:rPr>
              <a:t>g</a:t>
            </a:r>
            <a:r>
              <a:rPr lang="en-US" b="1" u="sng" dirty="0" smtClean="0">
                <a:solidFill>
                  <a:srgbClr val="000000"/>
                </a:solidFill>
              </a:rPr>
              <a:t>h to obe</a:t>
            </a:r>
            <a:r>
              <a:rPr lang="en-US" b="1" dirty="0" smtClean="0">
                <a:solidFill>
                  <a:srgbClr val="000000"/>
                </a:solidFill>
              </a:rPr>
              <a:t>y it.</a:t>
            </a: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3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Autofit/>
          </a:bodyPr>
          <a:lstStyle/>
          <a:p>
            <a:r>
              <a:rPr lang="en-US" b="1" dirty="0" smtClean="0"/>
              <a:t>How so?</a:t>
            </a:r>
            <a:br>
              <a:rPr lang="en-US" b="1" dirty="0" smtClean="0"/>
            </a:br>
            <a:r>
              <a:rPr lang="en-US" b="1" dirty="0" smtClean="0"/>
              <a:t>or </a:t>
            </a:r>
            <a:br>
              <a:rPr lang="en-US" b="1" dirty="0" smtClean="0"/>
            </a:br>
            <a:r>
              <a:rPr lang="en-US" b="1" dirty="0" smtClean="0"/>
              <a:t>Why not?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933" y="2359651"/>
            <a:ext cx="8763596" cy="44983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</a:rPr>
              <a:t>For the </a:t>
            </a:r>
            <a:r>
              <a:rPr lang="en-US" sz="2300" b="1" i="1" dirty="0" smtClean="0">
                <a:solidFill>
                  <a:srgbClr val="000000"/>
                </a:solidFill>
              </a:rPr>
              <a:t>truth of God </a:t>
            </a:r>
            <a:r>
              <a:rPr lang="en-US" sz="2300" b="1" dirty="0" smtClean="0">
                <a:solidFill>
                  <a:srgbClr val="000000"/>
                </a:solidFill>
              </a:rPr>
              <a:t>to save us, we have to </a:t>
            </a:r>
            <a:r>
              <a:rPr lang="en-US" sz="2300" b="1" i="1" dirty="0" smtClean="0">
                <a:solidFill>
                  <a:srgbClr val="000000"/>
                </a:solidFill>
              </a:rPr>
              <a:t>love </a:t>
            </a:r>
            <a:r>
              <a:rPr lang="en-US" sz="2300" b="1" dirty="0" smtClean="0">
                <a:solidFill>
                  <a:srgbClr val="000000"/>
                </a:solidFill>
              </a:rPr>
              <a:t>and </a:t>
            </a:r>
            <a:r>
              <a:rPr lang="en-US" sz="2300" b="1" i="1" dirty="0" smtClean="0">
                <a:solidFill>
                  <a:srgbClr val="000000"/>
                </a:solidFill>
              </a:rPr>
              <a:t>believe </a:t>
            </a:r>
            <a:r>
              <a:rPr lang="en-US" sz="2300" b="1" dirty="0" smtClean="0">
                <a:solidFill>
                  <a:srgbClr val="000000"/>
                </a:solidFill>
              </a:rPr>
              <a:t>it enough to obey it, </a:t>
            </a:r>
            <a:r>
              <a:rPr lang="en-US" sz="2300" b="1" u="sng" dirty="0" smtClean="0">
                <a:solidFill>
                  <a:srgbClr val="000000"/>
                </a:solidFill>
              </a:rPr>
              <a:t>John 8:31-32</a:t>
            </a:r>
            <a:r>
              <a:rPr lang="en-US" sz="23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</a:rPr>
              <a:t>Such involves our </a:t>
            </a:r>
            <a:r>
              <a:rPr lang="en-US" sz="2300" b="1" i="1" dirty="0" smtClean="0">
                <a:solidFill>
                  <a:srgbClr val="000000"/>
                </a:solidFill>
              </a:rPr>
              <a:t>minds- </a:t>
            </a:r>
            <a:r>
              <a:rPr lang="en-US" sz="2300" b="1" dirty="0" smtClean="0">
                <a:solidFill>
                  <a:srgbClr val="000000"/>
                </a:solidFill>
              </a:rPr>
              <a:t>we have </a:t>
            </a:r>
            <a:r>
              <a:rPr lang="en-US" sz="2300" b="1" i="1" dirty="0" smtClean="0">
                <a:solidFill>
                  <a:srgbClr val="000000"/>
                </a:solidFill>
              </a:rPr>
              <a:t>decide</a:t>
            </a:r>
            <a:r>
              <a:rPr lang="en-US" sz="2300" b="1" dirty="0" smtClean="0">
                <a:solidFill>
                  <a:srgbClr val="000000"/>
                </a:solidFill>
              </a:rPr>
              <a:t> that it </a:t>
            </a:r>
            <a:r>
              <a:rPr lang="en-US" sz="2300" b="1" i="1" dirty="0" smtClean="0">
                <a:solidFill>
                  <a:srgbClr val="000000"/>
                </a:solidFill>
              </a:rPr>
              <a:t>is true, </a:t>
            </a:r>
            <a:r>
              <a:rPr lang="en-US" sz="2300" b="1" u="sng" dirty="0" smtClean="0">
                <a:solidFill>
                  <a:srgbClr val="000000"/>
                </a:solidFill>
              </a:rPr>
              <a:t>Heb.11:3</a:t>
            </a:r>
            <a:r>
              <a:rPr lang="en-US" sz="2300" b="1" dirty="0" smtClean="0">
                <a:solidFill>
                  <a:srgbClr val="000000"/>
                </a:solidFill>
              </a:rPr>
              <a:t>;</a:t>
            </a:r>
            <a:r>
              <a:rPr lang="en-US" sz="2300" b="1" i="1" dirty="0" smtClean="0">
                <a:solidFill>
                  <a:srgbClr val="000000"/>
                </a:solidFill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</a:rPr>
              <a:t>and </a:t>
            </a:r>
            <a:r>
              <a:rPr lang="en-US" sz="2300" b="1" i="1" dirty="0" smtClean="0">
                <a:solidFill>
                  <a:srgbClr val="000000"/>
                </a:solidFill>
              </a:rPr>
              <a:t>understand </a:t>
            </a:r>
            <a:r>
              <a:rPr lang="en-US" sz="2300" b="1" dirty="0" smtClean="0">
                <a:solidFill>
                  <a:srgbClr val="000000"/>
                </a:solidFill>
              </a:rPr>
              <a:t>what </a:t>
            </a:r>
            <a:r>
              <a:rPr lang="en-US" sz="2300" b="1" i="1" dirty="0" smtClean="0">
                <a:solidFill>
                  <a:srgbClr val="000000"/>
                </a:solidFill>
              </a:rPr>
              <a:t>it requires,</a:t>
            </a:r>
            <a:r>
              <a:rPr lang="en-US" sz="2300" b="1" dirty="0" smtClean="0">
                <a:solidFill>
                  <a:srgbClr val="000000"/>
                </a:solidFill>
              </a:rPr>
              <a:t> </a:t>
            </a:r>
            <a:r>
              <a:rPr lang="en-US" sz="2300" b="1" u="sng" dirty="0" smtClean="0">
                <a:solidFill>
                  <a:srgbClr val="000000"/>
                </a:solidFill>
              </a:rPr>
              <a:t>Heb.11:6; 5:9</a:t>
            </a:r>
            <a:r>
              <a:rPr lang="en-US" sz="23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</a:rPr>
              <a:t>But with our </a:t>
            </a:r>
            <a:r>
              <a:rPr lang="en-US" sz="2300" b="1" i="1" dirty="0" smtClean="0">
                <a:solidFill>
                  <a:srgbClr val="000000"/>
                </a:solidFill>
              </a:rPr>
              <a:t>hearts, </a:t>
            </a:r>
            <a:r>
              <a:rPr lang="en-US" sz="2300" b="1" dirty="0" smtClean="0">
                <a:solidFill>
                  <a:srgbClr val="000000"/>
                </a:solidFill>
              </a:rPr>
              <a:t>we must also choose to </a:t>
            </a:r>
            <a:r>
              <a:rPr lang="en-US" sz="2300" b="1" i="1" dirty="0" smtClean="0">
                <a:solidFill>
                  <a:srgbClr val="000000"/>
                </a:solidFill>
              </a:rPr>
              <a:t>love </a:t>
            </a:r>
            <a:r>
              <a:rPr lang="en-US" sz="2300" b="1" dirty="0" smtClean="0">
                <a:solidFill>
                  <a:srgbClr val="000000"/>
                </a:solidFill>
              </a:rPr>
              <a:t>truth over: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300" b="1" dirty="0" smtClean="0">
                <a:solidFill>
                  <a:srgbClr val="000000"/>
                </a:solidFill>
              </a:rPr>
              <a:t>Our own personal desires, </a:t>
            </a:r>
            <a:r>
              <a:rPr lang="en-US" sz="2300" b="1" u="sng" dirty="0" smtClean="0">
                <a:solidFill>
                  <a:srgbClr val="000000"/>
                </a:solidFill>
              </a:rPr>
              <a:t>Jas.4:1-4</a:t>
            </a:r>
            <a:r>
              <a:rPr lang="en-US" sz="2300" b="1" dirty="0" smtClean="0">
                <a:solidFill>
                  <a:srgbClr val="0000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300" b="1" dirty="0" smtClean="0">
                <a:solidFill>
                  <a:srgbClr val="000000"/>
                </a:solidFill>
              </a:rPr>
              <a:t>Societal norms and pressures to conform, </a:t>
            </a:r>
            <a:r>
              <a:rPr lang="en-US" sz="2300" b="1" u="sng" dirty="0" smtClean="0">
                <a:solidFill>
                  <a:srgbClr val="000000"/>
                </a:solidFill>
              </a:rPr>
              <a:t>Rom.12:1-3</a:t>
            </a:r>
            <a:r>
              <a:rPr lang="en-US" sz="2300" b="1" dirty="0" smtClean="0">
                <a:solidFill>
                  <a:srgbClr val="000000"/>
                </a:solidFill>
              </a:rPr>
              <a:t>; </a:t>
            </a:r>
            <a:r>
              <a:rPr lang="en-US" sz="2300" b="1" u="sng" dirty="0" smtClean="0">
                <a:solidFill>
                  <a:srgbClr val="000000"/>
                </a:solidFill>
              </a:rPr>
              <a:t>Phil.2:15-16</a:t>
            </a:r>
            <a:endParaRPr lang="en-US" sz="2300" b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300" b="1" dirty="0" smtClean="0">
                <a:solidFill>
                  <a:srgbClr val="000000"/>
                </a:solidFill>
              </a:rPr>
              <a:t>Ancestral traditions/beliefs/expectations, </a:t>
            </a:r>
            <a:r>
              <a:rPr lang="en-US" sz="2300" b="1" u="sng" dirty="0" smtClean="0">
                <a:solidFill>
                  <a:srgbClr val="000000"/>
                </a:solidFill>
              </a:rPr>
              <a:t>Eph.6:10</a:t>
            </a:r>
            <a:r>
              <a:rPr lang="en-US" sz="2300" b="1" dirty="0" smtClean="0">
                <a:solidFill>
                  <a:srgbClr val="000000"/>
                </a:solidFill>
              </a:rPr>
              <a:t>; </a:t>
            </a:r>
            <a:r>
              <a:rPr lang="en-US" sz="2300" b="1" u="sng" dirty="0" smtClean="0">
                <a:solidFill>
                  <a:srgbClr val="000000"/>
                </a:solidFill>
              </a:rPr>
              <a:t>Matt 10:35-38</a:t>
            </a:r>
            <a:r>
              <a:rPr lang="en-US" sz="2300" b="1" dirty="0" smtClean="0">
                <a:solidFill>
                  <a:srgbClr val="000000"/>
                </a:solidFill>
              </a:rPr>
              <a:t>;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en-US" sz="2300" b="1" dirty="0" smtClean="0">
                <a:solidFill>
                  <a:srgbClr val="000000"/>
                </a:solidFill>
              </a:rPr>
              <a:t>Spousal relationships, </a:t>
            </a:r>
            <a:r>
              <a:rPr lang="en-US" sz="2300" b="1" u="sng" dirty="0" smtClean="0">
                <a:solidFill>
                  <a:srgbClr val="000000"/>
                </a:solidFill>
              </a:rPr>
              <a:t>1Cor.7:10-11</a:t>
            </a:r>
            <a:r>
              <a:rPr lang="en-US" sz="23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</a:rPr>
              <a:t>Some just can’t seem to, or are unwilling to, </a:t>
            </a:r>
            <a:r>
              <a:rPr lang="en-US" sz="2300" b="1" i="1" dirty="0" smtClean="0">
                <a:solidFill>
                  <a:srgbClr val="000000"/>
                </a:solidFill>
              </a:rPr>
              <a:t>love truth </a:t>
            </a:r>
            <a:r>
              <a:rPr lang="en-US" sz="2300" b="1" dirty="0" smtClean="0">
                <a:solidFill>
                  <a:srgbClr val="000000"/>
                </a:solidFill>
              </a:rPr>
              <a:t>more than </a:t>
            </a:r>
            <a:r>
              <a:rPr lang="en-US" sz="2300" b="1" i="1" dirty="0" smtClean="0">
                <a:solidFill>
                  <a:srgbClr val="000000"/>
                </a:solidFill>
              </a:rPr>
              <a:t>themselves, society, family, </a:t>
            </a:r>
            <a:r>
              <a:rPr lang="en-US" sz="2300" b="1" dirty="0" smtClean="0">
                <a:solidFill>
                  <a:srgbClr val="000000"/>
                </a:solidFill>
              </a:rPr>
              <a:t>and </a:t>
            </a:r>
            <a:r>
              <a:rPr lang="en-US" sz="2300" b="1" i="1" dirty="0" smtClean="0">
                <a:solidFill>
                  <a:srgbClr val="000000"/>
                </a:solidFill>
              </a:rPr>
              <a:t>spouse.</a:t>
            </a:r>
            <a:endParaRPr lang="en-US" sz="2300" b="1" dirty="0" smtClean="0">
              <a:solidFill>
                <a:srgbClr val="000000"/>
              </a:solidFill>
            </a:endParaRP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8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3744" y="1"/>
            <a:ext cx="5163056" cy="2359649"/>
          </a:xfrm>
        </p:spPr>
        <p:txBody>
          <a:bodyPr>
            <a:noAutofit/>
          </a:bodyPr>
          <a:lstStyle/>
          <a:p>
            <a:r>
              <a:rPr lang="en-US" b="1" dirty="0" smtClean="0"/>
              <a:t>Conclusions?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781" y="2359650"/>
            <a:ext cx="8603426" cy="44983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i="1" dirty="0" smtClean="0">
                <a:solidFill>
                  <a:srgbClr val="000000"/>
                </a:solidFill>
              </a:rPr>
              <a:t>Believing </a:t>
            </a:r>
            <a:r>
              <a:rPr lang="en-US" sz="2400" b="1" dirty="0" smtClean="0">
                <a:solidFill>
                  <a:srgbClr val="000000"/>
                </a:solidFill>
              </a:rPr>
              <a:t>God’s word to be </a:t>
            </a:r>
            <a:r>
              <a:rPr lang="en-US" sz="2400" b="1" i="1" dirty="0" smtClean="0">
                <a:solidFill>
                  <a:srgbClr val="000000"/>
                </a:solidFill>
              </a:rPr>
              <a:t>true, accurate,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000000"/>
                </a:solidFill>
              </a:rPr>
              <a:t>complete </a:t>
            </a:r>
            <a:r>
              <a:rPr lang="en-US" sz="2400" b="1" dirty="0" smtClean="0">
                <a:solidFill>
                  <a:srgbClr val="000000"/>
                </a:solidFill>
              </a:rPr>
              <a:t>is essential to salvation, and many will surely perish because they refuse to do so.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However, perhaps just as many- if not more, will perish </a:t>
            </a:r>
            <a:r>
              <a:rPr lang="en-US" sz="2400" b="1" u="sng" dirty="0" smtClean="0">
                <a:solidFill>
                  <a:srgbClr val="000000"/>
                </a:solidFill>
              </a:rPr>
              <a:t>des</a:t>
            </a:r>
            <a:r>
              <a:rPr lang="en-US" sz="2400" b="1" dirty="0" smtClean="0">
                <a:solidFill>
                  <a:srgbClr val="000000"/>
                </a:solidFill>
              </a:rPr>
              <a:t>p</a:t>
            </a:r>
            <a:r>
              <a:rPr lang="en-US" sz="2400" b="1" u="sng" dirty="0" smtClean="0">
                <a:solidFill>
                  <a:srgbClr val="000000"/>
                </a:solidFill>
              </a:rPr>
              <a:t>ite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</a:rPr>
              <a:t>believing </a:t>
            </a:r>
            <a:r>
              <a:rPr lang="en-US" sz="2400" b="1" dirty="0" smtClean="0">
                <a:solidFill>
                  <a:srgbClr val="000000"/>
                </a:solidFill>
              </a:rPr>
              <a:t>God’s word to be </a:t>
            </a:r>
            <a:r>
              <a:rPr lang="en-US" sz="2400" b="1" i="1" dirty="0" smtClean="0">
                <a:solidFill>
                  <a:srgbClr val="000000"/>
                </a:solidFill>
              </a:rPr>
              <a:t>true, </a:t>
            </a:r>
            <a:r>
              <a:rPr lang="en-US" sz="2400" b="1" dirty="0" smtClean="0">
                <a:solidFill>
                  <a:srgbClr val="000000"/>
                </a:solidFill>
              </a:rPr>
              <a:t>because they do not </a:t>
            </a:r>
            <a:r>
              <a:rPr lang="en-US" sz="2400" b="1" i="1" dirty="0" smtClean="0">
                <a:solidFill>
                  <a:srgbClr val="000000"/>
                </a:solidFill>
              </a:rPr>
              <a:t>love </a:t>
            </a:r>
            <a:r>
              <a:rPr lang="en-US" sz="2400" b="1" dirty="0" smtClean="0">
                <a:solidFill>
                  <a:srgbClr val="000000"/>
                </a:solidFill>
              </a:rPr>
              <a:t>truth enough to </a:t>
            </a:r>
            <a:r>
              <a:rPr lang="en-US" sz="2400" b="1" i="1" dirty="0" smtClean="0">
                <a:solidFill>
                  <a:srgbClr val="000000"/>
                </a:solidFill>
              </a:rPr>
              <a:t>prefer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rgbClr val="000000"/>
                </a:solidFill>
              </a:rPr>
              <a:t>practice </a:t>
            </a:r>
            <a:r>
              <a:rPr lang="en-US" sz="2400" b="1" dirty="0" smtClean="0">
                <a:solidFill>
                  <a:srgbClr val="000000"/>
                </a:solidFill>
              </a:rPr>
              <a:t>it above all else.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So, please</a:t>
            </a:r>
            <a:r>
              <a:rPr lang="mr-IN" sz="2400" b="1" dirty="0" smtClean="0">
                <a:solidFill>
                  <a:srgbClr val="000000"/>
                </a:solidFill>
              </a:rPr>
              <a:t>…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Don’t be in </a:t>
            </a:r>
            <a:r>
              <a:rPr lang="en-US" sz="2400" b="1" u="sng" dirty="0" smtClean="0">
                <a:solidFill>
                  <a:srgbClr val="000000"/>
                </a:solidFill>
              </a:rPr>
              <a:t>either</a:t>
            </a:r>
            <a:r>
              <a:rPr lang="en-US" sz="2400" b="1" dirty="0" smtClean="0">
                <a:solidFill>
                  <a:srgbClr val="000000"/>
                </a:solidFill>
              </a:rPr>
              <a:t> of these categories!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With your </a:t>
            </a:r>
            <a:r>
              <a:rPr lang="en-US" sz="2400" b="1" i="1" dirty="0" smtClean="0">
                <a:solidFill>
                  <a:srgbClr val="000000"/>
                </a:solidFill>
              </a:rPr>
              <a:t>mind, </a:t>
            </a:r>
            <a:r>
              <a:rPr lang="en-US" sz="2400" b="1" dirty="0" smtClean="0">
                <a:solidFill>
                  <a:srgbClr val="000000"/>
                </a:solidFill>
              </a:rPr>
              <a:t>know and understand the truth; and,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With your </a:t>
            </a:r>
            <a:r>
              <a:rPr lang="en-US" sz="2400" b="1" i="1" dirty="0" smtClean="0">
                <a:solidFill>
                  <a:srgbClr val="000000"/>
                </a:solidFill>
              </a:rPr>
              <a:t>heart, </a:t>
            </a:r>
            <a:r>
              <a:rPr lang="en-US" sz="2400" b="1" dirty="0" smtClean="0">
                <a:solidFill>
                  <a:srgbClr val="000000"/>
                </a:solidFill>
              </a:rPr>
              <a:t>love it enough to obey it.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Eternity hangs in the balance!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146200" cy="235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171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715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Our text (2Thess.2:10-12) issues a dire warning for two distinct, but perhaps related, groups:</vt:lpstr>
      <vt:lpstr>Why would someone refuse to believe   the truth?</vt:lpstr>
      <vt:lpstr>But the real motivation for refusing to believe the truth is usually much simpler and less “enlightened”...</vt:lpstr>
      <vt:lpstr>What about that other group- those who don’t love the truth?</vt:lpstr>
      <vt:lpstr>How so? or  Why not?</vt:lpstr>
      <vt:lpstr>Conclusions?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12</cp:revision>
  <dcterms:created xsi:type="dcterms:W3CDTF">2019-09-01T17:59:33Z</dcterms:created>
  <dcterms:modified xsi:type="dcterms:W3CDTF">2019-09-01T19:38:21Z</dcterms:modified>
</cp:coreProperties>
</file>