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9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0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7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7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0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8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2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2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7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2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5142-A99F-684B-AC5A-674D7EBE44A7}" type="datetimeFigureOut">
              <a:rPr lang="en-US" smtClean="0"/>
              <a:t>8/25/19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6473-1714-324A-9546-95AD6ED4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0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55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56"/>
            <a:ext cx="8229600" cy="926765"/>
          </a:xfrm>
        </p:spPr>
        <p:txBody>
          <a:bodyPr/>
          <a:lstStyle/>
          <a:p>
            <a:r>
              <a:rPr lang="en-US" b="1" dirty="0" smtClean="0"/>
              <a:t>“Compartmentalizing”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199" y="1050984"/>
            <a:ext cx="8386481" cy="5619655"/>
          </a:xfrm>
        </p:spPr>
        <p:txBody>
          <a:bodyPr>
            <a:normAutofit/>
          </a:bodyPr>
          <a:lstStyle/>
          <a:p>
            <a:pPr marL="347472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to divide into segments, or compartments</a:t>
            </a:r>
          </a:p>
          <a:p>
            <a:pPr marL="347472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to organize under specific headings items with similar characteristics for organizational purposes, and/or to separate or isolate them from dissimilar though perhaps related items</a:t>
            </a:r>
            <a:endParaRPr lang="en-US" b="1" dirty="0"/>
          </a:p>
          <a:p>
            <a:pPr marL="347472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For example</a:t>
            </a:r>
            <a:r>
              <a:rPr lang="mr-IN" b="1" dirty="0" smtClean="0"/>
              <a:t>…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7773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93258" y="1"/>
            <a:ext cx="8950742" cy="6858000"/>
          </a:xfrm>
        </p:spPr>
        <p:txBody>
          <a:bodyPr>
            <a:normAutofit fontScale="70000" lnSpcReduction="20000"/>
          </a:bodyPr>
          <a:lstStyle/>
          <a:p>
            <a:pPr marL="457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900" b="1" dirty="0"/>
              <a:t>T</a:t>
            </a:r>
            <a:r>
              <a:rPr lang="en-US" sz="2900" b="1" dirty="0" smtClean="0"/>
              <a:t>he files on my computer are stored under various compartments or “Folders”: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						</a:t>
            </a:r>
            <a:r>
              <a:rPr lang="en-US" sz="2900" b="1" dirty="0" smtClean="0"/>
              <a:t>Adult Bible Class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Adult </a:t>
            </a:r>
            <a:r>
              <a:rPr lang="en-US" sz="2900" b="1" smtClean="0"/>
              <a:t>Bible </a:t>
            </a:r>
            <a:r>
              <a:rPr lang="en-US" sz="2900" b="1" smtClean="0"/>
              <a:t>Class by </a:t>
            </a:r>
            <a:r>
              <a:rPr lang="en-US" sz="2900" b="1" dirty="0" smtClean="0"/>
              <a:t>Other Authors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Article Resource Material (ideas, notes)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Articles (Vol. 1-3)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/>
              <a:t>	</a:t>
            </a:r>
            <a:r>
              <a:rPr lang="en-US" sz="2900" b="1" dirty="0" smtClean="0"/>
              <a:t>					Articles by Other Authors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Donna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Fish </a:t>
            </a:r>
            <a:r>
              <a:rPr lang="en-US" sz="2900" b="1" dirty="0" err="1" smtClean="0"/>
              <a:t>Pics</a:t>
            </a:r>
            <a:endParaRPr lang="en-US" sz="2900" b="1" dirty="0" smtClean="0"/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Funerals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High School Bible Class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Men’s One-Day Studies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</a:t>
            </a:r>
            <a:r>
              <a:rPr lang="en-US" sz="2900" b="1" dirty="0" err="1" smtClean="0"/>
              <a:t>Misc</a:t>
            </a:r>
            <a:endParaRPr lang="en-US" sz="2900" b="1" dirty="0" smtClean="0"/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Personal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Sermons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SOTM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	Southport COC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/>
              <a:t>	</a:t>
            </a:r>
            <a:r>
              <a:rPr lang="en-US" sz="2900" b="1" dirty="0" smtClean="0"/>
              <a:t>					Weddings</a:t>
            </a:r>
          </a:p>
        </p:txBody>
      </p:sp>
      <p:sp>
        <p:nvSpPr>
          <p:cNvPr id="4" name="Left Brace 3"/>
          <p:cNvSpPr/>
          <p:nvPr/>
        </p:nvSpPr>
        <p:spPr>
          <a:xfrm>
            <a:off x="2094928" y="492003"/>
            <a:ext cx="995343" cy="627259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5288" y="2971105"/>
            <a:ext cx="1920000" cy="1323439"/>
          </a:xfrm>
          <a:prstGeom prst="rect">
            <a:avLst/>
          </a:prstGeom>
          <a:noFill/>
          <a:ln w="12700" cmpd="sng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76092"/>
                </a:solidFill>
              </a:rPr>
              <a:t>One computer, but </a:t>
            </a:r>
            <a:r>
              <a:rPr lang="en-US" sz="2000" b="1" i="1" dirty="0" smtClean="0">
                <a:solidFill>
                  <a:srgbClr val="376092"/>
                </a:solidFill>
              </a:rPr>
              <a:t>segmented </a:t>
            </a:r>
            <a:r>
              <a:rPr lang="en-US" sz="2000" b="1" dirty="0" smtClean="0">
                <a:solidFill>
                  <a:srgbClr val="376092"/>
                </a:solidFill>
              </a:rPr>
              <a:t>into </a:t>
            </a:r>
            <a:r>
              <a:rPr lang="en-US" sz="2000" b="1" i="1" dirty="0" smtClean="0">
                <a:solidFill>
                  <a:srgbClr val="376092"/>
                </a:solidFill>
              </a:rPr>
              <a:t>compartments</a:t>
            </a:r>
            <a:endParaRPr lang="en-US" sz="2000" b="1" dirty="0">
              <a:solidFill>
                <a:srgbClr val="37609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999" y="4361822"/>
            <a:ext cx="4511001" cy="233412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Compartmentalizing Illustrated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1330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93258" y="101081"/>
            <a:ext cx="8950742" cy="6686371"/>
          </a:xfrm>
        </p:spPr>
        <p:txBody>
          <a:bodyPr>
            <a:normAutofit fontScale="92500" lnSpcReduction="20000"/>
          </a:bodyPr>
          <a:lstStyle/>
          <a:p>
            <a:pPr marL="457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900" b="1" dirty="0" smtClean="0"/>
              <a:t>We often do much the same thing with our work schedules</a:t>
            </a:r>
            <a:r>
              <a:rPr lang="en-US" sz="2900" b="1" dirty="0"/>
              <a:t>.</a:t>
            </a:r>
            <a:endParaRPr lang="en-US" sz="2900" b="1" dirty="0" smtClean="0"/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					</a:t>
            </a:r>
            <a:r>
              <a:rPr lang="en-US" sz="2900" b="1" dirty="0" smtClean="0"/>
              <a:t>Sunday- 		Bible Class &amp; Worship; Sermons 									AM &amp; PM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Monday- 		Off (do something w/ Donna or 									FISH!)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Tuesday- 		Write Article; Post Article to 									Web; Update Website (edit &amp; 									post Sermons)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Wednesday- Write Bible Class Questions; 									Prepare Answers for Class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Thursday- 	Prepare &amp; Teach Class @ M.C.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Friday- 		Prepare &amp; Print Bulletin; Begin 									Sermon Prep for Sunday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					Saturday- 	Yard Work; Watch Baseball; FISH! 									Finish 	Sermon Prep</a:t>
            </a:r>
          </a:p>
          <a:p>
            <a:pPr marL="347472">
              <a:spcBef>
                <a:spcPts val="0"/>
              </a:spcBef>
              <a:spcAft>
                <a:spcPts val="1200"/>
              </a:spcAft>
            </a:pPr>
            <a:endParaRPr lang="en-US" b="1" dirty="0" smtClean="0"/>
          </a:p>
        </p:txBody>
      </p:sp>
      <p:sp>
        <p:nvSpPr>
          <p:cNvPr id="4" name="Left Brace 3"/>
          <p:cNvSpPr/>
          <p:nvPr/>
        </p:nvSpPr>
        <p:spPr>
          <a:xfrm>
            <a:off x="2077128" y="587916"/>
            <a:ext cx="603900" cy="551461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4071" y="2073634"/>
            <a:ext cx="1979731" cy="2554545"/>
          </a:xfrm>
          <a:prstGeom prst="rect">
            <a:avLst/>
          </a:prstGeom>
          <a:noFill/>
          <a:ln w="12700" cmpd="sng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Compartmenting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helps me to stay on track; I try not not do “Wednesday” stuff on “Monday” or vice versa.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259" y="458578"/>
            <a:ext cx="1880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Mine looks like this ---&gt;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68442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93258" y="101082"/>
            <a:ext cx="8950742" cy="4155312"/>
          </a:xfrm>
        </p:spPr>
        <p:txBody>
          <a:bodyPr>
            <a:normAutofit/>
          </a:bodyPr>
          <a:lstStyle/>
          <a:p>
            <a:pPr marL="457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b="1" dirty="0" smtClean="0"/>
              <a:t>We might even </a:t>
            </a:r>
            <a:r>
              <a:rPr lang="en-US" sz="2900" b="1" i="1" dirty="0" smtClean="0"/>
              <a:t>compartmentalize </a:t>
            </a:r>
            <a:r>
              <a:rPr lang="en-US" sz="2900" b="1" dirty="0" smtClean="0"/>
              <a:t>our lives</a:t>
            </a:r>
            <a:r>
              <a:rPr lang="mr-IN" sz="2900" b="1" dirty="0" smtClean="0"/>
              <a:t>…</a:t>
            </a:r>
            <a:endParaRPr lang="en-US" sz="2900" b="1" dirty="0" smtClean="0"/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					</a:t>
            </a:r>
            <a:r>
              <a:rPr lang="en-US" sz="2800" b="1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b="1" dirty="0" smtClean="0"/>
              <a:t>	</a:t>
            </a:r>
            <a:r>
              <a:rPr lang="en-US" sz="2800" b="1" dirty="0" smtClean="0"/>
              <a:t>Spiritual: Sun. AM/PM &amp; Wed. PM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					</a:t>
            </a:r>
            <a:r>
              <a:rPr lang="en-US" sz="2800" b="1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sz="2800" b="1" dirty="0" smtClean="0"/>
              <a:t>	Work: M</a:t>
            </a:r>
            <a:r>
              <a:rPr lang="mr-IN" sz="2800" b="1" dirty="0" smtClean="0"/>
              <a:t>–</a:t>
            </a:r>
            <a:r>
              <a:rPr lang="en-US" sz="2800" b="1" dirty="0" smtClean="0"/>
              <a:t>F (+ Sat.?)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					</a:t>
            </a:r>
            <a:r>
              <a:rPr lang="en-US" sz="2800" b="1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sz="2800" b="1" dirty="0" smtClean="0"/>
              <a:t>	Family:  M</a:t>
            </a:r>
            <a:r>
              <a:rPr lang="mr-IN" sz="2800" b="1" dirty="0" smtClean="0"/>
              <a:t>–</a:t>
            </a:r>
            <a:r>
              <a:rPr lang="en-US" sz="2800" b="1" dirty="0" smtClean="0"/>
              <a:t>F evenings +/- Sat. PM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					</a:t>
            </a:r>
            <a:r>
              <a:rPr lang="en-US" sz="2800" b="1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sz="2800" b="1" dirty="0" smtClean="0"/>
              <a:t>	Personal Recreation: Whenever I can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					</a:t>
            </a:r>
            <a:r>
              <a:rPr lang="en-US" sz="2800" b="1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sz="2800" b="1" dirty="0" smtClean="0"/>
              <a:t>	Community Service: Whenever I can</a:t>
            </a:r>
          </a:p>
          <a:p>
            <a:pPr marL="457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			</a:t>
            </a:r>
            <a:r>
              <a:rPr lang="en-US" sz="2800" b="1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sz="2800" b="1" dirty="0" smtClean="0"/>
              <a:t>	Vacation: Whenever I/we can</a:t>
            </a:r>
          </a:p>
        </p:txBody>
      </p:sp>
      <p:sp>
        <p:nvSpPr>
          <p:cNvPr id="4" name="Left Brace 3"/>
          <p:cNvSpPr/>
          <p:nvPr/>
        </p:nvSpPr>
        <p:spPr>
          <a:xfrm>
            <a:off x="2117811" y="652189"/>
            <a:ext cx="490680" cy="340969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407" y="1098427"/>
            <a:ext cx="2041326" cy="5632310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The problem is that this kind of </a:t>
            </a:r>
            <a:r>
              <a:rPr lang="en-US" sz="2400" b="1" i="1" dirty="0" smtClean="0">
                <a:solidFill>
                  <a:srgbClr val="800000"/>
                </a:solidFill>
              </a:rPr>
              <a:t>compartment-</a:t>
            </a:r>
            <a:r>
              <a:rPr lang="en-US" sz="2400" b="1" i="1" dirty="0" err="1" smtClean="0">
                <a:solidFill>
                  <a:srgbClr val="800000"/>
                </a:solidFill>
              </a:rPr>
              <a:t>alization</a:t>
            </a:r>
            <a:r>
              <a:rPr lang="en-US" sz="2400" b="1" i="1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allows us to put God in a box or folder to be opened on Sun./Wed PM and closed back up the rest of the time while we do “our” stuff.</a:t>
            </a:r>
            <a:r>
              <a:rPr lang="en-US" sz="2400" b="1" i="1" dirty="0" smtClean="0">
                <a:solidFill>
                  <a:srgbClr val="800000"/>
                </a:solidFill>
              </a:rPr>
              <a:t> 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6370" y="4153413"/>
            <a:ext cx="6897482" cy="2585323"/>
          </a:xfrm>
          <a:prstGeom prst="rect">
            <a:avLst/>
          </a:prstGeom>
          <a:noFill/>
          <a:ln w="12700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008000"/>
                </a:solidFill>
              </a:rPr>
              <a:t>Instead, God should be at the center (and </a:t>
            </a:r>
            <a:r>
              <a:rPr lang="en-US" sz="2700" b="1" i="1" dirty="0" smtClean="0">
                <a:solidFill>
                  <a:srgbClr val="008000"/>
                </a:solidFill>
              </a:rPr>
              <a:t>the</a:t>
            </a:r>
            <a:r>
              <a:rPr lang="en-US" sz="2700" b="1" dirty="0" smtClean="0">
                <a:solidFill>
                  <a:srgbClr val="008000"/>
                </a:solidFill>
              </a:rPr>
              <a:t> priority) of </a:t>
            </a:r>
            <a:r>
              <a:rPr lang="en-US" sz="2700" b="1" u="sng" dirty="0" smtClean="0">
                <a:solidFill>
                  <a:srgbClr val="008000"/>
                </a:solidFill>
              </a:rPr>
              <a:t>ever</a:t>
            </a:r>
            <a:r>
              <a:rPr lang="en-US" sz="2700" b="1" dirty="0" smtClean="0">
                <a:solidFill>
                  <a:srgbClr val="008000"/>
                </a:solidFill>
              </a:rPr>
              <a:t>y</a:t>
            </a:r>
            <a:r>
              <a:rPr lang="en-US" sz="2700" b="1" u="sng" dirty="0" smtClean="0">
                <a:solidFill>
                  <a:srgbClr val="008000"/>
                </a:solidFill>
              </a:rPr>
              <a:t>thin</a:t>
            </a:r>
            <a:r>
              <a:rPr lang="en-US" sz="2700" b="1" dirty="0" smtClean="0">
                <a:solidFill>
                  <a:srgbClr val="008000"/>
                </a:solidFill>
              </a:rPr>
              <a:t>g we do:</a:t>
            </a:r>
            <a:endParaRPr lang="en-US" sz="2700" dirty="0" smtClean="0">
              <a:solidFill>
                <a:srgbClr val="008000"/>
              </a:solidFill>
            </a:endParaRPr>
          </a:p>
          <a:p>
            <a:r>
              <a:rPr lang="en-US" sz="27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 </a:t>
            </a:r>
            <a:r>
              <a:rPr lang="en-US" sz="2700" b="1" dirty="0">
                <a:solidFill>
                  <a:srgbClr val="008000"/>
                </a:solidFill>
                <a:sym typeface="Wingdings"/>
              </a:rPr>
              <a:t>I</a:t>
            </a:r>
            <a:r>
              <a:rPr lang="en-US" sz="2700" b="1" dirty="0" smtClean="0">
                <a:solidFill>
                  <a:srgbClr val="008000"/>
                </a:solidFill>
                <a:sym typeface="Wingdings"/>
              </a:rPr>
              <a:t>n study/worship, </a:t>
            </a:r>
            <a:r>
              <a:rPr lang="en-US" sz="2700" b="1" u="sng" dirty="0" smtClean="0">
                <a:solidFill>
                  <a:srgbClr val="008000"/>
                </a:solidFill>
                <a:sym typeface="Wingdings"/>
              </a:rPr>
              <a:t>E</a:t>
            </a:r>
            <a:r>
              <a:rPr lang="en-US" sz="2700" b="1" dirty="0" smtClean="0">
                <a:solidFill>
                  <a:srgbClr val="008000"/>
                </a:solidFill>
                <a:sym typeface="Wingdings"/>
              </a:rPr>
              <a:t>p</a:t>
            </a:r>
            <a:r>
              <a:rPr lang="en-US" sz="2700" b="1" u="sng" dirty="0" smtClean="0">
                <a:solidFill>
                  <a:srgbClr val="008000"/>
                </a:solidFill>
                <a:sym typeface="Wingdings"/>
              </a:rPr>
              <a:t>h.4:11-16</a:t>
            </a:r>
            <a:r>
              <a:rPr lang="en-US" sz="2700" b="1" dirty="0" smtClean="0">
                <a:solidFill>
                  <a:srgbClr val="008000"/>
                </a:solidFill>
                <a:sym typeface="Wingdings"/>
              </a:rPr>
              <a:t>; </a:t>
            </a:r>
            <a:r>
              <a:rPr lang="en-US" sz="2700" b="1" u="sng" dirty="0" smtClean="0">
                <a:solidFill>
                  <a:srgbClr val="008000"/>
                </a:solidFill>
                <a:sym typeface="Wingdings"/>
              </a:rPr>
              <a:t>5:18-21</a:t>
            </a:r>
            <a:endParaRPr lang="en-US" sz="2700" b="1" dirty="0" smtClean="0">
              <a:solidFill>
                <a:srgbClr val="008000"/>
              </a:solidFill>
              <a:sym typeface="Wingdings"/>
            </a:endParaRPr>
          </a:p>
          <a:p>
            <a:r>
              <a:rPr lang="en-US" sz="27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 </a:t>
            </a:r>
            <a:r>
              <a:rPr lang="en-US" sz="2700" b="1" dirty="0">
                <a:solidFill>
                  <a:srgbClr val="008000"/>
                </a:solidFill>
                <a:sym typeface="Wingdings"/>
              </a:rPr>
              <a:t>A</a:t>
            </a:r>
            <a:r>
              <a:rPr lang="en-US" sz="2700" b="1" dirty="0" smtClean="0">
                <a:solidFill>
                  <a:srgbClr val="008000"/>
                </a:solidFill>
                <a:sym typeface="Wingdings"/>
              </a:rPr>
              <a:t>s we work, </a:t>
            </a:r>
            <a:r>
              <a:rPr lang="en-US" sz="2700" b="1" u="sng" dirty="0" smtClean="0">
                <a:solidFill>
                  <a:srgbClr val="008000"/>
                </a:solidFill>
                <a:sym typeface="Wingdings"/>
              </a:rPr>
              <a:t>E</a:t>
            </a:r>
            <a:r>
              <a:rPr lang="en-US" sz="2700" b="1" dirty="0" smtClean="0">
                <a:solidFill>
                  <a:srgbClr val="008000"/>
                </a:solidFill>
                <a:sym typeface="Wingdings"/>
              </a:rPr>
              <a:t>p</a:t>
            </a:r>
            <a:r>
              <a:rPr lang="en-US" sz="2700" b="1" u="sng" dirty="0" smtClean="0">
                <a:solidFill>
                  <a:srgbClr val="008000"/>
                </a:solidFill>
                <a:sym typeface="Wingdings"/>
              </a:rPr>
              <a:t>h.6:5-10</a:t>
            </a:r>
            <a:endParaRPr lang="en-US" sz="2700" b="1" dirty="0" smtClean="0">
              <a:solidFill>
                <a:srgbClr val="008000"/>
              </a:solidFill>
              <a:sym typeface="Wingdings"/>
            </a:endParaRPr>
          </a:p>
          <a:p>
            <a:r>
              <a:rPr lang="en-US" sz="27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 </a:t>
            </a:r>
            <a:r>
              <a:rPr lang="en-US" sz="2700" b="1" dirty="0" smtClean="0">
                <a:solidFill>
                  <a:srgbClr val="008000"/>
                </a:solidFill>
                <a:sym typeface="Wingdings"/>
              </a:rPr>
              <a:t>With/for/in the family, </a:t>
            </a:r>
            <a:r>
              <a:rPr lang="en-US" sz="2700" b="1" u="sng" dirty="0" smtClean="0">
                <a:solidFill>
                  <a:srgbClr val="008000"/>
                </a:solidFill>
                <a:sym typeface="Wingdings"/>
              </a:rPr>
              <a:t>E</a:t>
            </a:r>
            <a:r>
              <a:rPr lang="en-US" sz="2700" b="1" dirty="0" smtClean="0">
                <a:solidFill>
                  <a:srgbClr val="008000"/>
                </a:solidFill>
                <a:sym typeface="Wingdings"/>
              </a:rPr>
              <a:t>p</a:t>
            </a:r>
            <a:r>
              <a:rPr lang="en-US" sz="2700" b="1" u="sng" dirty="0" smtClean="0">
                <a:solidFill>
                  <a:srgbClr val="008000"/>
                </a:solidFill>
                <a:sym typeface="Wingdings"/>
              </a:rPr>
              <a:t>h.5:22 </a:t>
            </a:r>
            <a:r>
              <a:rPr lang="mr-IN" sz="2700" b="1" u="sng" dirty="0" smtClean="0">
                <a:solidFill>
                  <a:srgbClr val="008000"/>
                </a:solidFill>
                <a:sym typeface="Wingdings"/>
              </a:rPr>
              <a:t>–</a:t>
            </a:r>
            <a:r>
              <a:rPr lang="en-US" sz="2700" b="1" u="sng" dirty="0" smtClean="0">
                <a:solidFill>
                  <a:srgbClr val="008000"/>
                </a:solidFill>
                <a:sym typeface="Wingdings"/>
              </a:rPr>
              <a:t> 6:4</a:t>
            </a:r>
            <a:endParaRPr lang="en-US" sz="2700" b="1" dirty="0" smtClean="0">
              <a:solidFill>
                <a:srgbClr val="008000"/>
              </a:solidFill>
              <a:sym typeface="Wingdings"/>
            </a:endParaRPr>
          </a:p>
          <a:p>
            <a:r>
              <a:rPr lang="en-US" sz="27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 </a:t>
            </a:r>
            <a:r>
              <a:rPr lang="en-US" sz="2700" b="1" dirty="0" smtClean="0">
                <a:solidFill>
                  <a:srgbClr val="008000"/>
                </a:solidFill>
                <a:sym typeface="Wingdings"/>
              </a:rPr>
              <a:t>In the community, </a:t>
            </a:r>
            <a:r>
              <a:rPr lang="en-US" sz="2700" b="1" u="sng" dirty="0" smtClean="0">
                <a:solidFill>
                  <a:srgbClr val="008000"/>
                </a:solidFill>
                <a:sym typeface="Wingdings"/>
              </a:rPr>
              <a:t>E</a:t>
            </a:r>
            <a:r>
              <a:rPr lang="en-US" sz="2700" b="1" dirty="0" smtClean="0">
                <a:solidFill>
                  <a:srgbClr val="008000"/>
                </a:solidFill>
                <a:sym typeface="Wingdings"/>
              </a:rPr>
              <a:t>p</a:t>
            </a:r>
            <a:r>
              <a:rPr lang="en-US" sz="2700" b="1" u="sng" dirty="0" smtClean="0">
                <a:solidFill>
                  <a:srgbClr val="008000"/>
                </a:solidFill>
                <a:sym typeface="Wingdings"/>
              </a:rPr>
              <a:t>h.5:1-17</a:t>
            </a:r>
            <a:r>
              <a:rPr lang="en-US" sz="2700" b="1" dirty="0" smtClean="0">
                <a:solidFill>
                  <a:srgbClr val="008000"/>
                </a:solidFill>
                <a:sym typeface="Wingdings"/>
              </a:rPr>
              <a:t>; </a:t>
            </a:r>
            <a:r>
              <a:rPr lang="en-US" sz="2700" b="1" u="sng" dirty="0" smtClean="0">
                <a:solidFill>
                  <a:srgbClr val="008000"/>
                </a:solidFill>
                <a:sym typeface="Wingdings"/>
              </a:rPr>
              <a:t>6:10-17</a:t>
            </a:r>
            <a:endParaRPr lang="en-US" sz="2700" b="1" dirty="0" smtClean="0">
              <a:solidFill>
                <a:srgbClr val="008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90354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1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Biblical Examples of Excessive “Compartmentalization”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639" y="1361588"/>
            <a:ext cx="9075361" cy="529760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2800" b="1" dirty="0" smtClean="0"/>
              <a:t>Abram trusted God enough to pack up and leave his homeland/relatives and move to Canaan,  </a:t>
            </a:r>
            <a:r>
              <a:rPr lang="en-US" sz="2800" b="1" u="sng" dirty="0" smtClean="0"/>
              <a:t>Gen.12:1-9</a:t>
            </a:r>
            <a:r>
              <a:rPr lang="en-US" sz="2800" b="1" dirty="0" smtClean="0"/>
              <a:t>; </a:t>
            </a:r>
            <a:r>
              <a:rPr lang="en-US" sz="2800" b="1" u="sng" dirty="0" smtClean="0"/>
              <a:t>11:31</a:t>
            </a:r>
            <a:r>
              <a:rPr lang="en-US" sz="2800" b="1" dirty="0" smtClean="0"/>
              <a:t>; </a:t>
            </a:r>
            <a:r>
              <a:rPr lang="en-US" sz="2800" b="1" u="sng" dirty="0" smtClean="0"/>
              <a:t>15:7</a:t>
            </a:r>
            <a:r>
              <a:rPr lang="en-US" sz="2800" b="1" dirty="0" smtClean="0"/>
              <a:t>; </a:t>
            </a:r>
            <a:r>
              <a:rPr lang="en-US" sz="2800" b="1" u="sng" dirty="0" smtClean="0"/>
              <a:t>Acts 7:2-5</a:t>
            </a:r>
            <a:r>
              <a:rPr lang="en-US" sz="2800" b="1" dirty="0" smtClean="0"/>
              <a:t>;</a:t>
            </a:r>
            <a:r>
              <a:rPr lang="mr-IN" sz="2800" b="1" dirty="0" smtClean="0"/>
              <a:t>…</a:t>
            </a:r>
            <a:endParaRPr lang="en-US" sz="2800" b="1" dirty="0" smtClean="0"/>
          </a:p>
          <a:p>
            <a:pPr lvl="1">
              <a:buFont typeface="Wingdings" charset="2"/>
              <a:buChar char="Ø"/>
            </a:pPr>
            <a:r>
              <a:rPr lang="en-US" b="1" dirty="0" smtClean="0"/>
              <a:t>But didn’t trust Him with his wife, </a:t>
            </a:r>
            <a:r>
              <a:rPr lang="en-US" b="1" u="sng" dirty="0" smtClean="0"/>
              <a:t>Gen.12:10-20</a:t>
            </a:r>
            <a:r>
              <a:rPr lang="en-US" b="1" dirty="0" smtClean="0"/>
              <a:t>!</a:t>
            </a:r>
          </a:p>
          <a:p>
            <a:pPr>
              <a:buFont typeface="Wingdings" charset="2"/>
              <a:buChar char="ü"/>
            </a:pPr>
            <a:r>
              <a:rPr lang="en-US" sz="2800" b="1" dirty="0" smtClean="0"/>
              <a:t>The Pharisees were very serious about God’s </a:t>
            </a:r>
            <a:r>
              <a:rPr lang="en-US" sz="2800" b="1" i="1" dirty="0" smtClean="0"/>
              <a:t>Sabbath </a:t>
            </a:r>
            <a:r>
              <a:rPr lang="en-US" sz="2800" b="1" dirty="0" smtClean="0"/>
              <a:t>and </a:t>
            </a:r>
            <a:r>
              <a:rPr lang="en-US" sz="2800" b="1" i="1" dirty="0"/>
              <a:t>c</a:t>
            </a:r>
            <a:r>
              <a:rPr lang="en-US" sz="2800" b="1" i="1" dirty="0" smtClean="0"/>
              <a:t>eremonial Laws, </a:t>
            </a:r>
            <a:r>
              <a:rPr lang="en-US" sz="2800" b="1" u="sng" dirty="0" smtClean="0"/>
              <a:t>Mark 2:23 </a:t>
            </a:r>
            <a:r>
              <a:rPr lang="mr-IN" sz="2800" b="1" u="sng" dirty="0" smtClean="0"/>
              <a:t>–</a:t>
            </a:r>
            <a:r>
              <a:rPr lang="en-US" sz="2800" b="1" u="sng" dirty="0" smtClean="0"/>
              <a:t> 3:6</a:t>
            </a:r>
            <a:r>
              <a:rPr lang="en-US" sz="2800" b="1" dirty="0" smtClean="0"/>
              <a:t>; </a:t>
            </a:r>
            <a:r>
              <a:rPr lang="en-US" sz="2800" b="1" u="sng" dirty="0" smtClean="0"/>
              <a:t>7:1-5</a:t>
            </a:r>
            <a:r>
              <a:rPr lang="en-US" sz="2800" b="1" dirty="0" smtClean="0"/>
              <a:t>...</a:t>
            </a:r>
          </a:p>
          <a:p>
            <a:pPr lvl="1">
              <a:buFont typeface="Wingdings" charset="2"/>
              <a:buChar char="Ø"/>
            </a:pPr>
            <a:r>
              <a:rPr lang="en-US" b="1" dirty="0" smtClean="0"/>
              <a:t>But not so much when it came to money, </a:t>
            </a:r>
            <a:r>
              <a:rPr lang="en-US" b="1" u="sng" dirty="0" smtClean="0"/>
              <a:t>vv.6-13</a:t>
            </a:r>
            <a:r>
              <a:rPr lang="en-US" b="1" dirty="0" smtClean="0"/>
              <a:t>!</a:t>
            </a:r>
          </a:p>
          <a:p>
            <a:pPr>
              <a:buFont typeface="Wingdings" charset="2"/>
              <a:buChar char="ü"/>
            </a:pPr>
            <a:r>
              <a:rPr lang="en-US" sz="2800" b="1" dirty="0" smtClean="0"/>
              <a:t>Peter was willing to die for Jesus when with his friends, </a:t>
            </a:r>
            <a:r>
              <a:rPr lang="en-US" sz="2800" b="1" u="sng" dirty="0" smtClean="0"/>
              <a:t>Matt.26:30-35</a:t>
            </a:r>
            <a:r>
              <a:rPr lang="mr-IN" sz="2800" b="1" dirty="0" smtClean="0"/>
              <a:t>…</a:t>
            </a:r>
            <a:endParaRPr lang="en-US" sz="2800" b="1" dirty="0" smtClean="0"/>
          </a:p>
          <a:p>
            <a:pPr lvl="1">
              <a:buFont typeface="Wingdings" charset="2"/>
              <a:buChar char="Ø"/>
            </a:pPr>
            <a:r>
              <a:rPr lang="en-US" b="1" dirty="0" smtClean="0"/>
              <a:t>But not so much so when alone in the world, </a:t>
            </a:r>
            <a:r>
              <a:rPr lang="en-US" b="1" u="sng" dirty="0" smtClean="0"/>
              <a:t>vv.69-75</a:t>
            </a:r>
            <a:r>
              <a:rPr lang="en-US" b="1" dirty="0" smtClean="0"/>
              <a:t>!</a:t>
            </a:r>
          </a:p>
          <a:p>
            <a:pPr>
              <a:buFont typeface="Wingdings" charset="2"/>
              <a:buChar char="ü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695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9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394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“Compartmentalizing”</vt:lpstr>
      <vt:lpstr>Compartmentalizing Illustrated</vt:lpstr>
      <vt:lpstr>PowerPoint Presentation</vt:lpstr>
      <vt:lpstr>PowerPoint Presentation</vt:lpstr>
      <vt:lpstr>Biblical Examples of Excessive “Compartmentalization”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25</cp:revision>
  <dcterms:created xsi:type="dcterms:W3CDTF">2019-08-25T02:08:31Z</dcterms:created>
  <dcterms:modified xsi:type="dcterms:W3CDTF">2019-08-25T18:14:27Z</dcterms:modified>
</cp:coreProperties>
</file>