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E2076-FB1C-4870-BA38-408C2AAC56E1}" type="datetimeFigureOut">
              <a:rPr lang="en-US" smtClean="0"/>
              <a:pPr/>
              <a:t>6/30/19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DB515A-50EA-4113-8E17-A01E407B7E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57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78EC8-4A24-B547-9ADC-CC35A77999FA}" type="datetimeFigureOut">
              <a:rPr lang="en-US" smtClean="0"/>
              <a:t>6/30/19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FFCD5A-233D-344C-A46B-23B3CA3FC2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5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Pharisees</a:t>
            </a:r>
            <a:r>
              <a:rPr lang="en-US" baseline="0" dirty="0" smtClean="0"/>
              <a:t> likely came into existence in the second or third centuries B.C. when </a:t>
            </a:r>
            <a:r>
              <a:rPr lang="en-US" baseline="0" dirty="0" err="1" smtClean="0"/>
              <a:t>Helenism</a:t>
            </a:r>
            <a:r>
              <a:rPr lang="en-US" baseline="0" dirty="0" smtClean="0"/>
              <a:t> threated to engulf Judaism; thus, it perhaps began with a noble purpose of protecting and maintaining the Jewish way of life and worship, but then</a:t>
            </a:r>
            <a:r>
              <a:rPr lang="en-US" dirty="0" smtClean="0"/>
              <a:t> </a:t>
            </a:r>
            <a:r>
              <a:rPr lang="en-US" i="1" dirty="0" smtClean="0"/>
              <a:t>evolved </a:t>
            </a:r>
            <a:r>
              <a:rPr lang="en-US" i="0" dirty="0" smtClean="0"/>
              <a:t>into ritualistic,</a:t>
            </a:r>
            <a:r>
              <a:rPr lang="en-US" i="0" baseline="0" dirty="0" smtClean="0"/>
              <a:t> hypocritical, and self-righteous “rule-keeping” over either true religion or patriotism. </a:t>
            </a:r>
          </a:p>
          <a:p>
            <a:r>
              <a:rPr lang="en-US" b="1" dirty="0" smtClean="0"/>
              <a:t>Zealots</a:t>
            </a:r>
            <a:r>
              <a:rPr lang="en-US" b="0" dirty="0" smtClean="0"/>
              <a:t>, supposedly founded by “Judas of Galilee” (</a:t>
            </a:r>
            <a:r>
              <a:rPr lang="en-US" b="0" u="sng" dirty="0" smtClean="0"/>
              <a:t>cf. Acts 5:37</a:t>
            </a:r>
            <a:r>
              <a:rPr lang="en-US" b="0" u="none" dirty="0" smtClean="0"/>
              <a:t>), were </a:t>
            </a:r>
            <a:r>
              <a:rPr lang="en-US" b="0" i="1" u="none" dirty="0" smtClean="0"/>
              <a:t>violently </a:t>
            </a:r>
            <a:r>
              <a:rPr lang="en-US" b="0" i="0" u="none" dirty="0" smtClean="0"/>
              <a:t>and </a:t>
            </a:r>
            <a:r>
              <a:rPr lang="en-US" b="0" i="1" u="none" dirty="0" smtClean="0"/>
              <a:t>vigorously </a:t>
            </a:r>
            <a:r>
              <a:rPr lang="en-US" b="0" i="0" u="none" dirty="0" smtClean="0"/>
              <a:t>opposed to Roman rule of Israel</a:t>
            </a:r>
            <a:r>
              <a:rPr lang="en-US" b="0" i="0" u="none" baseline="0" dirty="0" smtClean="0"/>
              <a:t> saying that God was the only king of Israel</a:t>
            </a:r>
            <a:r>
              <a:rPr lang="mr-IN" b="0" i="0" u="none" baseline="0" dirty="0" smtClean="0"/>
              <a:t>…</a:t>
            </a:r>
            <a:r>
              <a:rPr lang="en-US" b="0" i="0" u="none" baseline="0" dirty="0" smtClean="0"/>
              <a:t> at least in theory!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FFCD5A-233D-344C-A46B-23B3CA3FC2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23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B5AFD-BE4C-4692-AF51-8F920C424299}" type="datetimeFigureOut">
              <a:rPr lang="en-US" smtClean="0"/>
              <a:pPr/>
              <a:t>6/30/19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3CE7F-78BA-4D78-AF1D-DFF5F822C8D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Have you ever wondered why…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b="1" dirty="0" smtClean="0"/>
              <a:t>After returning His people from 70 years of captivity, and helping them to rebuild and restore both the Holy City and worship in it,</a:t>
            </a:r>
          </a:p>
          <a:p>
            <a:pPr algn="l">
              <a:buNone/>
            </a:pPr>
            <a:r>
              <a:rPr lang="en-US" b="1" dirty="0" smtClean="0"/>
              <a:t>And after His last word to Israel was that a prophet would be sent to </a:t>
            </a:r>
            <a:r>
              <a:rPr lang="en-US" b="1" i="1" dirty="0" smtClean="0"/>
              <a:t>“restore the hearts of the fathers to their children, and the hearts of children to their fathers,”</a:t>
            </a:r>
          </a:p>
          <a:p>
            <a:pPr algn="l">
              <a:buNone/>
            </a:pPr>
            <a:r>
              <a:rPr lang="en-US" b="1" dirty="0" smtClean="0"/>
              <a:t>And then after 400 hundreds of silence from Him, </a:t>
            </a:r>
          </a:p>
          <a:p>
            <a:pPr algn="l">
              <a:buNone/>
            </a:pPr>
            <a:r>
              <a:rPr lang="en-US" b="1" dirty="0" smtClean="0"/>
              <a:t>That God would send forth such a man as John the Baptist from the wilderness?  </a:t>
            </a:r>
            <a:r>
              <a:rPr lang="en-US" b="1" u="sng" dirty="0" smtClean="0">
                <a:solidFill>
                  <a:srgbClr val="FFFF00"/>
                </a:solidFill>
              </a:rPr>
              <a:t>cf. Matt.3:1-6</a:t>
            </a:r>
            <a:endParaRPr lang="en-US" b="1" u="sng" dirty="0" smtClean="0"/>
          </a:p>
          <a:p>
            <a:pPr algn="ctr">
              <a:buNone/>
            </a:pPr>
            <a:r>
              <a:rPr lang="en-US" b="1" dirty="0" smtClean="0"/>
              <a:t>Why a </a:t>
            </a:r>
            <a:r>
              <a:rPr lang="en-US" b="1" i="1" dirty="0" smtClean="0"/>
              <a:t>wild man </a:t>
            </a:r>
            <a:r>
              <a:rPr lang="en-US" b="1" dirty="0" smtClean="0"/>
              <a:t>from </a:t>
            </a:r>
            <a:r>
              <a:rPr lang="en-US" b="1" i="1" dirty="0" smtClean="0"/>
              <a:t>the wilderness?????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Especially since: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 fontScale="77500" lnSpcReduction="20000"/>
          </a:bodyPr>
          <a:lstStyle/>
          <a:p>
            <a:pPr algn="l">
              <a:buNone/>
            </a:pPr>
            <a:r>
              <a:rPr lang="en-US" b="1" dirty="0" smtClean="0"/>
              <a:t>There certainly was “organized” religion abounding at the time.  There were: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Pharisees</a:t>
            </a:r>
            <a:r>
              <a:rPr lang="en-US" b="1" dirty="0" smtClean="0"/>
              <a:t> (the ruling sect at the time) who believed in resurrection, angels, and spirits, and were </a:t>
            </a:r>
            <a:r>
              <a:rPr lang="en-US" b="1" i="1" dirty="0" smtClean="0"/>
              <a:t>law-keepers </a:t>
            </a:r>
            <a:r>
              <a:rPr lang="en-US" b="1" dirty="0" smtClean="0"/>
              <a:t>of the strictest order, </a:t>
            </a:r>
            <a:r>
              <a:rPr lang="en-US" b="1" u="sng" dirty="0" smtClean="0">
                <a:solidFill>
                  <a:srgbClr val="FFFF00"/>
                </a:solidFill>
              </a:rPr>
              <a:t>Matt.3:7a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Luke 18:11-12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Acts 26:5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Sadducees</a:t>
            </a:r>
            <a:r>
              <a:rPr lang="en-US" b="1" dirty="0" smtClean="0"/>
              <a:t> (the other major sect at the time) who denied resurrection, angels, and spirits, but who were also </a:t>
            </a:r>
            <a:r>
              <a:rPr lang="en-US" b="1" i="1" dirty="0" smtClean="0"/>
              <a:t>very religious, </a:t>
            </a:r>
            <a:r>
              <a:rPr lang="en-US" b="1" u="sng" dirty="0" smtClean="0">
                <a:solidFill>
                  <a:srgbClr val="FFFF00"/>
                </a:solidFill>
              </a:rPr>
              <a:t>Matt.3:7a</a:t>
            </a:r>
            <a:r>
              <a:rPr lang="en-US" b="1" dirty="0" smtClean="0"/>
              <a:t>;</a:t>
            </a:r>
            <a:r>
              <a:rPr lang="en-US" b="1" i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Acts </a:t>
            </a:r>
            <a:r>
              <a:rPr lang="en-US" b="1" u="sng" dirty="0" smtClean="0">
                <a:solidFill>
                  <a:srgbClr val="FFFF00"/>
                </a:solidFill>
              </a:rPr>
              <a:t>23:6-8ff</a:t>
            </a:r>
            <a:r>
              <a:rPr lang="en-US" b="1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Herodians</a:t>
            </a:r>
            <a:r>
              <a:rPr lang="en-US" b="1" dirty="0" smtClean="0"/>
              <a:t> (more political, but aligned with the Sadducees mostly) who believed that they were duty-bound to submit to Rome, and support the Herods (Rome’s appointed rulers of them), </a:t>
            </a:r>
            <a:r>
              <a:rPr lang="en-US" b="1" u="sng" dirty="0" smtClean="0">
                <a:solidFill>
                  <a:srgbClr val="FFFF00"/>
                </a:solidFill>
              </a:rPr>
              <a:t>Mark 3:6; 12:13</a:t>
            </a:r>
            <a:r>
              <a:rPr lang="en-US" b="1" dirty="0" smtClean="0"/>
              <a:t>. </a:t>
            </a:r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Within these groups (and others), the “religious” choices abounded! </a:t>
            </a:r>
          </a:p>
          <a:p>
            <a:pPr algn="l">
              <a:buNone/>
            </a:pPr>
            <a:r>
              <a:rPr lang="en-US" b="1" dirty="0" smtClean="0"/>
              <a:t>So why, do you suppose, did John, and for that matter, Jesus, come from none of them?  Both were complete </a:t>
            </a:r>
            <a:r>
              <a:rPr lang="en-US" b="1" i="1" dirty="0" smtClean="0"/>
              <a:t>outsiders,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cf. Matt.3:1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John 1:45-46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Matt.13:53-57</a:t>
            </a:r>
            <a:r>
              <a:rPr lang="en-US" b="1" dirty="0" smtClean="0"/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John 9:16,29</a:t>
            </a:r>
            <a:r>
              <a:rPr lang="en-US" b="1" dirty="0" smtClean="0"/>
              <a:t>!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Was it because…</a:t>
            </a:r>
            <a:endParaRPr lang="en-US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004654"/>
            <a:ext cx="8382000" cy="585334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n-US" sz="4000" b="1" dirty="0" smtClean="0"/>
              <a:t>These groups were </a:t>
            </a:r>
            <a:r>
              <a:rPr lang="en-US" sz="4000" b="1" dirty="0" smtClean="0">
                <a:solidFill>
                  <a:srgbClr val="FFFF00"/>
                </a:solidFill>
              </a:rPr>
              <a:t>“</a:t>
            </a:r>
            <a:r>
              <a:rPr lang="en-US" sz="4000" b="1" i="1" dirty="0" smtClean="0">
                <a:solidFill>
                  <a:srgbClr val="FFFF00"/>
                </a:solidFill>
              </a:rPr>
              <a:t>Religious</a:t>
            </a:r>
            <a:r>
              <a:rPr lang="en-US" sz="4000" b="1" dirty="0" smtClean="0">
                <a:solidFill>
                  <a:srgbClr val="FFFF00"/>
                </a:solidFill>
              </a:rPr>
              <a:t> but </a:t>
            </a:r>
            <a:r>
              <a:rPr lang="en-US" sz="4000" b="1" u="sng" dirty="0" smtClean="0">
                <a:solidFill>
                  <a:srgbClr val="FFFF00"/>
                </a:solidFill>
              </a:rPr>
              <a:t>not</a:t>
            </a:r>
            <a:r>
              <a:rPr lang="en-US" sz="4000" b="1" dirty="0" smtClean="0">
                <a:solidFill>
                  <a:srgbClr val="FFFF00"/>
                </a:solidFill>
              </a:rPr>
              <a:t> </a:t>
            </a:r>
            <a:r>
              <a:rPr lang="en-US" sz="4000" b="1" i="1" dirty="0" smtClean="0">
                <a:solidFill>
                  <a:srgbClr val="FFFF00"/>
                </a:solidFill>
              </a:rPr>
              <a:t>Spiritual</a:t>
            </a:r>
            <a:r>
              <a:rPr lang="en-US" sz="4000" b="1" dirty="0" smtClean="0">
                <a:solidFill>
                  <a:srgbClr val="FFFF00"/>
                </a:solidFill>
              </a:rPr>
              <a:t>?”  </a:t>
            </a:r>
          </a:p>
          <a:p>
            <a:pPr algn="l">
              <a:buNone/>
            </a:pPr>
            <a:r>
              <a:rPr lang="en-US" b="1" dirty="0" smtClean="0"/>
              <a:t>Note that the: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Pharisees</a:t>
            </a:r>
            <a:r>
              <a:rPr lang="en-US" b="1" dirty="0" smtClean="0"/>
              <a:t> were more concerned with law-keeping than the </a:t>
            </a:r>
            <a:r>
              <a:rPr lang="en-US" b="1" i="1" dirty="0" smtClean="0"/>
              <a:t>“weightier provisions… justice and mercy and faithfulness;” </a:t>
            </a:r>
            <a:r>
              <a:rPr lang="en-US" b="1" u="sng" dirty="0" smtClean="0">
                <a:solidFill>
                  <a:srgbClr val="FFFF00"/>
                </a:solidFill>
              </a:rPr>
              <a:t>Matt.23:23</a:t>
            </a:r>
            <a:r>
              <a:rPr lang="en-US" b="1" dirty="0" smtClean="0"/>
              <a:t>.  Their “religion” had led them away from spirituality (godliness), </a:t>
            </a:r>
            <a:r>
              <a:rPr lang="en-US" b="1" u="sng" dirty="0" smtClean="0">
                <a:solidFill>
                  <a:srgbClr val="FFFF00"/>
                </a:solidFill>
              </a:rPr>
              <a:t>v.15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Sadducees</a:t>
            </a:r>
            <a:r>
              <a:rPr lang="en-US" b="1" dirty="0" smtClean="0"/>
              <a:t> had become so wrapped-up in </a:t>
            </a:r>
            <a:r>
              <a:rPr lang="en-US" b="1" dirty="0" smtClean="0"/>
              <a:t>the academic </a:t>
            </a:r>
            <a:r>
              <a:rPr lang="en-US" b="1" dirty="0" smtClean="0"/>
              <a:t>pursuit of their doctrines that they came to deny the very essence of that which would save mankind- the </a:t>
            </a:r>
            <a:r>
              <a:rPr lang="en-US" b="1" i="1" dirty="0" smtClean="0"/>
              <a:t>resurrection </a:t>
            </a:r>
            <a:r>
              <a:rPr lang="en-US" b="1" dirty="0" smtClean="0"/>
              <a:t>of Jesus Christ</a:t>
            </a:r>
            <a:r>
              <a:rPr lang="en-US" b="1" i="1" dirty="0" smtClean="0"/>
              <a:t>, </a:t>
            </a:r>
            <a:r>
              <a:rPr lang="en-US" b="1" u="sng" dirty="0" smtClean="0">
                <a:solidFill>
                  <a:srgbClr val="FFFF00"/>
                </a:solidFill>
              </a:rPr>
              <a:t>Matt.22:23-33</a:t>
            </a:r>
            <a:r>
              <a:rPr lang="en-US" b="1" dirty="0" smtClean="0"/>
              <a:t>.  Their “religion” had led them to intellectual conclusions which, in essence, denied faith in God, </a:t>
            </a:r>
            <a:r>
              <a:rPr lang="en-US" b="1" u="sng" dirty="0" smtClean="0">
                <a:solidFill>
                  <a:srgbClr val="FFFF00"/>
                </a:solidFill>
              </a:rPr>
              <a:t>cf. 1Cor.15:12-17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Herodians</a:t>
            </a:r>
            <a:r>
              <a:rPr lang="en-US" b="1" dirty="0" smtClean="0"/>
              <a:t> had become so politically active that they sought to entrap Jesus with a purely political question,  </a:t>
            </a:r>
            <a:r>
              <a:rPr lang="en-US" b="1" u="sng" dirty="0" smtClean="0">
                <a:solidFill>
                  <a:srgbClr val="FFFF00"/>
                </a:solidFill>
              </a:rPr>
              <a:t>Matt.22:16-22</a:t>
            </a:r>
            <a:r>
              <a:rPr lang="en-US" b="1" dirty="0" smtClean="0"/>
              <a:t>.  For them, “religion” was just a means to a political end! </a:t>
            </a:r>
          </a:p>
          <a:p>
            <a:pPr algn="l">
              <a:buNone/>
            </a:pPr>
            <a:r>
              <a:rPr lang="en-US" b="1" dirty="0" smtClean="0"/>
              <a:t>Now do you see/understand why John, as God’s spokesman, and Jesus, the Messiah, came from “outside” the mainstream religion?  </a:t>
            </a:r>
            <a:r>
              <a:rPr lang="en-US" b="1" dirty="0" smtClean="0">
                <a:solidFill>
                  <a:srgbClr val="FFFF00"/>
                </a:solidFill>
              </a:rPr>
              <a:t>“Religion” had ceased to be “Spiritual”!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But is </a:t>
            </a:r>
            <a:r>
              <a:rPr lang="en-US" sz="3000" b="1" i="1" dirty="0" smtClean="0">
                <a:solidFill>
                  <a:schemeClr val="bg1"/>
                </a:solidFill>
              </a:rPr>
              <a:t>“Religious but </a:t>
            </a:r>
            <a:r>
              <a:rPr lang="en-US" sz="3000" b="1" i="1" u="sng" dirty="0" smtClean="0">
                <a:solidFill>
                  <a:schemeClr val="bg1"/>
                </a:solidFill>
              </a:rPr>
              <a:t>not</a:t>
            </a:r>
            <a:r>
              <a:rPr lang="en-US" sz="3000" b="1" i="1" dirty="0" smtClean="0">
                <a:solidFill>
                  <a:schemeClr val="bg1"/>
                </a:solidFill>
              </a:rPr>
              <a:t> Spiritual” </a:t>
            </a:r>
            <a:r>
              <a:rPr lang="en-US" sz="3000" b="1" dirty="0" smtClean="0">
                <a:solidFill>
                  <a:schemeClr val="bg1"/>
                </a:solidFill>
              </a:rPr>
              <a:t>still a valid charge?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004654"/>
            <a:ext cx="8382000" cy="58533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Let’s think about that…</a:t>
            </a:r>
            <a:r>
              <a:rPr lang="en-US" sz="4000" b="1" dirty="0" smtClean="0">
                <a:solidFill>
                  <a:srgbClr val="FFFF00"/>
                </a:solidFill>
              </a:rPr>
              <a:t>  </a:t>
            </a:r>
          </a:p>
          <a:p>
            <a:pPr algn="l">
              <a:buNone/>
            </a:pPr>
            <a:r>
              <a:rPr lang="en-US" b="1" dirty="0" smtClean="0"/>
              <a:t>Are there currently “Religions” that: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Like the Pharisees</a:t>
            </a:r>
            <a:r>
              <a:rPr lang="en-US" b="1" dirty="0" smtClean="0"/>
              <a:t> become so concerned with rules and law-keeping that the </a:t>
            </a:r>
            <a:r>
              <a:rPr lang="en-US" b="1" i="1" dirty="0" smtClean="0"/>
              <a:t>spiritual </a:t>
            </a:r>
            <a:r>
              <a:rPr lang="en-US" b="1" dirty="0" smtClean="0"/>
              <a:t>aspects of </a:t>
            </a:r>
            <a:r>
              <a:rPr lang="en-US" b="1" i="1" dirty="0" smtClean="0"/>
              <a:t>“justice and mercy and faithfulness” </a:t>
            </a:r>
            <a:r>
              <a:rPr lang="en-US" b="1" dirty="0" smtClean="0"/>
              <a:t>are diminished?  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become so involved in “hating the sin” that they forget to “love the sinner,” </a:t>
            </a:r>
            <a:r>
              <a:rPr lang="en-US" b="1" u="sng" dirty="0" smtClean="0">
                <a:solidFill>
                  <a:srgbClr val="FFFF00"/>
                </a:solidFill>
              </a:rPr>
              <a:t>John 8:3-11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decide they need to help God out by “clarifying” His Word through their own creeds and catechisms, </a:t>
            </a:r>
            <a:r>
              <a:rPr lang="en-US" b="1" u="sng" dirty="0" smtClean="0">
                <a:solidFill>
                  <a:srgbClr val="FFFF00"/>
                </a:solidFill>
              </a:rPr>
              <a:t>Mark 7:1-9ff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are so busy making rules for everyone else, and making a </a:t>
            </a:r>
            <a:r>
              <a:rPr lang="en-US" b="1" i="1" dirty="0" smtClean="0"/>
              <a:t>show </a:t>
            </a:r>
            <a:r>
              <a:rPr lang="en-US" b="1" dirty="0" smtClean="0"/>
              <a:t>of their “religion” that they fail to obey God, </a:t>
            </a:r>
            <a:r>
              <a:rPr lang="en-US" b="1" u="sng" dirty="0" smtClean="0">
                <a:solidFill>
                  <a:srgbClr val="FFFF00"/>
                </a:solidFill>
              </a:rPr>
              <a:t>Matt.23:4-13ff</a:t>
            </a:r>
            <a:r>
              <a:rPr lang="en-US" b="1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But is </a:t>
            </a:r>
            <a:r>
              <a:rPr lang="en-US" sz="3000" b="1" i="1" dirty="0" smtClean="0">
                <a:solidFill>
                  <a:schemeClr val="bg1"/>
                </a:solidFill>
              </a:rPr>
              <a:t>“Religious but </a:t>
            </a:r>
            <a:r>
              <a:rPr lang="en-US" sz="3000" b="1" i="1" u="sng" dirty="0" smtClean="0">
                <a:solidFill>
                  <a:schemeClr val="bg1"/>
                </a:solidFill>
              </a:rPr>
              <a:t>not</a:t>
            </a:r>
            <a:r>
              <a:rPr lang="en-US" sz="3000" b="1" i="1" dirty="0" smtClean="0">
                <a:solidFill>
                  <a:schemeClr val="bg1"/>
                </a:solidFill>
              </a:rPr>
              <a:t> Spiritual” </a:t>
            </a:r>
            <a:r>
              <a:rPr lang="en-US" sz="3000" b="1" dirty="0" smtClean="0">
                <a:solidFill>
                  <a:schemeClr val="bg1"/>
                </a:solidFill>
              </a:rPr>
              <a:t>still a valid charge?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004654"/>
            <a:ext cx="8382000" cy="585334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000" b="1" dirty="0" smtClean="0"/>
              <a:t>Let’s think about that…</a:t>
            </a:r>
            <a:r>
              <a:rPr lang="en-US" sz="4000" b="1" dirty="0" smtClean="0">
                <a:solidFill>
                  <a:srgbClr val="FFFF00"/>
                </a:solidFill>
              </a:rPr>
              <a:t>  </a:t>
            </a:r>
          </a:p>
          <a:p>
            <a:pPr algn="l">
              <a:buNone/>
            </a:pPr>
            <a:r>
              <a:rPr lang="en-US" b="1" dirty="0" smtClean="0"/>
              <a:t>Are there currently “Religions” that: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Like the Sadducees </a:t>
            </a:r>
            <a:r>
              <a:rPr lang="en-US" b="1" dirty="0" smtClean="0"/>
              <a:t>become so intellectual in their religion that they wind up effectually denying inspiration?  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can’t allow themselves to have faith in six days of creation by God vs. evolution, </a:t>
            </a:r>
            <a:r>
              <a:rPr lang="en-US" b="1" u="sng" dirty="0" smtClean="0">
                <a:solidFill>
                  <a:srgbClr val="FFFF00"/>
                </a:solidFill>
              </a:rPr>
              <a:t>Ex.20:11 &gt;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FF00"/>
                </a:solidFill>
              </a:rPr>
              <a:t>Rom.1:18-23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</a:t>
            </a:r>
            <a:r>
              <a:rPr lang="en-US" b="1" i="1" dirty="0" smtClean="0"/>
              <a:t>intellectually</a:t>
            </a:r>
            <a:r>
              <a:rPr lang="en-US" b="1" dirty="0" smtClean="0"/>
              <a:t> can’t accept a Savior </a:t>
            </a:r>
            <a:r>
              <a:rPr lang="en-US" b="1" i="1" dirty="0" smtClean="0"/>
              <a:t>“born of a virgin</a:t>
            </a:r>
            <a:r>
              <a:rPr lang="en-US" b="1" dirty="0" smtClean="0"/>
              <a:t>,</a:t>
            </a:r>
            <a:r>
              <a:rPr lang="en-US" b="1" i="1" dirty="0" smtClean="0"/>
              <a:t>” </a:t>
            </a:r>
            <a:r>
              <a:rPr lang="en-US" b="1" u="sng" dirty="0" smtClean="0">
                <a:solidFill>
                  <a:srgbClr val="FFFF00"/>
                </a:solidFill>
              </a:rPr>
              <a:t>Isa.7:14 &gt; Matt.1:25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wind up </a:t>
            </a:r>
            <a:r>
              <a:rPr lang="en-US" b="1" i="1" dirty="0" smtClean="0"/>
              <a:t>“holding to a form of godliness, although they have denied its power…” </a:t>
            </a:r>
            <a:r>
              <a:rPr lang="en-US" b="1" u="sng" dirty="0" smtClean="0">
                <a:solidFill>
                  <a:srgbClr val="FFFF00"/>
                </a:solidFill>
              </a:rPr>
              <a:t>2Tim.3:5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Or who, in their broad-minded wisdom, deny Jesus as the Son of God for the sake of “world religion” and ecumenicism, </a:t>
            </a:r>
            <a:r>
              <a:rPr lang="en-US" b="1" u="sng" dirty="0" smtClean="0">
                <a:solidFill>
                  <a:srgbClr val="FFFF00"/>
                </a:solidFill>
              </a:rPr>
              <a:t>1John 2:22-23</a:t>
            </a:r>
            <a:r>
              <a:rPr lang="en-US" b="1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But is </a:t>
            </a:r>
            <a:r>
              <a:rPr lang="en-US" sz="3000" b="1" i="1" dirty="0" smtClean="0">
                <a:solidFill>
                  <a:schemeClr val="bg1"/>
                </a:solidFill>
              </a:rPr>
              <a:t>“Religious but </a:t>
            </a:r>
            <a:r>
              <a:rPr lang="en-US" sz="3000" b="1" i="1" u="sng" dirty="0" smtClean="0">
                <a:solidFill>
                  <a:schemeClr val="bg1"/>
                </a:solidFill>
              </a:rPr>
              <a:t>not</a:t>
            </a:r>
            <a:r>
              <a:rPr lang="en-US" sz="3000" b="1" i="1" dirty="0" smtClean="0">
                <a:solidFill>
                  <a:schemeClr val="bg1"/>
                </a:solidFill>
              </a:rPr>
              <a:t> Spiritual” </a:t>
            </a:r>
            <a:r>
              <a:rPr lang="en-US" sz="3000" b="1" dirty="0" smtClean="0">
                <a:solidFill>
                  <a:schemeClr val="bg1"/>
                </a:solidFill>
              </a:rPr>
              <a:t>still a valid charge?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004654"/>
            <a:ext cx="8382000" cy="585334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Let’s think about that…</a:t>
            </a:r>
            <a:r>
              <a:rPr lang="en-US" sz="4000" b="1" dirty="0" smtClean="0">
                <a:solidFill>
                  <a:srgbClr val="FFFF00"/>
                </a:solidFill>
              </a:rPr>
              <a:t>  </a:t>
            </a:r>
          </a:p>
          <a:p>
            <a:pPr algn="l">
              <a:buNone/>
            </a:pPr>
            <a:r>
              <a:rPr lang="en-US" b="1" dirty="0" smtClean="0"/>
              <a:t>Are there currently “Religions” that: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Like the Herodians </a:t>
            </a:r>
            <a:r>
              <a:rPr lang="en-US" b="1" dirty="0" smtClean="0"/>
              <a:t>who turn their “religion” into political action committees, their “faith” into political platforms? 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see “religion” as one big protest against capital </a:t>
            </a:r>
            <a:r>
              <a:rPr lang="en-US" b="1" dirty="0" smtClean="0"/>
              <a:t>punishment and </a:t>
            </a:r>
            <a:r>
              <a:rPr lang="en-US" b="1" dirty="0" smtClean="0"/>
              <a:t>capital gains, </a:t>
            </a:r>
            <a:r>
              <a:rPr lang="en-US" b="1" dirty="0" smtClean="0"/>
              <a:t>or homosexuality </a:t>
            </a:r>
            <a:r>
              <a:rPr lang="en-US" b="1" dirty="0" smtClean="0"/>
              <a:t>and free enterprise, </a:t>
            </a:r>
            <a:r>
              <a:rPr lang="en-US" b="1" u="sng" dirty="0" smtClean="0">
                <a:solidFill>
                  <a:srgbClr val="FFFF00"/>
                </a:solidFill>
              </a:rPr>
              <a:t>Rom.13:1-7</a:t>
            </a:r>
            <a:r>
              <a:rPr lang="en-US" b="1" dirty="0" smtClean="0"/>
              <a:t>? </a:t>
            </a:r>
            <a:r>
              <a:rPr lang="en-US" b="1" dirty="0" smtClean="0"/>
              <a:t>Or,</a:t>
            </a:r>
            <a:endParaRPr lang="en-US" b="1" dirty="0" smtClean="0"/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can’t accept a separation of “church/religion” and “state,” </a:t>
            </a:r>
            <a:r>
              <a:rPr lang="en-US" b="1" u="sng" dirty="0" smtClean="0">
                <a:solidFill>
                  <a:srgbClr val="FFFF00"/>
                </a:solidFill>
              </a:rPr>
              <a:t>1Pet.2:13-17 &gt; 3:13-17</a:t>
            </a:r>
            <a:r>
              <a:rPr lang="en-US" b="1" dirty="0" smtClean="0"/>
              <a:t>?</a:t>
            </a:r>
          </a:p>
          <a:p>
            <a:pPr lvl="2">
              <a:buFont typeface="Wingdings" pitchFamily="2" charset="2"/>
              <a:buChar char="Ø"/>
            </a:pPr>
            <a:r>
              <a:rPr lang="en-US" b="1" dirty="0" smtClean="0"/>
              <a:t>Who are more concerned with </a:t>
            </a:r>
            <a:r>
              <a:rPr lang="en-US" b="1" i="1" dirty="0" smtClean="0"/>
              <a:t>“our place and our nation” </a:t>
            </a:r>
            <a:r>
              <a:rPr lang="en-US" b="1" dirty="0" smtClean="0"/>
              <a:t>than with the supremacy of God and Jesus Christ in their and their families’ lives, </a:t>
            </a:r>
            <a:r>
              <a:rPr lang="en-US" b="1" u="sng" dirty="0" smtClean="0">
                <a:solidFill>
                  <a:srgbClr val="FFFF00"/>
                </a:solidFill>
              </a:rPr>
              <a:t>John 11:48</a:t>
            </a:r>
            <a:r>
              <a:rPr lang="en-US" b="1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Of course </a:t>
            </a:r>
            <a:r>
              <a:rPr lang="en-US" sz="3000" b="1" i="1" dirty="0" smtClean="0">
                <a:solidFill>
                  <a:schemeClr val="bg1"/>
                </a:solidFill>
              </a:rPr>
              <a:t>“Religious but </a:t>
            </a:r>
            <a:r>
              <a:rPr lang="en-US" sz="3000" b="1" i="1" u="sng" dirty="0" smtClean="0">
                <a:solidFill>
                  <a:schemeClr val="bg1"/>
                </a:solidFill>
              </a:rPr>
              <a:t>not</a:t>
            </a:r>
            <a:r>
              <a:rPr lang="en-US" sz="3000" b="1" i="1" dirty="0" smtClean="0">
                <a:solidFill>
                  <a:schemeClr val="bg1"/>
                </a:solidFill>
              </a:rPr>
              <a:t> Spiritual” </a:t>
            </a:r>
            <a:br>
              <a:rPr lang="en-US" sz="3000" b="1" i="1" dirty="0" smtClean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is still a valid charge!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smtClean="0"/>
              <a:t>I am convinced that </a:t>
            </a:r>
            <a:r>
              <a:rPr lang="en-US" sz="3000" b="1" dirty="0" smtClean="0"/>
              <a:t>one of the reasons </a:t>
            </a:r>
            <a:r>
              <a:rPr lang="en-US" sz="3000" b="1" dirty="0" smtClean="0"/>
              <a:t>people have become “anti-religious” is the apostasy and impotency of modern </a:t>
            </a:r>
            <a:r>
              <a:rPr lang="en-US" sz="3000" b="1" dirty="0" smtClean="0"/>
              <a:t>religion</a:t>
            </a:r>
            <a:r>
              <a:rPr lang="mr-IN" sz="3000" b="1" dirty="0" smtClean="0"/>
              <a:t>…</a:t>
            </a:r>
            <a:r>
              <a:rPr lang="en-US" sz="3000" b="1" dirty="0" smtClean="0"/>
              <a:t> 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The divisive nature of denominationalism </a:t>
            </a:r>
            <a:r>
              <a:rPr lang="en-US" b="1" dirty="0" smtClean="0"/>
              <a:t>has turned people against religion, </a:t>
            </a:r>
            <a:r>
              <a:rPr lang="en-US" b="1" u="sng" dirty="0" smtClean="0">
                <a:solidFill>
                  <a:srgbClr val="FFFF00"/>
                </a:solidFill>
              </a:rPr>
              <a:t>John 17:20-23</a:t>
            </a:r>
            <a:r>
              <a:rPr lang="en-US" b="1" dirty="0" smtClean="0">
                <a:solidFill>
                  <a:srgbClr val="FFFF00"/>
                </a:solidFill>
              </a:rPr>
              <a:t>;</a:t>
            </a:r>
            <a:r>
              <a:rPr lang="en-US" b="1" u="sng" dirty="0" smtClean="0">
                <a:solidFill>
                  <a:srgbClr val="FFFF00"/>
                </a:solidFill>
              </a:rPr>
              <a:t> 1Cor.1:10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Eph.4:4-6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The </a:t>
            </a:r>
            <a:r>
              <a:rPr lang="en-US" b="1" i="1" dirty="0" smtClean="0">
                <a:solidFill>
                  <a:srgbClr val="FF99FF"/>
                </a:solidFill>
              </a:rPr>
              <a:t>pageantry of paganism </a:t>
            </a:r>
            <a:r>
              <a:rPr lang="en-US" b="1" dirty="0" smtClean="0">
                <a:solidFill>
                  <a:srgbClr val="FF99FF"/>
                </a:solidFill>
              </a:rPr>
              <a:t>that has become modern worship</a:t>
            </a:r>
            <a:r>
              <a:rPr lang="en-US" b="1" dirty="0" smtClean="0"/>
              <a:t> has turned people against religion, </a:t>
            </a:r>
            <a:r>
              <a:rPr lang="en-US" b="1" u="sng" dirty="0" smtClean="0">
                <a:solidFill>
                  <a:srgbClr val="FFFF00"/>
                </a:solidFill>
              </a:rPr>
              <a:t>John 4:23-24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1Cor.11:20-22ff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2Cor.11:3</a:t>
            </a:r>
            <a:r>
              <a:rPr lang="en-US" b="1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And the </a:t>
            </a:r>
            <a:r>
              <a:rPr lang="en-US" b="1" i="1" dirty="0" smtClean="0">
                <a:solidFill>
                  <a:srgbClr val="FF99FF"/>
                </a:solidFill>
              </a:rPr>
              <a:t>spiritual impotency </a:t>
            </a:r>
            <a:r>
              <a:rPr lang="en-US" b="1" dirty="0" smtClean="0">
                <a:solidFill>
                  <a:srgbClr val="FF99FF"/>
                </a:solidFill>
              </a:rPr>
              <a:t>of intellectually broad-minded doctrines </a:t>
            </a:r>
            <a:r>
              <a:rPr lang="en-US" b="1" dirty="0" smtClean="0"/>
              <a:t>has turned people against religion, </a:t>
            </a:r>
            <a:r>
              <a:rPr lang="en-US" b="1" u="sng" dirty="0" smtClean="0">
                <a:solidFill>
                  <a:srgbClr val="FFFF00"/>
                </a:solidFill>
              </a:rPr>
              <a:t>Rom.1:16</a:t>
            </a:r>
            <a:r>
              <a:rPr lang="en-US" b="1" dirty="0" smtClean="0">
                <a:solidFill>
                  <a:srgbClr val="FFFF00"/>
                </a:solidFill>
              </a:rPr>
              <a:t>; </a:t>
            </a:r>
            <a:r>
              <a:rPr lang="en-US" b="1" u="sng" dirty="0" smtClean="0">
                <a:solidFill>
                  <a:srgbClr val="FFFF00"/>
                </a:solidFill>
              </a:rPr>
              <a:t>1Tim.1:3-8</a:t>
            </a:r>
            <a:r>
              <a:rPr lang="en-US" b="1" dirty="0" smtClean="0"/>
              <a:t>. </a:t>
            </a:r>
            <a:endParaRPr lang="en-US" b="1" dirty="0" smtClean="0">
              <a:solidFill>
                <a:srgbClr val="FF99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</a:rPr>
              <a:t>Of course </a:t>
            </a:r>
            <a:r>
              <a:rPr lang="en-US" sz="3000" b="1" i="1" dirty="0" smtClean="0">
                <a:solidFill>
                  <a:schemeClr val="bg1"/>
                </a:solidFill>
              </a:rPr>
              <a:t>“Religious but </a:t>
            </a:r>
            <a:r>
              <a:rPr lang="en-US" sz="3000" b="1" i="1" u="sng" dirty="0" smtClean="0">
                <a:solidFill>
                  <a:schemeClr val="bg1"/>
                </a:solidFill>
              </a:rPr>
              <a:t>not</a:t>
            </a:r>
            <a:r>
              <a:rPr lang="en-US" sz="3000" b="1" i="1" dirty="0" smtClean="0">
                <a:solidFill>
                  <a:schemeClr val="bg1"/>
                </a:solidFill>
              </a:rPr>
              <a:t> Spiritual” </a:t>
            </a:r>
            <a:br>
              <a:rPr lang="en-US" sz="3000" b="1" i="1" dirty="0" smtClean="0">
                <a:solidFill>
                  <a:schemeClr val="bg1"/>
                </a:solidFill>
              </a:rPr>
            </a:br>
            <a:r>
              <a:rPr lang="en-US" sz="3000" b="1" dirty="0" smtClean="0">
                <a:solidFill>
                  <a:schemeClr val="bg1"/>
                </a:solidFill>
              </a:rPr>
              <a:t>is still a valid charge!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And if </a:t>
            </a:r>
            <a:r>
              <a:rPr lang="en-US" sz="3000" b="1" u="sng" dirty="0" smtClean="0"/>
              <a:t>we</a:t>
            </a:r>
            <a:r>
              <a:rPr lang="en-US" sz="3000" b="1" dirty="0" smtClean="0"/>
              <a:t> become: 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More interested in </a:t>
            </a:r>
            <a:r>
              <a:rPr lang="en-US" b="1" i="1" dirty="0" smtClean="0">
                <a:solidFill>
                  <a:srgbClr val="FF99FF"/>
                </a:solidFill>
              </a:rPr>
              <a:t>rule making </a:t>
            </a:r>
            <a:r>
              <a:rPr lang="en-US" b="1" dirty="0" smtClean="0">
                <a:solidFill>
                  <a:srgbClr val="FF99FF"/>
                </a:solidFill>
              </a:rPr>
              <a:t>than we are </a:t>
            </a:r>
            <a:r>
              <a:rPr lang="en-US" b="1" i="1" dirty="0" smtClean="0">
                <a:solidFill>
                  <a:srgbClr val="FF99FF"/>
                </a:solidFill>
              </a:rPr>
              <a:t>justice, mercy, </a:t>
            </a:r>
            <a:r>
              <a:rPr lang="en-US" b="1" dirty="0" smtClean="0">
                <a:solidFill>
                  <a:srgbClr val="FF99FF"/>
                </a:solidFill>
              </a:rPr>
              <a:t>and </a:t>
            </a:r>
            <a:r>
              <a:rPr lang="en-US" b="1" i="1" dirty="0" smtClean="0">
                <a:solidFill>
                  <a:srgbClr val="FF99FF"/>
                </a:solidFill>
              </a:rPr>
              <a:t>faithfulness </a:t>
            </a:r>
            <a:r>
              <a:rPr lang="en-US" b="1" dirty="0" smtClean="0">
                <a:solidFill>
                  <a:srgbClr val="FF99FF"/>
                </a:solidFill>
              </a:rPr>
              <a:t>like the Pharisees, </a:t>
            </a:r>
            <a:r>
              <a:rPr lang="en-US" b="1" dirty="0" smtClean="0"/>
              <a:t>those needing and seeking God will turn away from us too.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So intellectually broad-minded as to undermine the inspiration and authority of the Scriptures like the Sadducees, </a:t>
            </a:r>
            <a:r>
              <a:rPr lang="en-US" b="1" dirty="0" smtClean="0"/>
              <a:t>those needing and seeking God will turn away from us too.  </a:t>
            </a:r>
          </a:p>
          <a:p>
            <a:pPr lvl="1"/>
            <a:r>
              <a:rPr lang="en-US" b="1" dirty="0" smtClean="0">
                <a:solidFill>
                  <a:srgbClr val="FF99FF"/>
                </a:solidFill>
              </a:rPr>
              <a:t>More interested in politics than godliness like the Herodians, </a:t>
            </a:r>
            <a:r>
              <a:rPr lang="en-US" b="1" dirty="0" smtClean="0"/>
              <a:t>those needing and seeking God will turn away from us too. </a:t>
            </a:r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And who could blame them- God Himself turned away from such as these to bring a </a:t>
            </a:r>
            <a:r>
              <a:rPr lang="en-US" b="1" i="1" dirty="0" smtClean="0">
                <a:solidFill>
                  <a:srgbClr val="FFFF00"/>
                </a:solidFill>
              </a:rPr>
              <a:t>prophet </a:t>
            </a:r>
            <a:r>
              <a:rPr lang="en-US" b="1" dirty="0" smtClean="0">
                <a:solidFill>
                  <a:srgbClr val="FFFF00"/>
                </a:solidFill>
              </a:rPr>
              <a:t>and a </a:t>
            </a:r>
            <a:r>
              <a:rPr lang="en-US" b="1" i="1" dirty="0" smtClean="0">
                <a:solidFill>
                  <a:srgbClr val="FFFF00"/>
                </a:solidFill>
              </a:rPr>
              <a:t>Messiah </a:t>
            </a:r>
            <a:r>
              <a:rPr lang="en-US" b="1" dirty="0" smtClean="0">
                <a:solidFill>
                  <a:srgbClr val="FFFF00"/>
                </a:solidFill>
              </a:rPr>
              <a:t>into the world to save it!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bg1"/>
                </a:solidFill>
              </a:rPr>
              <a:t>“Religion can be Spiritual”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000" b="1" dirty="0" smtClean="0"/>
              <a:t>But only: 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lvl="1">
              <a:buFont typeface="Wingdings" pitchFamily="2" charset="2"/>
              <a:buChar char="ü"/>
            </a:pPr>
            <a:r>
              <a:rPr lang="en-US" sz="2600" b="1" dirty="0" smtClean="0"/>
              <a:t>If </a:t>
            </a:r>
            <a:r>
              <a:rPr lang="en-US" sz="2600" b="1" u="sng" dirty="0" smtClean="0"/>
              <a:t>we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99FF"/>
                </a:solidFill>
              </a:rPr>
              <a:t>content ourselves with following </a:t>
            </a:r>
            <a:r>
              <a:rPr lang="en-US" sz="2600" b="1" i="1" dirty="0" smtClean="0">
                <a:solidFill>
                  <a:srgbClr val="FF99FF"/>
                </a:solidFill>
              </a:rPr>
              <a:t>God’s rules </a:t>
            </a:r>
            <a:r>
              <a:rPr lang="en-US" sz="2600" b="1" dirty="0" smtClean="0">
                <a:solidFill>
                  <a:srgbClr val="FF99FF"/>
                </a:solidFill>
              </a:rPr>
              <a:t>in </a:t>
            </a:r>
            <a:r>
              <a:rPr lang="en-US" sz="2600" b="1" i="1" dirty="0" smtClean="0">
                <a:solidFill>
                  <a:srgbClr val="FF99FF"/>
                </a:solidFill>
              </a:rPr>
              <a:t>God’s way </a:t>
            </a:r>
            <a:r>
              <a:rPr lang="en-US" sz="2600" b="1" dirty="0" smtClean="0">
                <a:solidFill>
                  <a:srgbClr val="FF99FF"/>
                </a:solidFill>
              </a:rPr>
              <a:t>instead of making up our own.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b="1" dirty="0" smtClean="0"/>
              <a:t>If </a:t>
            </a:r>
            <a:r>
              <a:rPr lang="en-US" sz="2600" b="1" u="sng" dirty="0" smtClean="0"/>
              <a:t>we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99FF"/>
                </a:solidFill>
              </a:rPr>
              <a:t>use our intellect to </a:t>
            </a:r>
            <a:r>
              <a:rPr lang="en-US" sz="2600" b="1" i="1" dirty="0" smtClean="0">
                <a:solidFill>
                  <a:srgbClr val="FF99FF"/>
                </a:solidFill>
              </a:rPr>
              <a:t>discover</a:t>
            </a:r>
            <a:r>
              <a:rPr lang="en-US" sz="2600" b="1" dirty="0" smtClean="0">
                <a:solidFill>
                  <a:srgbClr val="FF99FF"/>
                </a:solidFill>
              </a:rPr>
              <a:t>, </a:t>
            </a:r>
            <a:r>
              <a:rPr lang="en-US" sz="2600" b="1" i="1" dirty="0" smtClean="0">
                <a:solidFill>
                  <a:srgbClr val="FF99FF"/>
                </a:solidFill>
              </a:rPr>
              <a:t>learn</a:t>
            </a:r>
            <a:r>
              <a:rPr lang="en-US" sz="2600" b="1" dirty="0" smtClean="0">
                <a:solidFill>
                  <a:srgbClr val="FF99FF"/>
                </a:solidFill>
              </a:rPr>
              <a:t>, and </a:t>
            </a:r>
            <a:r>
              <a:rPr lang="en-US" sz="2600" b="1" i="1" dirty="0" smtClean="0">
                <a:solidFill>
                  <a:srgbClr val="FF99FF"/>
                </a:solidFill>
              </a:rPr>
              <a:t>apply</a:t>
            </a:r>
            <a:r>
              <a:rPr lang="en-US" sz="2600" b="1" dirty="0" smtClean="0">
                <a:solidFill>
                  <a:srgbClr val="FF99FF"/>
                </a:solidFill>
              </a:rPr>
              <a:t> God’s word rather than to undermine and deny its authority.</a:t>
            </a:r>
          </a:p>
          <a:p>
            <a:pPr lvl="1">
              <a:buFont typeface="Wingdings" pitchFamily="2" charset="2"/>
              <a:buChar char="ü"/>
            </a:pPr>
            <a:r>
              <a:rPr lang="en-US" sz="2600" b="1" dirty="0" smtClean="0"/>
              <a:t>If </a:t>
            </a:r>
            <a:r>
              <a:rPr lang="en-US" sz="2600" b="1" u="sng" dirty="0" smtClean="0"/>
              <a:t>we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FF99FF"/>
                </a:solidFill>
              </a:rPr>
              <a:t>keep the church what it was meant to be: </a:t>
            </a:r>
            <a:r>
              <a:rPr lang="en-US" sz="2600" b="1" i="1" dirty="0" smtClean="0">
                <a:solidFill>
                  <a:srgbClr val="FF99FF"/>
                </a:solidFill>
              </a:rPr>
              <a:t>“the pillar and support of truth”! </a:t>
            </a:r>
            <a:r>
              <a:rPr lang="en-US" sz="2600" b="1" u="sng" dirty="0" smtClean="0">
                <a:solidFill>
                  <a:srgbClr val="FFFF00"/>
                </a:solidFill>
              </a:rPr>
              <a:t>1Tim.3:15</a:t>
            </a:r>
            <a:endParaRPr lang="en-US" sz="2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Man’s religion is neither </a:t>
            </a:r>
            <a:r>
              <a:rPr lang="en-US" sz="3000" b="1" i="1" dirty="0" smtClean="0">
                <a:solidFill>
                  <a:srgbClr val="FFFF00"/>
                </a:solidFill>
              </a:rPr>
              <a:t>spiritual </a:t>
            </a:r>
            <a:r>
              <a:rPr lang="en-US" sz="3000" b="1" dirty="0" smtClean="0">
                <a:solidFill>
                  <a:srgbClr val="FFFF00"/>
                </a:solidFill>
              </a:rPr>
              <a:t>nor </a:t>
            </a:r>
            <a:r>
              <a:rPr lang="en-US" sz="3000" b="1" i="1" dirty="0" smtClean="0">
                <a:solidFill>
                  <a:srgbClr val="FFFF00"/>
                </a:solidFill>
              </a:rPr>
              <a:t>saving.</a:t>
            </a:r>
            <a:endParaRPr lang="en-US" sz="30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3000" b="1" dirty="0" smtClean="0">
                <a:solidFill>
                  <a:srgbClr val="FFFF00"/>
                </a:solidFill>
              </a:rPr>
              <a:t>God’s religion is both.</a:t>
            </a:r>
          </a:p>
          <a:p>
            <a:pPr>
              <a:buNone/>
            </a:pPr>
            <a:endParaRPr lang="en-US" sz="1700" b="1" dirty="0" smtClean="0"/>
          </a:p>
          <a:p>
            <a:pPr>
              <a:buNone/>
            </a:pPr>
            <a:r>
              <a:rPr lang="en-US" sz="3000" b="1" dirty="0" smtClean="0"/>
              <a:t>Among religions, there are those: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i="1" dirty="0" smtClean="0"/>
              <a:t>Radiant, </a:t>
            </a:r>
            <a:r>
              <a:rPr lang="en-US" sz="2600" b="1" dirty="0" smtClean="0"/>
              <a:t>but not </a:t>
            </a:r>
            <a:r>
              <a:rPr lang="en-US" sz="2600" b="1" i="1" dirty="0" smtClean="0"/>
              <a:t>right, </a:t>
            </a:r>
            <a:r>
              <a:rPr lang="en-US" sz="2600" b="1" u="sng" dirty="0" smtClean="0">
                <a:solidFill>
                  <a:srgbClr val="FFFF00"/>
                </a:solidFill>
              </a:rPr>
              <a:t>Rom.10:1-3</a:t>
            </a:r>
            <a:r>
              <a:rPr lang="en-US" sz="2600" b="1" dirty="0" smtClean="0"/>
              <a:t>;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i="1" dirty="0" smtClean="0"/>
              <a:t>Right, </a:t>
            </a:r>
            <a:r>
              <a:rPr lang="en-US" sz="2600" b="1" dirty="0" smtClean="0"/>
              <a:t>but not </a:t>
            </a:r>
            <a:r>
              <a:rPr lang="en-US" sz="2600" b="1" i="1" dirty="0" smtClean="0"/>
              <a:t>radiant, </a:t>
            </a:r>
            <a:r>
              <a:rPr lang="en-US" sz="2600" b="1" u="sng" dirty="0" smtClean="0">
                <a:solidFill>
                  <a:srgbClr val="FFFF00"/>
                </a:solidFill>
              </a:rPr>
              <a:t>Rev.2:2-5</a:t>
            </a:r>
            <a:r>
              <a:rPr lang="en-US" sz="2600" b="1" dirty="0" smtClean="0"/>
              <a:t>; and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b="1" i="1" dirty="0" smtClean="0"/>
              <a:t>Right </a:t>
            </a:r>
            <a:r>
              <a:rPr lang="en-US" sz="2600" b="1" u="sng" dirty="0" smtClean="0"/>
              <a:t>and</a:t>
            </a:r>
            <a:r>
              <a:rPr lang="en-US" sz="2600" b="1" dirty="0" smtClean="0"/>
              <a:t> </a:t>
            </a:r>
            <a:r>
              <a:rPr lang="en-US" sz="2600" b="1" i="1" dirty="0" smtClean="0"/>
              <a:t>radiant- </a:t>
            </a:r>
            <a:r>
              <a:rPr lang="en-US" sz="2600" b="1" dirty="0" smtClean="0">
                <a:solidFill>
                  <a:srgbClr val="FFFF00"/>
                </a:solidFill>
              </a:rPr>
              <a:t>Southport</a:t>
            </a:r>
            <a:r>
              <a:rPr lang="en-US" sz="2600" b="1" dirty="0" smtClean="0"/>
              <a:t>?</a:t>
            </a:r>
            <a:r>
              <a:rPr lang="en-US" sz="2600" b="1" dirty="0" smtClean="0"/>
              <a:t>??</a:t>
            </a:r>
            <a:endParaRPr lang="en-US" sz="2600" b="1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1496</Words>
  <Application>Microsoft Macintosh PowerPoint</Application>
  <PresentationFormat>On-screen Show (4:3)</PresentationFormat>
  <Paragraphs>68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Have you ever wondered why…</vt:lpstr>
      <vt:lpstr>Especially since:</vt:lpstr>
      <vt:lpstr>Was it because…</vt:lpstr>
      <vt:lpstr>But is “Religious but not Spiritual” still a valid charge?</vt:lpstr>
      <vt:lpstr>But is “Religious but not Spiritual” still a valid charge?</vt:lpstr>
      <vt:lpstr>But is “Religious but not Spiritual” still a valid charge?</vt:lpstr>
      <vt:lpstr>Of course “Religious but not Spiritual”  is still a valid charge!</vt:lpstr>
      <vt:lpstr>Of course “Religious but not Spiritual”  is still a valid charge!</vt:lpstr>
      <vt:lpstr>“Religion can be Spiritual” 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Strong</dc:creator>
  <cp:lastModifiedBy>Philip Strong</cp:lastModifiedBy>
  <cp:revision>30</cp:revision>
  <dcterms:created xsi:type="dcterms:W3CDTF">2012-01-29T12:05:56Z</dcterms:created>
  <dcterms:modified xsi:type="dcterms:W3CDTF">2019-06-30T11:05:52Z</dcterms:modified>
</cp:coreProperties>
</file>