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7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a:defRPr sz="1200"/>
            </a:lvl1pPr>
          </a:lstStyle>
          <a:p>
            <a:fld id="{EF2ABA62-B215-4F14-B2B6-7D12B52C5CD2}" type="datetimeFigureOut">
              <a:rPr lang="en-US" smtClean="0"/>
              <a:pPr/>
              <a:t>7/28/19</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lIns="91440" tIns="45720" rIns="91440" bIns="45720" rtlCol="0" anchor="b"/>
          <a:lstStyle>
            <a:lvl1pPr algn="r">
              <a:defRPr sz="1200"/>
            </a:lvl1pPr>
          </a:lstStyle>
          <a:p>
            <a:fld id="{4F474B84-7283-479B-A5E4-A3922377642B}" type="slidenum">
              <a:rPr lang="en-US" smtClean="0"/>
              <a:pPr/>
              <a:t>‹#›</a:t>
            </a:fld>
            <a:endParaRPr lang="en-US" dirty="0"/>
          </a:p>
        </p:txBody>
      </p:sp>
    </p:spTree>
    <p:extLst>
      <p:ext uri="{BB962C8B-B14F-4D97-AF65-F5344CB8AC3E}">
        <p14:creationId xmlns:p14="http://schemas.microsoft.com/office/powerpoint/2010/main" val="5567683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0942A9-17EB-4482-926E-870F4A5358DC}" type="datetimeFigureOut">
              <a:rPr lang="en-US" smtClean="0"/>
              <a:pPr/>
              <a:t>7/28/19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D5FA32-A55A-45BE-923E-C4A81898ED6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942A9-17EB-4482-926E-870F4A5358DC}" type="datetimeFigureOut">
              <a:rPr lang="en-US" smtClean="0"/>
              <a:pPr/>
              <a:t>7/28/19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D5FA32-A55A-45BE-923E-C4A81898ED6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942A9-17EB-4482-926E-870F4A5358DC}" type="datetimeFigureOut">
              <a:rPr lang="en-US" smtClean="0"/>
              <a:pPr/>
              <a:t>7/28/19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D5FA32-A55A-45BE-923E-C4A81898ED6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942A9-17EB-4482-926E-870F4A5358DC}" type="datetimeFigureOut">
              <a:rPr lang="en-US" smtClean="0"/>
              <a:pPr/>
              <a:t>7/28/19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D5FA32-A55A-45BE-923E-C4A81898ED6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0942A9-17EB-4482-926E-870F4A5358DC}" type="datetimeFigureOut">
              <a:rPr lang="en-US" smtClean="0"/>
              <a:pPr/>
              <a:t>7/28/19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D5FA32-A55A-45BE-923E-C4A81898ED6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0942A9-17EB-4482-926E-870F4A5358DC}" type="datetimeFigureOut">
              <a:rPr lang="en-US" smtClean="0"/>
              <a:pPr/>
              <a:t>7/28/19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D5FA32-A55A-45BE-923E-C4A81898ED6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0942A9-17EB-4482-926E-870F4A5358DC}" type="datetimeFigureOut">
              <a:rPr lang="en-US" smtClean="0"/>
              <a:pPr/>
              <a:t>7/28/19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D5FA32-A55A-45BE-923E-C4A81898ED6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0942A9-17EB-4482-926E-870F4A5358DC}" type="datetimeFigureOut">
              <a:rPr lang="en-US" smtClean="0"/>
              <a:pPr/>
              <a:t>7/28/19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D5FA32-A55A-45BE-923E-C4A81898ED6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942A9-17EB-4482-926E-870F4A5358DC}" type="datetimeFigureOut">
              <a:rPr lang="en-US" smtClean="0"/>
              <a:pPr/>
              <a:t>7/28/19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D5FA32-A55A-45BE-923E-C4A81898ED6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942A9-17EB-4482-926E-870F4A5358DC}" type="datetimeFigureOut">
              <a:rPr lang="en-US" smtClean="0"/>
              <a:pPr/>
              <a:t>7/28/19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D5FA32-A55A-45BE-923E-C4A81898ED6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942A9-17EB-4482-926E-870F4A5358DC}" type="datetimeFigureOut">
              <a:rPr lang="en-US" smtClean="0"/>
              <a:pPr/>
              <a:t>7/28/19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D5FA32-A55A-45BE-923E-C4A81898ED6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0942A9-17EB-4482-926E-870F4A5358DC}" type="datetimeFigureOut">
              <a:rPr lang="en-US" smtClean="0"/>
              <a:pPr/>
              <a:t>7/28/19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D5FA32-A55A-45BE-923E-C4A81898ED6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470025"/>
          </a:xfrm>
        </p:spPr>
        <p:txBody>
          <a:bodyPr>
            <a:normAutofit/>
          </a:bodyPr>
          <a:lstStyle/>
          <a:p>
            <a:r>
              <a:rPr lang="en-US" sz="3200" b="1" dirty="0" smtClean="0"/>
              <a:t>There are several N.T. passages which stress </a:t>
            </a:r>
            <a:r>
              <a:rPr lang="en-US" sz="3200" b="1" i="1" dirty="0" smtClean="0"/>
              <a:t>self-examination</a:t>
            </a:r>
            <a:r>
              <a:rPr lang="en-US" sz="3200" b="1" dirty="0" smtClean="0"/>
              <a:t>:</a:t>
            </a:r>
            <a:endParaRPr lang="en-US" sz="3200" b="1" dirty="0"/>
          </a:p>
        </p:txBody>
      </p:sp>
      <p:sp>
        <p:nvSpPr>
          <p:cNvPr id="3" name="Subtitle 2"/>
          <p:cNvSpPr>
            <a:spLocks noGrp="1"/>
          </p:cNvSpPr>
          <p:nvPr>
            <p:ph type="subTitle" idx="1"/>
          </p:nvPr>
        </p:nvSpPr>
        <p:spPr>
          <a:xfrm>
            <a:off x="838200" y="1905000"/>
            <a:ext cx="7620000" cy="4572000"/>
          </a:xfrm>
        </p:spPr>
        <p:txBody>
          <a:bodyPr>
            <a:normAutofit lnSpcReduction="10000"/>
          </a:bodyPr>
          <a:lstStyle/>
          <a:p>
            <a:pPr>
              <a:spcAft>
                <a:spcPts val="600"/>
              </a:spcAft>
            </a:pPr>
            <a:r>
              <a:rPr lang="en-US" sz="2800" b="1" u="sng" dirty="0" smtClean="0">
                <a:solidFill>
                  <a:srgbClr val="FFFF00"/>
                </a:solidFill>
              </a:rPr>
              <a:t>1Cor.11:28</a:t>
            </a:r>
            <a:r>
              <a:rPr lang="en-US" sz="2800" b="1" dirty="0" smtClean="0"/>
              <a:t>, in reference to partaking of the Lord’s Supper, </a:t>
            </a:r>
            <a:r>
              <a:rPr lang="en-US" sz="2800" b="1" i="1" dirty="0" smtClean="0"/>
              <a:t>“But let a man examine himself, and so let him eat of the bread and drink of the cup.”</a:t>
            </a:r>
            <a:endParaRPr lang="en-US" sz="2800" b="1" dirty="0" smtClean="0"/>
          </a:p>
          <a:p>
            <a:pPr>
              <a:spcAft>
                <a:spcPts val="600"/>
              </a:spcAft>
            </a:pPr>
            <a:r>
              <a:rPr lang="en-US" sz="2800" b="1" u="sng" dirty="0" smtClean="0">
                <a:solidFill>
                  <a:srgbClr val="FFFF00"/>
                </a:solidFill>
              </a:rPr>
              <a:t>2Cor.13:5a</a:t>
            </a:r>
            <a:r>
              <a:rPr lang="en-US" sz="2800" b="1" dirty="0" smtClean="0"/>
              <a:t>, </a:t>
            </a:r>
            <a:r>
              <a:rPr lang="en-US" sz="2800" b="1" i="1" dirty="0" smtClean="0"/>
              <a:t>“Test yourselves to see if you are in the faith; examine yourselves!”</a:t>
            </a:r>
            <a:endParaRPr lang="en-US" sz="2800" b="1" dirty="0" smtClean="0"/>
          </a:p>
          <a:p>
            <a:r>
              <a:rPr lang="en-US" sz="2800" b="1" u="sng" dirty="0" smtClean="0">
                <a:solidFill>
                  <a:srgbClr val="FFFF00"/>
                </a:solidFill>
              </a:rPr>
              <a:t>Gal.6:3-4</a:t>
            </a:r>
            <a:r>
              <a:rPr lang="en-US" sz="2800" b="1" dirty="0" smtClean="0"/>
              <a:t>, </a:t>
            </a:r>
            <a:r>
              <a:rPr lang="en-US" sz="2800" b="1" i="1" dirty="0" smtClean="0"/>
              <a:t>“For if anyone thinks he is something when he is nothing, he deceives himself.  But let each one examine his own work, and then he will have reason for boasting in regard to himself alone, and not in regard to another.”</a:t>
            </a:r>
            <a:endParaRPr lang="en-US" sz="2800" b="1" u="sng"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N.T. </a:t>
            </a:r>
            <a:r>
              <a:rPr lang="en-US" b="1" i="1" dirty="0" smtClean="0"/>
              <a:t>Self-Examination </a:t>
            </a:r>
            <a:r>
              <a:rPr lang="en-US" b="1" dirty="0" smtClean="0"/>
              <a:t>seems to have two purposes:</a:t>
            </a:r>
            <a:endParaRPr lang="en-US" b="1" i="1" dirty="0"/>
          </a:p>
        </p:txBody>
      </p:sp>
      <p:sp>
        <p:nvSpPr>
          <p:cNvPr id="3" name="Content Placeholder 2"/>
          <p:cNvSpPr>
            <a:spLocks noGrp="1"/>
          </p:cNvSpPr>
          <p:nvPr>
            <p:ph idx="1"/>
          </p:nvPr>
        </p:nvSpPr>
        <p:spPr>
          <a:xfrm>
            <a:off x="457200" y="1676400"/>
            <a:ext cx="8229600" cy="4953000"/>
          </a:xfrm>
        </p:spPr>
        <p:txBody>
          <a:bodyPr>
            <a:normAutofit lnSpcReduction="10000"/>
          </a:bodyPr>
          <a:lstStyle/>
          <a:p>
            <a:pPr marL="514350" indent="-514350">
              <a:spcAft>
                <a:spcPts val="600"/>
              </a:spcAft>
              <a:buFont typeface="+mj-lt"/>
              <a:buAutoNum type="arabicPeriod"/>
            </a:pPr>
            <a:r>
              <a:rPr lang="en-US" sz="2800" b="1" dirty="0" smtClean="0"/>
              <a:t>The obvious </a:t>
            </a:r>
            <a:r>
              <a:rPr lang="en-US" sz="2800" b="1" i="1" dirty="0" smtClean="0"/>
              <a:t>“testing” </a:t>
            </a:r>
            <a:r>
              <a:rPr lang="en-US" sz="2800" b="1" dirty="0" smtClean="0"/>
              <a:t>or </a:t>
            </a:r>
            <a:r>
              <a:rPr lang="en-US" sz="2800" b="1" i="1" dirty="0" smtClean="0"/>
              <a:t>scrutinizing </a:t>
            </a:r>
            <a:r>
              <a:rPr lang="en-US" sz="2800" b="1" dirty="0" smtClean="0"/>
              <a:t>of self for the purpose of identifying and correcting failures, as in </a:t>
            </a:r>
            <a:r>
              <a:rPr lang="en-US" sz="2800" b="1" u="sng" dirty="0" smtClean="0">
                <a:solidFill>
                  <a:srgbClr val="FFFF00"/>
                </a:solidFill>
              </a:rPr>
              <a:t>2Cor.13:5</a:t>
            </a:r>
            <a:r>
              <a:rPr lang="en-US" sz="2800" b="1" dirty="0" smtClean="0"/>
              <a:t>; and </a:t>
            </a:r>
          </a:p>
          <a:p>
            <a:pPr marL="514350" indent="-514350">
              <a:spcAft>
                <a:spcPts val="600"/>
              </a:spcAft>
              <a:buFont typeface="+mj-lt"/>
              <a:buAutoNum type="arabicPeriod"/>
            </a:pPr>
            <a:r>
              <a:rPr lang="en-US" sz="2800" b="1" dirty="0" smtClean="0"/>
              <a:t>Keeping us out of each other’s business, as in </a:t>
            </a:r>
            <a:r>
              <a:rPr lang="en-US" sz="2800" b="1" u="sng" dirty="0" smtClean="0">
                <a:solidFill>
                  <a:srgbClr val="FFFF00"/>
                </a:solidFill>
              </a:rPr>
              <a:t>Gal.6:3-4</a:t>
            </a:r>
            <a:r>
              <a:rPr lang="en-US" sz="2800" b="1" dirty="0" smtClean="0"/>
              <a:t>!  </a:t>
            </a:r>
          </a:p>
          <a:p>
            <a:pPr marL="514350" indent="-514350">
              <a:spcAft>
                <a:spcPts val="600"/>
              </a:spcAft>
              <a:buNone/>
            </a:pPr>
            <a:r>
              <a:rPr lang="en-US" sz="2800" b="1" dirty="0" smtClean="0"/>
              <a:t>But as important as </a:t>
            </a:r>
            <a:r>
              <a:rPr lang="en-US" sz="2800" b="1" i="1" dirty="0" smtClean="0"/>
              <a:t>self-examination </a:t>
            </a:r>
            <a:r>
              <a:rPr lang="en-US" sz="2800" b="1" dirty="0" smtClean="0"/>
              <a:t>is to both of these purposes, it can be taken too far; it can become obsessive, and therefore counter-productive.   </a:t>
            </a:r>
            <a:r>
              <a:rPr lang="en-US" sz="2800" b="1" u="sng" dirty="0" smtClean="0">
                <a:solidFill>
                  <a:srgbClr val="FFFF00"/>
                </a:solidFill>
              </a:rPr>
              <a:t>cf. 1Cor.4:3ff</a:t>
            </a:r>
            <a:r>
              <a:rPr lang="en-US" sz="2800" b="1" dirty="0" smtClean="0">
                <a:solidFill>
                  <a:srgbClr val="FFFF00"/>
                </a:solidFill>
              </a:rPr>
              <a:t>;  </a:t>
            </a:r>
            <a:r>
              <a:rPr lang="en-US" sz="2800" b="1" u="sng" dirty="0" smtClean="0">
                <a:solidFill>
                  <a:srgbClr val="FFFF00"/>
                </a:solidFill>
              </a:rPr>
              <a:t>1Tim.1:12-17</a:t>
            </a:r>
            <a:r>
              <a:rPr lang="en-US" sz="2800" b="1" dirty="0" smtClean="0">
                <a:solidFill>
                  <a:srgbClr val="FFFF00"/>
                </a:solidFill>
              </a:rPr>
              <a:t>.</a:t>
            </a:r>
            <a:endParaRPr lang="en-US" sz="2800" dirty="0" smtClean="0">
              <a:solidFill>
                <a:srgbClr val="FFFF00"/>
              </a:solidFill>
            </a:endParaRPr>
          </a:p>
          <a:p>
            <a:pPr marL="514350" indent="-514350">
              <a:buNone/>
            </a:pPr>
            <a:r>
              <a:rPr lang="en-US" sz="2800" b="1" dirty="0" smtClean="0"/>
              <a:t>It is then that </a:t>
            </a:r>
            <a:r>
              <a:rPr lang="en-US" sz="2800" b="1" i="1" dirty="0" smtClean="0"/>
              <a:t>self-examination </a:t>
            </a:r>
            <a:r>
              <a:rPr lang="en-US" sz="2800" b="1" dirty="0" smtClean="0"/>
              <a:t>often becomes an </a:t>
            </a:r>
            <a:r>
              <a:rPr lang="en-US" sz="2800" b="1" dirty="0" smtClean="0">
                <a:solidFill>
                  <a:srgbClr val="FFFF00"/>
                </a:solidFill>
              </a:rPr>
              <a:t>Inferiority Complex.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Autofit/>
          </a:bodyPr>
          <a:lstStyle/>
          <a:p>
            <a:r>
              <a:rPr lang="en-US" sz="3200" b="1" dirty="0" smtClean="0"/>
              <a:t>Self-Doubt and </a:t>
            </a:r>
            <a:r>
              <a:rPr lang="en-US" sz="3200" b="1" dirty="0" smtClean="0"/>
              <a:t>feelings of inadequacy are not uncommon, even for great Bible characters:</a:t>
            </a:r>
            <a:endParaRPr lang="en-US" sz="3200" b="1" i="1" dirty="0"/>
          </a:p>
        </p:txBody>
      </p:sp>
      <p:sp>
        <p:nvSpPr>
          <p:cNvPr id="3" name="Content Placeholder 2"/>
          <p:cNvSpPr>
            <a:spLocks noGrp="1"/>
          </p:cNvSpPr>
          <p:nvPr>
            <p:ph idx="1"/>
          </p:nvPr>
        </p:nvSpPr>
        <p:spPr>
          <a:xfrm>
            <a:off x="457200" y="1828800"/>
            <a:ext cx="8229600" cy="4800600"/>
          </a:xfrm>
        </p:spPr>
        <p:txBody>
          <a:bodyPr>
            <a:normAutofit fontScale="77500" lnSpcReduction="20000"/>
          </a:bodyPr>
          <a:lstStyle/>
          <a:p>
            <a:pPr marL="514350" indent="-514350">
              <a:spcAft>
                <a:spcPts val="600"/>
              </a:spcAft>
              <a:buNone/>
            </a:pPr>
            <a:r>
              <a:rPr lang="en-US" sz="2800" b="1" dirty="0" smtClean="0">
                <a:solidFill>
                  <a:srgbClr val="FFFF00"/>
                </a:solidFill>
              </a:rPr>
              <a:t>Moses</a:t>
            </a:r>
            <a:r>
              <a:rPr lang="en-US" sz="2800" dirty="0" smtClean="0">
                <a:solidFill>
                  <a:srgbClr val="FFFF00"/>
                </a:solidFill>
              </a:rPr>
              <a:t>, </a:t>
            </a:r>
            <a:r>
              <a:rPr lang="en-US" sz="2800" b="1" dirty="0" smtClean="0"/>
              <a:t>when he was being sent to attain the release of the Israelites from Egyptian bondage, said, </a:t>
            </a:r>
            <a:r>
              <a:rPr lang="en-US" sz="2800" b="1" i="1" dirty="0" smtClean="0"/>
              <a:t>“Please, Lord, I have never been eloquent, neither recently nor in time past, nor since Thou has spoken to Thy servant; for I am slow of speech and slow of tongue.”  </a:t>
            </a:r>
            <a:r>
              <a:rPr lang="en-US" sz="2800" b="1" u="sng" dirty="0" smtClean="0">
                <a:solidFill>
                  <a:srgbClr val="FFFF00"/>
                </a:solidFill>
              </a:rPr>
              <a:t>Ex.4:10</a:t>
            </a:r>
            <a:endParaRPr lang="en-US" sz="2800" b="1" dirty="0" smtClean="0">
              <a:solidFill>
                <a:srgbClr val="FFFF00"/>
              </a:solidFill>
            </a:endParaRPr>
          </a:p>
          <a:p>
            <a:pPr marL="514350" indent="-514350">
              <a:spcAft>
                <a:spcPts val="600"/>
              </a:spcAft>
              <a:buNone/>
            </a:pPr>
            <a:r>
              <a:rPr lang="en-US" sz="2800" b="1" dirty="0" smtClean="0">
                <a:solidFill>
                  <a:srgbClr val="FFFF00"/>
                </a:solidFill>
              </a:rPr>
              <a:t>Saul, </a:t>
            </a:r>
            <a:r>
              <a:rPr lang="en-US" sz="2800" b="1" dirty="0" smtClean="0"/>
              <a:t>when he was about to be </a:t>
            </a:r>
            <a:r>
              <a:rPr lang="en-US" sz="2800" b="1" i="1" dirty="0" smtClean="0"/>
              <a:t>publicly </a:t>
            </a:r>
            <a:r>
              <a:rPr lang="en-US" sz="2800" b="1" dirty="0" smtClean="0"/>
              <a:t>(</a:t>
            </a:r>
            <a:r>
              <a:rPr lang="en-US" sz="2800" b="1" u="sng" dirty="0" smtClean="0">
                <a:solidFill>
                  <a:srgbClr val="FFFF00"/>
                </a:solidFill>
              </a:rPr>
              <a:t>cf.</a:t>
            </a:r>
            <a:r>
              <a:rPr lang="en-US" sz="2800" b="1" u="sng" dirty="0" smtClean="0"/>
              <a:t> </a:t>
            </a:r>
            <a:r>
              <a:rPr lang="en-US" sz="2800" b="1" u="sng" dirty="0" smtClean="0">
                <a:solidFill>
                  <a:srgbClr val="FFFF00"/>
                </a:solidFill>
              </a:rPr>
              <a:t>1Sam.10:1</a:t>
            </a:r>
            <a:r>
              <a:rPr lang="en-US" sz="2800" b="1" dirty="0" smtClean="0"/>
              <a:t>) anointed as King over Israel, had to be found </a:t>
            </a:r>
            <a:r>
              <a:rPr lang="en-US" sz="2800" b="1" i="1" dirty="0" smtClean="0"/>
              <a:t>“hiding himself by the baggage.”  </a:t>
            </a:r>
            <a:r>
              <a:rPr lang="en-US" sz="2800" b="1" u="sng" dirty="0" smtClean="0">
                <a:solidFill>
                  <a:srgbClr val="FFFF00"/>
                </a:solidFill>
              </a:rPr>
              <a:t>1Sam.10:22</a:t>
            </a:r>
            <a:r>
              <a:rPr lang="en-US" sz="2800" b="1" dirty="0" smtClean="0"/>
              <a:t>.</a:t>
            </a:r>
          </a:p>
          <a:p>
            <a:pPr marL="514350" indent="-514350">
              <a:spcAft>
                <a:spcPts val="600"/>
              </a:spcAft>
              <a:buNone/>
            </a:pPr>
            <a:r>
              <a:rPr lang="en-US" sz="2800" b="1" dirty="0" smtClean="0">
                <a:solidFill>
                  <a:srgbClr val="FFFF00"/>
                </a:solidFill>
              </a:rPr>
              <a:t>Isaiah, </a:t>
            </a:r>
            <a:r>
              <a:rPr lang="en-US" sz="2800" b="1" dirty="0" smtClean="0"/>
              <a:t>when first called by the Lord to prophesy, responded, </a:t>
            </a:r>
            <a:r>
              <a:rPr lang="en-US" sz="2800" b="1" i="1" dirty="0" smtClean="0"/>
              <a:t>“Woe is me, for I am ruined!  Because I am a man of unclean lips, and I live among a people of unclean lips; for my eyes have seen the King, the Lord of hosts.” </a:t>
            </a:r>
            <a:r>
              <a:rPr lang="en-US" sz="2800" b="1" u="sng" dirty="0" smtClean="0">
                <a:solidFill>
                  <a:srgbClr val="FFFF00"/>
                </a:solidFill>
              </a:rPr>
              <a:t>Isaiah 6:5</a:t>
            </a:r>
            <a:endParaRPr lang="en-US" sz="2800" b="1" dirty="0" smtClean="0">
              <a:solidFill>
                <a:srgbClr val="FFFF00"/>
              </a:solidFill>
            </a:endParaRPr>
          </a:p>
          <a:p>
            <a:pPr marL="514350" indent="-514350">
              <a:spcAft>
                <a:spcPts val="600"/>
              </a:spcAft>
              <a:buNone/>
            </a:pPr>
            <a:r>
              <a:rPr lang="en-US" sz="2800" b="1" dirty="0" smtClean="0"/>
              <a:t>But just knowing that there are others “in the same boat” doesn’t really help; knowing these others “in the same boat” went on to be what God knew they could become, now that’s helpful!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150" y="94650"/>
            <a:ext cx="8534400" cy="1048350"/>
          </a:xfrm>
        </p:spPr>
        <p:txBody>
          <a:bodyPr>
            <a:noAutofit/>
          </a:bodyPr>
          <a:lstStyle/>
          <a:p>
            <a:r>
              <a:rPr lang="en-US" sz="2800" b="1" dirty="0" smtClean="0"/>
              <a:t>What causes our feelings of Inferiority and Inadequacy? </a:t>
            </a:r>
            <a:r>
              <a:rPr lang="en-US" sz="2800" b="1" dirty="0"/>
              <a:t> </a:t>
            </a:r>
            <a:r>
              <a:rPr lang="en-US" sz="2800" b="1" dirty="0" smtClean="0"/>
              <a:t>Often, they are caused by one or more of the following:</a:t>
            </a:r>
            <a:endParaRPr lang="en-US" sz="2800" b="1" i="1" dirty="0"/>
          </a:p>
        </p:txBody>
      </p:sp>
      <p:sp>
        <p:nvSpPr>
          <p:cNvPr id="3" name="Content Placeholder 2"/>
          <p:cNvSpPr>
            <a:spLocks noGrp="1"/>
          </p:cNvSpPr>
          <p:nvPr>
            <p:ph idx="1"/>
          </p:nvPr>
        </p:nvSpPr>
        <p:spPr>
          <a:xfrm>
            <a:off x="457200" y="1295400"/>
            <a:ext cx="8229600" cy="5334000"/>
          </a:xfrm>
        </p:spPr>
        <p:txBody>
          <a:bodyPr>
            <a:normAutofit fontScale="77500" lnSpcReduction="20000"/>
          </a:bodyPr>
          <a:lstStyle/>
          <a:p>
            <a:pPr marL="514350" indent="-514350">
              <a:spcAft>
                <a:spcPts val="600"/>
              </a:spcAft>
              <a:buNone/>
            </a:pPr>
            <a:r>
              <a:rPr lang="en-US" sz="2800" b="1" dirty="0" smtClean="0">
                <a:solidFill>
                  <a:srgbClr val="FFFF00"/>
                </a:solidFill>
              </a:rPr>
              <a:t>Physical Appearance / Characteristics- </a:t>
            </a:r>
            <a:r>
              <a:rPr lang="en-US" sz="2800" b="1" dirty="0" smtClean="0"/>
              <a:t>Because we’re not as tall, skinny, attractive, muscular, athletic, pimple-free, etc. etc. etc., we tend to look down ourselves because we think others do. </a:t>
            </a:r>
          </a:p>
          <a:p>
            <a:pPr marL="514350" indent="-514350">
              <a:spcAft>
                <a:spcPts val="600"/>
              </a:spcAft>
              <a:buNone/>
            </a:pPr>
            <a:r>
              <a:rPr lang="en-US" sz="2800" b="1" dirty="0" smtClean="0">
                <a:solidFill>
                  <a:srgbClr val="FFFF00"/>
                </a:solidFill>
              </a:rPr>
              <a:t>Intellectual Capabilities / Limitations-  </a:t>
            </a:r>
            <a:r>
              <a:rPr lang="en-US" sz="2800" b="1" dirty="0" smtClean="0"/>
              <a:t>Perhaps we have a learning disability, or we’re just not “straight-A” students, and because of it, we feel inferior to those who do well in school. </a:t>
            </a:r>
          </a:p>
          <a:p>
            <a:pPr marL="514350" indent="-514350">
              <a:spcAft>
                <a:spcPts val="600"/>
              </a:spcAft>
              <a:buNone/>
            </a:pPr>
            <a:r>
              <a:rPr lang="en-US" sz="2800" b="1" dirty="0" smtClean="0">
                <a:solidFill>
                  <a:srgbClr val="FFFF00"/>
                </a:solidFill>
              </a:rPr>
              <a:t>Our Job / </a:t>
            </a:r>
            <a:r>
              <a:rPr lang="en-US" sz="2800" b="1" dirty="0" smtClean="0">
                <a:solidFill>
                  <a:srgbClr val="FFFF00"/>
                </a:solidFill>
              </a:rPr>
              <a:t>Income or  Hopes / Dreams- </a:t>
            </a:r>
            <a:r>
              <a:rPr lang="en-US" sz="2800" b="1" dirty="0" smtClean="0"/>
              <a:t>Because we’re not a doctor or a lawyer or a professor or a novelist or etc. etc. etc. making lots of money, we  tend to feel like “failures.”</a:t>
            </a:r>
          </a:p>
          <a:p>
            <a:pPr marL="514350" indent="-514350">
              <a:spcAft>
                <a:spcPts val="600"/>
              </a:spcAft>
              <a:buNone/>
            </a:pPr>
            <a:r>
              <a:rPr lang="en-US" sz="2800" b="1" dirty="0" smtClean="0">
                <a:solidFill>
                  <a:srgbClr val="FFFF00"/>
                </a:solidFill>
              </a:rPr>
              <a:t>Negative Comparisons from Others-  </a:t>
            </a:r>
            <a:r>
              <a:rPr lang="en-US" sz="2800" b="1" dirty="0" smtClean="0"/>
              <a:t>Parents, teachers, bosses, and even friends often contribute to our feelings of inferiority through seemingly constant comparisons to our </a:t>
            </a:r>
            <a:r>
              <a:rPr lang="en-US" sz="2800" b="1" i="1" dirty="0" smtClean="0"/>
              <a:t>superior </a:t>
            </a:r>
            <a:r>
              <a:rPr lang="en-US" sz="2800" b="1" dirty="0" smtClean="0"/>
              <a:t>siblings, students, co-workers, and other friends. </a:t>
            </a:r>
          </a:p>
          <a:p>
            <a:pPr marL="514350" indent="-514350">
              <a:spcAft>
                <a:spcPts val="600"/>
              </a:spcAft>
              <a:buNone/>
            </a:pPr>
            <a:r>
              <a:rPr lang="en-US" sz="2800" b="1" dirty="0" smtClean="0">
                <a:solidFill>
                  <a:srgbClr val="FFFF00"/>
                </a:solidFill>
              </a:rPr>
              <a:t>Obsessing on Self- </a:t>
            </a:r>
            <a:r>
              <a:rPr lang="en-US" sz="2800" b="1" dirty="0" smtClean="0"/>
              <a:t>While some of these other ‘causes’ are external, and perhaps even uncontrollable, probably the most common cause is this one; just dwelling too much on “self”;  too much introspection, too much circumspection, too much self! </a:t>
            </a:r>
            <a:endParaRPr lang="en-US" sz="2800" b="1" dirty="0" smtClean="0">
              <a:solidFill>
                <a:srgbClr val="FFFF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3550"/>
          </a:xfrm>
          <a:solidFill>
            <a:schemeClr val="tx1"/>
          </a:solidFill>
        </p:spPr>
        <p:txBody>
          <a:bodyPr>
            <a:noAutofit/>
          </a:bodyPr>
          <a:lstStyle/>
          <a:p>
            <a:r>
              <a:rPr lang="en-US" sz="3200" b="1" dirty="0" smtClean="0">
                <a:solidFill>
                  <a:schemeClr val="bg1">
                    <a:lumMod val="95000"/>
                    <a:lumOff val="5000"/>
                  </a:schemeClr>
                </a:solidFill>
              </a:rPr>
              <a:t>So, what do we do about our feelings of Inferiority?</a:t>
            </a:r>
            <a:r>
              <a:rPr lang="en-US" sz="3200" b="1" dirty="0" smtClean="0"/>
              <a:t>  </a:t>
            </a:r>
            <a:endParaRPr lang="en-US" sz="3200" b="1" i="1" dirty="0"/>
          </a:p>
        </p:txBody>
      </p:sp>
      <p:sp>
        <p:nvSpPr>
          <p:cNvPr id="3" name="Content Placeholder 2"/>
          <p:cNvSpPr>
            <a:spLocks noGrp="1"/>
          </p:cNvSpPr>
          <p:nvPr>
            <p:ph idx="1"/>
          </p:nvPr>
        </p:nvSpPr>
        <p:spPr>
          <a:xfrm>
            <a:off x="457200" y="838200"/>
            <a:ext cx="8229600" cy="5791200"/>
          </a:xfrm>
        </p:spPr>
        <p:txBody>
          <a:bodyPr>
            <a:normAutofit fontScale="85000" lnSpcReduction="10000"/>
          </a:bodyPr>
          <a:lstStyle/>
          <a:p>
            <a:pPr marL="514350" indent="-514350">
              <a:spcAft>
                <a:spcPts val="600"/>
              </a:spcAft>
              <a:buFont typeface="+mj-lt"/>
              <a:buAutoNum type="arabicPeriod"/>
            </a:pPr>
            <a:r>
              <a:rPr lang="en-US" sz="2800" b="1" dirty="0" smtClean="0"/>
              <a:t>We have to realize and accept that our sense of well-being and adequacy must stem from </a:t>
            </a:r>
            <a:r>
              <a:rPr lang="en-US" sz="2800" b="1" i="1" dirty="0" smtClean="0">
                <a:solidFill>
                  <a:srgbClr val="FFFF00"/>
                </a:solidFill>
              </a:rPr>
              <a:t>who we are in Christ</a:t>
            </a:r>
            <a:r>
              <a:rPr lang="en-US" sz="2800" b="1" dirty="0" smtClean="0">
                <a:solidFill>
                  <a:srgbClr val="FFFF00"/>
                </a:solidFill>
              </a:rPr>
              <a:t>, </a:t>
            </a:r>
            <a:r>
              <a:rPr lang="en-US" sz="2800" b="1" dirty="0" smtClean="0"/>
              <a:t>rather than </a:t>
            </a:r>
            <a:r>
              <a:rPr lang="en-US" sz="2800" b="1" i="1" dirty="0" smtClean="0">
                <a:solidFill>
                  <a:srgbClr val="FFFF00"/>
                </a:solidFill>
              </a:rPr>
              <a:t>what we are in the world, </a:t>
            </a:r>
            <a:r>
              <a:rPr lang="en-US" sz="2800" b="1" u="sng" dirty="0" smtClean="0">
                <a:solidFill>
                  <a:srgbClr val="FFFF00"/>
                </a:solidFill>
              </a:rPr>
              <a:t>2Cor.3:5-6</a:t>
            </a:r>
            <a:r>
              <a:rPr lang="en-US" sz="2800" b="1" dirty="0" smtClean="0">
                <a:solidFill>
                  <a:srgbClr val="FFFF00"/>
                </a:solidFill>
              </a:rPr>
              <a:t>.</a:t>
            </a:r>
          </a:p>
          <a:p>
            <a:pPr marL="914400" lvl="1" indent="-514350">
              <a:spcAft>
                <a:spcPts val="600"/>
              </a:spcAft>
              <a:buFont typeface="Wingdings" pitchFamily="2" charset="2"/>
              <a:buChar char="Ø"/>
            </a:pPr>
            <a:r>
              <a:rPr lang="en-US" sz="2400" b="1" dirty="0" smtClean="0"/>
              <a:t>If you are </a:t>
            </a:r>
            <a:r>
              <a:rPr lang="en-US" sz="2400" b="1" i="1" dirty="0" smtClean="0"/>
              <a:t>“in Christ,” </a:t>
            </a:r>
            <a:r>
              <a:rPr lang="en-US" sz="2400" b="1" u="sng" dirty="0" smtClean="0">
                <a:solidFill>
                  <a:srgbClr val="FFFF00"/>
                </a:solidFill>
              </a:rPr>
              <a:t>Rom.8:1-</a:t>
            </a:r>
            <a:r>
              <a:rPr lang="en-US" sz="2400" b="1" u="sng" dirty="0" smtClean="0">
                <a:solidFill>
                  <a:srgbClr val="FFFF00"/>
                </a:solidFill>
              </a:rPr>
              <a:t>17</a:t>
            </a:r>
            <a:r>
              <a:rPr lang="en-US" sz="2400" b="1" dirty="0" smtClean="0">
                <a:solidFill>
                  <a:srgbClr val="FFFF00"/>
                </a:solidFill>
              </a:rPr>
              <a:t>, </a:t>
            </a:r>
            <a:r>
              <a:rPr lang="en-US" sz="2400" b="1" dirty="0" smtClean="0"/>
              <a:t>then you are: </a:t>
            </a:r>
            <a:r>
              <a:rPr lang="en-US" sz="2400" b="1" i="1" dirty="0" smtClean="0"/>
              <a:t>free from condemnation</a:t>
            </a:r>
            <a:r>
              <a:rPr lang="en-US" sz="2400" b="1" dirty="0" smtClean="0"/>
              <a:t>, </a:t>
            </a:r>
            <a:r>
              <a:rPr lang="en-US" sz="2400" b="1" u="sng" dirty="0" smtClean="0">
                <a:solidFill>
                  <a:srgbClr val="FFFF00"/>
                </a:solidFill>
              </a:rPr>
              <a:t>v.</a:t>
            </a:r>
            <a:r>
              <a:rPr lang="en-US" sz="2400" b="1" dirty="0" smtClean="0">
                <a:solidFill>
                  <a:srgbClr val="FFFF00"/>
                </a:solidFill>
              </a:rPr>
              <a:t>1</a:t>
            </a:r>
            <a:r>
              <a:rPr lang="en-US" sz="2400" b="1" i="1" dirty="0" smtClean="0"/>
              <a:t>;  putting </a:t>
            </a:r>
            <a:r>
              <a:rPr lang="en-US" sz="2400" b="1" i="1" dirty="0" smtClean="0"/>
              <a:t>to death the deeds of the body </a:t>
            </a:r>
            <a:r>
              <a:rPr lang="en-US" sz="2400" b="1" dirty="0" smtClean="0"/>
              <a:t>(including </a:t>
            </a:r>
            <a:r>
              <a:rPr lang="en-US" sz="2400" b="1" i="1" dirty="0" smtClean="0"/>
              <a:t>physical </a:t>
            </a:r>
            <a:r>
              <a:rPr lang="en-US" sz="2400" b="1" dirty="0" smtClean="0"/>
              <a:t>comparisons) </a:t>
            </a:r>
            <a:r>
              <a:rPr lang="en-US" sz="2400" b="1" u="sng" dirty="0" smtClean="0">
                <a:solidFill>
                  <a:srgbClr val="FFFF00"/>
                </a:solidFill>
              </a:rPr>
              <a:t>vv.12-13</a:t>
            </a:r>
            <a:r>
              <a:rPr lang="en-US" sz="2400" b="1" dirty="0" smtClean="0">
                <a:solidFill>
                  <a:srgbClr val="FFFF00"/>
                </a:solidFill>
              </a:rPr>
              <a:t>; </a:t>
            </a:r>
            <a:r>
              <a:rPr lang="en-US" sz="2400" b="1" dirty="0" smtClean="0"/>
              <a:t>are thus being </a:t>
            </a:r>
            <a:r>
              <a:rPr lang="en-US" sz="2400" b="1" i="1" dirty="0" smtClean="0"/>
              <a:t>led by the Spirit, </a:t>
            </a:r>
            <a:r>
              <a:rPr lang="en-US" sz="2400" b="1" u="sng" dirty="0" smtClean="0">
                <a:solidFill>
                  <a:srgbClr val="FFFF00"/>
                </a:solidFill>
              </a:rPr>
              <a:t>v.14</a:t>
            </a:r>
            <a:r>
              <a:rPr lang="en-US" sz="2400" b="1" dirty="0">
                <a:solidFill>
                  <a:srgbClr val="FFFF00"/>
                </a:solidFill>
              </a:rPr>
              <a:t>;</a:t>
            </a:r>
            <a:r>
              <a:rPr lang="en-US" sz="2400" b="1" dirty="0" smtClean="0">
                <a:solidFill>
                  <a:srgbClr val="FFFF00"/>
                </a:solidFill>
              </a:rPr>
              <a:t> </a:t>
            </a:r>
            <a:r>
              <a:rPr lang="en-US" sz="2400" b="1" i="1" dirty="0" smtClean="0"/>
              <a:t>adopted </a:t>
            </a:r>
            <a:r>
              <a:rPr lang="en-US" sz="2400" b="1" dirty="0" smtClean="0"/>
              <a:t>and </a:t>
            </a:r>
            <a:r>
              <a:rPr lang="en-US" sz="2400" b="1" i="1" dirty="0" smtClean="0"/>
              <a:t>free, </a:t>
            </a:r>
            <a:r>
              <a:rPr lang="en-US" sz="2400" b="1" u="sng" dirty="0" smtClean="0">
                <a:solidFill>
                  <a:srgbClr val="FFFF00"/>
                </a:solidFill>
              </a:rPr>
              <a:t>v.15</a:t>
            </a:r>
            <a:r>
              <a:rPr lang="en-US" sz="2400" b="1" dirty="0" smtClean="0">
                <a:solidFill>
                  <a:srgbClr val="FFFF00"/>
                </a:solidFill>
              </a:rPr>
              <a:t>; </a:t>
            </a:r>
            <a:r>
              <a:rPr lang="en-US" sz="2400" b="1" dirty="0" smtClean="0"/>
              <a:t>and an </a:t>
            </a:r>
            <a:r>
              <a:rPr lang="en-US" sz="2400" b="1" i="1" dirty="0" smtClean="0"/>
              <a:t>heir together with Christ,</a:t>
            </a:r>
            <a:r>
              <a:rPr lang="en-US" sz="2400" b="1" i="1" dirty="0" smtClean="0">
                <a:solidFill>
                  <a:srgbClr val="FFFF00"/>
                </a:solidFill>
              </a:rPr>
              <a:t> </a:t>
            </a:r>
            <a:r>
              <a:rPr lang="en-US" sz="2400" b="1" u="sng" dirty="0" smtClean="0">
                <a:solidFill>
                  <a:srgbClr val="FFFF00"/>
                </a:solidFill>
              </a:rPr>
              <a:t>v.17</a:t>
            </a:r>
            <a:r>
              <a:rPr lang="en-US" sz="2400" b="1" dirty="0"/>
              <a:t>.</a:t>
            </a:r>
            <a:r>
              <a:rPr lang="en-US" sz="2400" b="1" dirty="0" smtClean="0"/>
              <a:t>  </a:t>
            </a:r>
            <a:r>
              <a:rPr lang="en-US" sz="2400" b="1" dirty="0" smtClean="0">
                <a:solidFill>
                  <a:srgbClr val="FFFF00"/>
                </a:solidFill>
              </a:rPr>
              <a:t> </a:t>
            </a:r>
            <a:r>
              <a:rPr lang="en-US" sz="2400" b="1" dirty="0" smtClean="0"/>
              <a:t>That’s certainly nothing of which we should feel </a:t>
            </a:r>
            <a:r>
              <a:rPr lang="en-US" sz="2400" b="1" i="1" dirty="0" smtClean="0"/>
              <a:t>inferior </a:t>
            </a:r>
            <a:r>
              <a:rPr lang="en-US" sz="2400" b="1" dirty="0" smtClean="0"/>
              <a:t>or </a:t>
            </a:r>
            <a:r>
              <a:rPr lang="en-US" sz="2400" b="1" i="1" dirty="0" smtClean="0"/>
              <a:t>inadequate!</a:t>
            </a:r>
            <a:r>
              <a:rPr lang="en-US" sz="2400" b="1" i="1" dirty="0" smtClean="0">
                <a:solidFill>
                  <a:srgbClr val="FFFF00"/>
                </a:solidFill>
              </a:rPr>
              <a:t> </a:t>
            </a:r>
            <a:endParaRPr lang="en-US" sz="2400" b="1" dirty="0" smtClean="0">
              <a:solidFill>
                <a:srgbClr val="FFFF00"/>
              </a:solidFill>
            </a:endParaRPr>
          </a:p>
          <a:p>
            <a:pPr marL="514350" indent="-514350">
              <a:spcAft>
                <a:spcPts val="600"/>
              </a:spcAft>
              <a:buFont typeface="+mj-lt"/>
              <a:buAutoNum type="arabicPeriod"/>
            </a:pPr>
            <a:r>
              <a:rPr lang="en-US" sz="2800" b="1" dirty="0" smtClean="0"/>
              <a:t>We have to realize and accept that our </a:t>
            </a:r>
            <a:r>
              <a:rPr lang="en-US" sz="2800" b="1" i="1" dirty="0" smtClean="0"/>
              <a:t>calling </a:t>
            </a:r>
            <a:r>
              <a:rPr lang="en-US" sz="2800" b="1" dirty="0" smtClean="0"/>
              <a:t>by</a:t>
            </a:r>
            <a:r>
              <a:rPr lang="en-US" sz="2800" b="1" i="1" dirty="0" smtClean="0"/>
              <a:t>, acceptance </a:t>
            </a:r>
            <a:r>
              <a:rPr lang="en-US" sz="2800" b="1" dirty="0" smtClean="0"/>
              <a:t>with</a:t>
            </a:r>
            <a:r>
              <a:rPr lang="en-US" sz="2800" b="1" i="1" dirty="0" smtClean="0"/>
              <a:t>, </a:t>
            </a:r>
            <a:r>
              <a:rPr lang="en-US" sz="2800" b="1" dirty="0" smtClean="0"/>
              <a:t>and </a:t>
            </a:r>
            <a:r>
              <a:rPr lang="en-US" sz="2800" b="1" i="1" dirty="0" smtClean="0"/>
              <a:t>usefulness </a:t>
            </a:r>
            <a:r>
              <a:rPr lang="en-US" sz="2800" b="1" dirty="0" smtClean="0"/>
              <a:t>to God are </a:t>
            </a:r>
            <a:r>
              <a:rPr lang="en-US" sz="2800" b="1" u="sng" dirty="0" smtClean="0"/>
              <a:t>not</a:t>
            </a:r>
            <a:r>
              <a:rPr lang="en-US" sz="2800" b="1" dirty="0" smtClean="0"/>
              <a:t> dependent </a:t>
            </a:r>
            <a:r>
              <a:rPr lang="en-US" sz="2800" b="1" dirty="0" smtClean="0"/>
              <a:t>upon the things the world values:</a:t>
            </a:r>
            <a:endParaRPr lang="en-US" sz="2800" b="1" dirty="0" smtClean="0"/>
          </a:p>
          <a:p>
            <a:pPr marL="914400" lvl="1" indent="-514350">
              <a:spcAft>
                <a:spcPts val="600"/>
              </a:spcAft>
              <a:buFont typeface="Wingdings" pitchFamily="2" charset="2"/>
              <a:buChar char="Ø"/>
            </a:pPr>
            <a:r>
              <a:rPr lang="en-US" sz="2400" b="1" i="1" dirty="0" smtClean="0"/>
              <a:t>Physical Appearance / Characteristics</a:t>
            </a:r>
            <a:r>
              <a:rPr lang="en-US" sz="2400" b="1" dirty="0" smtClean="0"/>
              <a:t>.  </a:t>
            </a:r>
            <a:r>
              <a:rPr lang="en-US" sz="2400" b="1" u="sng" dirty="0" smtClean="0">
                <a:solidFill>
                  <a:srgbClr val="FFFF00"/>
                </a:solidFill>
              </a:rPr>
              <a:t>Luke 19:1-</a:t>
            </a:r>
            <a:r>
              <a:rPr lang="en-US" sz="2400" b="1" u="sng" dirty="0" smtClean="0">
                <a:solidFill>
                  <a:srgbClr val="FFFF00"/>
                </a:solidFill>
              </a:rPr>
              <a:t>9</a:t>
            </a:r>
            <a:r>
              <a:rPr lang="en-US" sz="2400" b="1" dirty="0" smtClean="0">
                <a:solidFill>
                  <a:srgbClr val="FFFF00"/>
                </a:solidFill>
              </a:rPr>
              <a:t>; </a:t>
            </a:r>
            <a:r>
              <a:rPr lang="en-US" sz="2400" b="1" u="sng" dirty="0" smtClean="0">
                <a:solidFill>
                  <a:srgbClr val="FFFF00"/>
                </a:solidFill>
              </a:rPr>
              <a:t>Isa.53:2</a:t>
            </a:r>
            <a:endParaRPr lang="en-US" sz="2400" b="1" dirty="0" smtClean="0">
              <a:solidFill>
                <a:srgbClr val="FFFF00"/>
              </a:solidFill>
            </a:endParaRPr>
          </a:p>
          <a:p>
            <a:pPr marL="914400" lvl="1" indent="-514350">
              <a:spcAft>
                <a:spcPts val="600"/>
              </a:spcAft>
              <a:buFont typeface="Wingdings" pitchFamily="2" charset="2"/>
              <a:buChar char="Ø"/>
            </a:pPr>
            <a:r>
              <a:rPr lang="en-US" sz="2400" b="1" i="1" dirty="0" smtClean="0"/>
              <a:t>Intellectual Capabilities / Limitations-   </a:t>
            </a:r>
            <a:r>
              <a:rPr lang="en-US" sz="2400" b="1" u="sng" dirty="0" smtClean="0">
                <a:solidFill>
                  <a:srgbClr val="FFFF00"/>
                </a:solidFill>
              </a:rPr>
              <a:t>Acts 4:13</a:t>
            </a:r>
            <a:endParaRPr lang="en-US" sz="2400" b="1" i="1" dirty="0" smtClean="0">
              <a:solidFill>
                <a:srgbClr val="FFFF00"/>
              </a:solidFill>
            </a:endParaRPr>
          </a:p>
          <a:p>
            <a:pPr marL="914400" lvl="1" indent="-514350">
              <a:spcAft>
                <a:spcPts val="600"/>
              </a:spcAft>
              <a:buFont typeface="Wingdings" pitchFamily="2" charset="2"/>
              <a:buChar char="Ø"/>
            </a:pPr>
            <a:r>
              <a:rPr lang="en-US" sz="2400" b="1" i="1" dirty="0" smtClean="0"/>
              <a:t>Our Job / Income- </a:t>
            </a:r>
            <a:r>
              <a:rPr lang="en-US" sz="2400" b="1" dirty="0" smtClean="0"/>
              <a:t> </a:t>
            </a:r>
            <a:r>
              <a:rPr lang="en-US" sz="2400" b="1" u="sng" dirty="0" smtClean="0">
                <a:solidFill>
                  <a:srgbClr val="FFFF00"/>
                </a:solidFill>
              </a:rPr>
              <a:t>Amos 7:14-17</a:t>
            </a:r>
            <a:r>
              <a:rPr lang="en-US" sz="2400" b="1" dirty="0" smtClean="0">
                <a:solidFill>
                  <a:srgbClr val="FFFF00"/>
                </a:solidFill>
              </a:rPr>
              <a:t>;  </a:t>
            </a:r>
            <a:r>
              <a:rPr lang="en-US" sz="2400" b="1" u="sng" dirty="0" smtClean="0">
                <a:solidFill>
                  <a:srgbClr val="FFFF00"/>
                </a:solidFill>
              </a:rPr>
              <a:t>Matt.9:9 &gt; 10,13</a:t>
            </a:r>
            <a:r>
              <a:rPr lang="en-US" sz="2400" b="1" dirty="0" smtClean="0">
                <a:solidFill>
                  <a:srgbClr val="FFFF00"/>
                </a:solidFill>
              </a:rPr>
              <a:t>.</a:t>
            </a:r>
            <a:endParaRPr lang="en-US" sz="2400" b="1" i="1" dirty="0" smtClean="0">
              <a:solidFill>
                <a:srgbClr val="FFFF00"/>
              </a:solidFill>
            </a:endParaRPr>
          </a:p>
          <a:p>
            <a:pPr marL="914400" lvl="1" indent="-514350">
              <a:spcAft>
                <a:spcPts val="600"/>
              </a:spcAft>
              <a:buFont typeface="Wingdings" pitchFamily="2" charset="2"/>
              <a:buChar char="Ø"/>
            </a:pPr>
            <a:r>
              <a:rPr lang="en-US" sz="2400" b="1" i="1" dirty="0" smtClean="0"/>
              <a:t>Negative Comparisons from Others-  </a:t>
            </a:r>
            <a:r>
              <a:rPr lang="en-US" sz="2400" b="1" u="sng" dirty="0" smtClean="0">
                <a:solidFill>
                  <a:srgbClr val="FFFF00"/>
                </a:solidFill>
              </a:rPr>
              <a:t>John 8:3-11</a:t>
            </a:r>
            <a:r>
              <a:rPr lang="en-US" sz="2400" b="1" dirty="0" smtClean="0">
                <a:solidFill>
                  <a:srgbClr val="FFFF00"/>
                </a:solidFill>
              </a:rPr>
              <a:t>; </a:t>
            </a:r>
            <a:r>
              <a:rPr lang="en-US" sz="2400" b="1" u="sng" dirty="0" smtClean="0">
                <a:solidFill>
                  <a:srgbClr val="FFFF00"/>
                </a:solidFill>
              </a:rPr>
              <a:t>Luke 7:36-50</a:t>
            </a:r>
            <a:r>
              <a:rPr lang="en-US" sz="2400" b="1" dirty="0" smtClean="0">
                <a:solidFill>
                  <a:srgbClr val="FFFF00"/>
                </a:solidFill>
              </a:rPr>
              <a:t>. </a:t>
            </a:r>
            <a:endParaRPr lang="en-US" sz="2400" b="1" i="1" dirty="0" smtClean="0">
              <a:solidFill>
                <a:srgbClr val="FFFF00"/>
              </a:solidFill>
            </a:endParaRPr>
          </a:p>
          <a:p>
            <a:pPr marL="514350" indent="-514350">
              <a:spcAft>
                <a:spcPts val="600"/>
              </a:spcAft>
              <a:buNone/>
            </a:pPr>
            <a:endParaRPr lang="en-US" sz="2800" b="1" dirty="0" smtClean="0">
              <a:solidFill>
                <a:srgbClr val="FFFF00"/>
              </a:solidFill>
            </a:endParaRPr>
          </a:p>
          <a:p>
            <a:pPr marL="914400" lvl="1" indent="-514350">
              <a:spcAft>
                <a:spcPts val="600"/>
              </a:spcAft>
              <a:buFont typeface="Wingdings" pitchFamily="2" charset="2"/>
              <a:buChar char="Ø"/>
            </a:pPr>
            <a:endParaRPr lang="en-US" sz="2400" b="1"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To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Top)">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3550"/>
          </a:xfrm>
          <a:solidFill>
            <a:schemeClr val="tx1"/>
          </a:solidFill>
        </p:spPr>
        <p:txBody>
          <a:bodyPr>
            <a:noAutofit/>
          </a:bodyPr>
          <a:lstStyle/>
          <a:p>
            <a:r>
              <a:rPr lang="en-US" sz="3200" b="1" dirty="0" smtClean="0">
                <a:solidFill>
                  <a:schemeClr val="bg1">
                    <a:lumMod val="95000"/>
                    <a:lumOff val="5000"/>
                  </a:schemeClr>
                </a:solidFill>
              </a:rPr>
              <a:t>So, what do we do about our feelings of Inferiority?</a:t>
            </a:r>
            <a:r>
              <a:rPr lang="en-US" sz="3200" b="1" dirty="0" smtClean="0"/>
              <a:t>  </a:t>
            </a:r>
            <a:endParaRPr lang="en-US" sz="3200" b="1" i="1" dirty="0"/>
          </a:p>
        </p:txBody>
      </p:sp>
      <p:sp>
        <p:nvSpPr>
          <p:cNvPr id="3" name="Content Placeholder 2"/>
          <p:cNvSpPr>
            <a:spLocks noGrp="1"/>
          </p:cNvSpPr>
          <p:nvPr>
            <p:ph idx="1"/>
          </p:nvPr>
        </p:nvSpPr>
        <p:spPr>
          <a:xfrm>
            <a:off x="457200" y="838200"/>
            <a:ext cx="8534400" cy="6019800"/>
          </a:xfrm>
        </p:spPr>
        <p:txBody>
          <a:bodyPr>
            <a:normAutofit fontScale="85000" lnSpcReduction="10000"/>
          </a:bodyPr>
          <a:lstStyle/>
          <a:p>
            <a:pPr marL="514350" indent="-514350">
              <a:spcAft>
                <a:spcPts val="600"/>
              </a:spcAft>
              <a:buFont typeface="+mj-lt"/>
              <a:buAutoNum type="arabicPeriod" startAt="3"/>
            </a:pPr>
            <a:r>
              <a:rPr lang="en-US" sz="2800" b="1" dirty="0" smtClean="0"/>
              <a:t>We have to realize and accept that God uses what the world might term “ordinary” or even “inferior” people to do </a:t>
            </a:r>
            <a:r>
              <a:rPr lang="en-US" sz="2800" b="1" i="1" dirty="0" smtClean="0"/>
              <a:t>extraordinary </a:t>
            </a:r>
            <a:r>
              <a:rPr lang="en-US" sz="2800" b="1" dirty="0" smtClean="0"/>
              <a:t>and </a:t>
            </a:r>
            <a:r>
              <a:rPr lang="en-US" sz="2800" b="1" i="1" dirty="0" smtClean="0"/>
              <a:t>superior </a:t>
            </a:r>
            <a:r>
              <a:rPr lang="en-US" sz="2800" b="1" dirty="0" smtClean="0"/>
              <a:t>things,</a:t>
            </a:r>
            <a:r>
              <a:rPr lang="en-US" sz="2800" b="1" i="1" dirty="0" smtClean="0">
                <a:solidFill>
                  <a:srgbClr val="FFFF00"/>
                </a:solidFill>
              </a:rPr>
              <a:t> </a:t>
            </a:r>
            <a:r>
              <a:rPr lang="en-US" sz="2800" b="1" u="sng" dirty="0" smtClean="0">
                <a:solidFill>
                  <a:srgbClr val="FFFF00"/>
                </a:solidFill>
              </a:rPr>
              <a:t>1Cor.1:26-29</a:t>
            </a:r>
            <a:r>
              <a:rPr lang="en-US" sz="2800" b="1" dirty="0" smtClean="0">
                <a:solidFill>
                  <a:srgbClr val="FFFF00"/>
                </a:solidFill>
              </a:rPr>
              <a:t>.</a:t>
            </a:r>
          </a:p>
          <a:p>
            <a:pPr marL="914400" lvl="1" indent="-514350">
              <a:spcAft>
                <a:spcPts val="600"/>
              </a:spcAft>
              <a:buFont typeface="Wingdings" pitchFamily="2" charset="2"/>
              <a:buChar char="Ø"/>
            </a:pPr>
            <a:r>
              <a:rPr lang="en-US" sz="2400" b="1" u="sng" dirty="0" smtClean="0">
                <a:solidFill>
                  <a:srgbClr val="FFFF00"/>
                </a:solidFill>
              </a:rPr>
              <a:t>1Cor.13:1-8 &gt; 13</a:t>
            </a:r>
            <a:r>
              <a:rPr lang="en-US" sz="2400" b="1" dirty="0" smtClean="0">
                <a:solidFill>
                  <a:srgbClr val="FFFF00"/>
                </a:solidFill>
              </a:rPr>
              <a:t>  </a:t>
            </a:r>
            <a:r>
              <a:rPr lang="en-US" sz="2400" b="1" dirty="0" smtClean="0"/>
              <a:t>It doesn’t take impressive </a:t>
            </a:r>
            <a:r>
              <a:rPr lang="en-US" sz="2400" b="1" i="1" dirty="0" smtClean="0"/>
              <a:t>physical attributes, </a:t>
            </a:r>
            <a:r>
              <a:rPr lang="en-US" sz="2400" b="1" dirty="0" smtClean="0"/>
              <a:t>super </a:t>
            </a:r>
            <a:r>
              <a:rPr lang="en-US" sz="2400" b="1" i="1" dirty="0" smtClean="0"/>
              <a:t>mental acuity, </a:t>
            </a:r>
            <a:r>
              <a:rPr lang="en-US" sz="2400" b="1" dirty="0" smtClean="0"/>
              <a:t>or </a:t>
            </a:r>
            <a:r>
              <a:rPr lang="en-US" sz="2400" b="1" i="1" dirty="0" smtClean="0"/>
              <a:t>a great job </a:t>
            </a:r>
            <a:r>
              <a:rPr lang="en-US" sz="2400" b="1" dirty="0" smtClean="0"/>
              <a:t>and</a:t>
            </a:r>
            <a:r>
              <a:rPr lang="en-US" sz="2400" b="1" i="1" dirty="0" smtClean="0"/>
              <a:t> lots of money </a:t>
            </a:r>
            <a:r>
              <a:rPr lang="en-US" sz="2400" b="1" dirty="0" smtClean="0"/>
              <a:t>to love, but such manifesting </a:t>
            </a:r>
            <a:r>
              <a:rPr lang="en-US" sz="2400" b="1" i="1" dirty="0" smtClean="0"/>
              <a:t>godly love </a:t>
            </a:r>
            <a:r>
              <a:rPr lang="en-US" sz="2400" b="1" dirty="0" smtClean="0"/>
              <a:t>makes us like God, </a:t>
            </a:r>
            <a:r>
              <a:rPr lang="en-US" sz="2400" b="1" u="sng" dirty="0" smtClean="0">
                <a:solidFill>
                  <a:srgbClr val="FFFF00"/>
                </a:solidFill>
              </a:rPr>
              <a:t>Matt.5:44-45</a:t>
            </a:r>
            <a:r>
              <a:rPr lang="en-US" sz="2400" b="1" dirty="0" smtClean="0">
                <a:solidFill>
                  <a:srgbClr val="FFFF00"/>
                </a:solidFill>
              </a:rPr>
              <a:t>; </a:t>
            </a:r>
            <a:r>
              <a:rPr lang="en-US" sz="2400" b="1" u="sng" dirty="0" smtClean="0">
                <a:solidFill>
                  <a:srgbClr val="FFFF00"/>
                </a:solidFill>
              </a:rPr>
              <a:t>1John 4:7-11</a:t>
            </a:r>
            <a:r>
              <a:rPr lang="en-US" sz="2400" b="1" dirty="0" smtClean="0"/>
              <a:t>.</a:t>
            </a:r>
            <a:r>
              <a:rPr lang="en-US" sz="2400" b="1" dirty="0" smtClean="0">
                <a:solidFill>
                  <a:srgbClr val="FFFF00"/>
                </a:solidFill>
              </a:rPr>
              <a:t> </a:t>
            </a:r>
          </a:p>
          <a:p>
            <a:pPr marL="914400" lvl="1" indent="-514350">
              <a:spcAft>
                <a:spcPts val="600"/>
              </a:spcAft>
              <a:buFont typeface="Wingdings" pitchFamily="2" charset="2"/>
              <a:buChar char="Ø"/>
            </a:pPr>
            <a:r>
              <a:rPr lang="en-US" sz="2400" b="1" u="sng" dirty="0" smtClean="0">
                <a:solidFill>
                  <a:srgbClr val="FFFF00"/>
                </a:solidFill>
              </a:rPr>
              <a:t>Rom.12:3-21</a:t>
            </a:r>
            <a:r>
              <a:rPr lang="en-US" sz="2400" b="1" dirty="0" smtClean="0">
                <a:solidFill>
                  <a:srgbClr val="FFFF00"/>
                </a:solidFill>
              </a:rPr>
              <a:t>   </a:t>
            </a:r>
            <a:r>
              <a:rPr lang="en-US" sz="2400" b="1" i="1" dirty="0" smtClean="0"/>
              <a:t>Differing gifts </a:t>
            </a:r>
            <a:r>
              <a:rPr lang="en-US" sz="2400" b="1" dirty="0" smtClean="0"/>
              <a:t>(that not all have) are in </a:t>
            </a:r>
            <a:r>
              <a:rPr lang="en-US" sz="2400" b="1" u="sng" dirty="0" smtClean="0">
                <a:solidFill>
                  <a:srgbClr val="FFFF00"/>
                </a:solidFill>
              </a:rPr>
              <a:t>vv.3-8</a:t>
            </a:r>
            <a:r>
              <a:rPr lang="en-US" sz="2400" b="1" dirty="0" smtClean="0"/>
              <a:t>; employ whichever one(s) you have to the benefit of </a:t>
            </a:r>
            <a:r>
              <a:rPr lang="en-US" sz="2400" b="1" i="1" dirty="0" smtClean="0"/>
              <a:t>the body; </a:t>
            </a:r>
            <a:r>
              <a:rPr lang="en-US" sz="2400" b="1" u="sng" dirty="0" smtClean="0">
                <a:solidFill>
                  <a:srgbClr val="FFFF00"/>
                </a:solidFill>
              </a:rPr>
              <a:t>vv.9-21</a:t>
            </a:r>
            <a:r>
              <a:rPr lang="en-US" sz="2400" b="1" dirty="0" smtClean="0">
                <a:solidFill>
                  <a:srgbClr val="FFFF00"/>
                </a:solidFill>
              </a:rPr>
              <a:t> </a:t>
            </a:r>
            <a:r>
              <a:rPr lang="en-US" sz="2400" b="1" dirty="0" smtClean="0"/>
              <a:t>outline abilities </a:t>
            </a:r>
            <a:r>
              <a:rPr lang="en-US" sz="2400" b="1" u="sng" dirty="0" smtClean="0"/>
              <a:t>everyone</a:t>
            </a:r>
            <a:r>
              <a:rPr lang="en-US" sz="2400" b="1" dirty="0" smtClean="0"/>
              <a:t> has, and everyone should utilize! </a:t>
            </a:r>
            <a:endParaRPr lang="en-US" sz="2400" b="1" u="sng" dirty="0" smtClean="0"/>
          </a:p>
          <a:p>
            <a:pPr marL="514350" indent="-514350">
              <a:spcAft>
                <a:spcPts val="600"/>
              </a:spcAft>
              <a:buFont typeface="+mj-lt"/>
              <a:buAutoNum type="arabicPeriod" startAt="3"/>
            </a:pPr>
            <a:r>
              <a:rPr lang="en-US" sz="2800" b="1" dirty="0" smtClean="0"/>
              <a:t>We have to realize and accept that our goal is to please God, not others, and not ourselves. </a:t>
            </a:r>
          </a:p>
          <a:p>
            <a:pPr marL="914400" lvl="1" indent="-514350">
              <a:spcAft>
                <a:spcPts val="600"/>
              </a:spcAft>
              <a:buFont typeface="Wingdings" pitchFamily="2" charset="2"/>
              <a:buChar char="Ø"/>
            </a:pPr>
            <a:r>
              <a:rPr lang="en-US" sz="2400" b="1" u="sng" dirty="0" smtClean="0">
                <a:solidFill>
                  <a:srgbClr val="FFFF00"/>
                </a:solidFill>
              </a:rPr>
              <a:t>1Thess.2:4</a:t>
            </a:r>
            <a:r>
              <a:rPr lang="en-US" sz="2400" b="1" dirty="0" smtClean="0">
                <a:solidFill>
                  <a:srgbClr val="FFFF00"/>
                </a:solidFill>
              </a:rPr>
              <a:t> </a:t>
            </a:r>
            <a:r>
              <a:rPr lang="en-US" sz="2400" b="1" dirty="0" smtClean="0"/>
              <a:t>, </a:t>
            </a:r>
            <a:r>
              <a:rPr lang="en-US" sz="2400" b="1" i="1" dirty="0" smtClean="0"/>
              <a:t>“not as pleasing men, but God”</a:t>
            </a:r>
            <a:endParaRPr lang="en-US" sz="2400" b="1" dirty="0" smtClean="0"/>
          </a:p>
          <a:p>
            <a:pPr marL="914400" lvl="1" indent="-514350">
              <a:spcAft>
                <a:spcPts val="600"/>
              </a:spcAft>
              <a:buFont typeface="Wingdings" pitchFamily="2" charset="2"/>
              <a:buChar char="Ø"/>
            </a:pPr>
            <a:r>
              <a:rPr lang="en-US" sz="2400" b="1" u="sng" dirty="0" smtClean="0">
                <a:solidFill>
                  <a:srgbClr val="FFFF00"/>
                </a:solidFill>
              </a:rPr>
              <a:t>Gal.1:10</a:t>
            </a:r>
            <a:r>
              <a:rPr lang="en-US" sz="2400" b="1" dirty="0" smtClean="0"/>
              <a:t>,  </a:t>
            </a:r>
            <a:r>
              <a:rPr lang="en-US" sz="2400" b="1" i="1" dirty="0" smtClean="0"/>
              <a:t>“For am I now seeking the favor of men, or of God?”</a:t>
            </a:r>
            <a:r>
              <a:rPr lang="en-US" sz="2400" b="1" dirty="0" smtClean="0"/>
              <a:t> </a:t>
            </a:r>
            <a:endParaRPr lang="en-US" sz="2400" b="1" i="1" dirty="0"/>
          </a:p>
          <a:p>
            <a:pPr marL="914400" lvl="1" indent="-514350">
              <a:spcAft>
                <a:spcPts val="600"/>
              </a:spcAft>
              <a:buFont typeface="Wingdings" pitchFamily="2" charset="2"/>
              <a:buChar char="Ø"/>
            </a:pPr>
            <a:r>
              <a:rPr lang="en-US" sz="2400" b="1" u="sng" dirty="0" smtClean="0">
                <a:solidFill>
                  <a:srgbClr val="FFFF00"/>
                </a:solidFill>
              </a:rPr>
              <a:t>Eph.5:7-10</a:t>
            </a:r>
            <a:r>
              <a:rPr lang="en-US" sz="2400" b="1" dirty="0" smtClean="0"/>
              <a:t>, </a:t>
            </a:r>
            <a:r>
              <a:rPr lang="en-US" sz="2400" b="1" i="1" dirty="0" smtClean="0"/>
              <a:t>“Therefore do not be partakers with them; for your were formerly darkness, but now you are light in the Lord; walk as children of light (for the fruit of the light consists in all goodness and righteousness and truth), trying to learn what is pleasing to the Lord.” </a:t>
            </a:r>
            <a:endParaRPr lang="en-US" sz="2800" b="1" u="sng" dirty="0" smtClean="0"/>
          </a:p>
          <a:p>
            <a:pPr marL="914400" lvl="1" indent="-514350">
              <a:spcAft>
                <a:spcPts val="600"/>
              </a:spcAft>
              <a:buFont typeface="Wingdings" pitchFamily="2" charset="2"/>
              <a:buChar char="Ø"/>
            </a:pPr>
            <a:endParaRPr lang="en-US" sz="2400" b="1"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To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Top)">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3550"/>
          </a:xfrm>
          <a:solidFill>
            <a:schemeClr val="tx1"/>
          </a:solidFill>
        </p:spPr>
        <p:txBody>
          <a:bodyPr>
            <a:noAutofit/>
          </a:bodyPr>
          <a:lstStyle/>
          <a:p>
            <a:r>
              <a:rPr lang="en-US" sz="3200" b="1" dirty="0" smtClean="0">
                <a:solidFill>
                  <a:schemeClr val="bg1">
                    <a:lumMod val="95000"/>
                    <a:lumOff val="5000"/>
                  </a:schemeClr>
                </a:solidFill>
              </a:rPr>
              <a:t>Conclusions</a:t>
            </a:r>
            <a:r>
              <a:rPr lang="en-US" sz="3200" b="1" dirty="0" smtClean="0"/>
              <a:t>  </a:t>
            </a:r>
            <a:endParaRPr lang="en-US" sz="3200" b="1" i="1" dirty="0"/>
          </a:p>
        </p:txBody>
      </p:sp>
      <p:sp>
        <p:nvSpPr>
          <p:cNvPr id="3" name="Content Placeholder 2"/>
          <p:cNvSpPr>
            <a:spLocks noGrp="1"/>
          </p:cNvSpPr>
          <p:nvPr>
            <p:ph idx="1"/>
          </p:nvPr>
        </p:nvSpPr>
        <p:spPr>
          <a:xfrm>
            <a:off x="457200" y="1219200"/>
            <a:ext cx="8534400" cy="5638800"/>
          </a:xfrm>
        </p:spPr>
        <p:txBody>
          <a:bodyPr>
            <a:normAutofit/>
          </a:bodyPr>
          <a:lstStyle/>
          <a:p>
            <a:pPr marL="514350" indent="-514350">
              <a:spcAft>
                <a:spcPts val="600"/>
              </a:spcAft>
              <a:buNone/>
            </a:pPr>
            <a:r>
              <a:rPr lang="en-US" b="1" dirty="0" smtClean="0"/>
              <a:t>We need never feel inferior </a:t>
            </a:r>
            <a:r>
              <a:rPr lang="en-US" b="1" dirty="0" smtClean="0">
                <a:solidFill>
                  <a:srgbClr val="FFFF00"/>
                </a:solidFill>
              </a:rPr>
              <a:t>based on things over which we have no control- </a:t>
            </a:r>
            <a:r>
              <a:rPr lang="en-US" b="1" dirty="0" smtClean="0"/>
              <a:t>whether </a:t>
            </a:r>
            <a:r>
              <a:rPr lang="en-US" b="1" i="1" dirty="0" smtClean="0"/>
              <a:t>physical, mental, economic, etc.  </a:t>
            </a:r>
            <a:r>
              <a:rPr lang="en-US" b="1" u="sng" dirty="0" smtClean="0">
                <a:solidFill>
                  <a:srgbClr val="FFFF00"/>
                </a:solidFill>
              </a:rPr>
              <a:t>cf. 2Cor.12:7-10</a:t>
            </a:r>
            <a:endParaRPr lang="en-US" b="1" dirty="0" smtClean="0">
              <a:solidFill>
                <a:srgbClr val="FFFF00"/>
              </a:solidFill>
            </a:endParaRPr>
          </a:p>
          <a:p>
            <a:pPr marL="514350" indent="-514350">
              <a:spcAft>
                <a:spcPts val="600"/>
              </a:spcAft>
              <a:buNone/>
            </a:pPr>
            <a:r>
              <a:rPr lang="en-US" b="1" dirty="0" smtClean="0"/>
              <a:t>If we feel inferior </a:t>
            </a:r>
            <a:r>
              <a:rPr lang="en-US" b="1" dirty="0" smtClean="0">
                <a:solidFill>
                  <a:srgbClr val="FFFF00"/>
                </a:solidFill>
              </a:rPr>
              <a:t>because we failed to do what  God said</a:t>
            </a:r>
            <a:r>
              <a:rPr lang="en-US" b="1" dirty="0" smtClean="0"/>
              <a:t>, good-  </a:t>
            </a:r>
            <a:r>
              <a:rPr lang="en-US" b="1" dirty="0"/>
              <a:t>w</a:t>
            </a:r>
            <a:r>
              <a:rPr lang="en-US" b="1" dirty="0" smtClean="0"/>
              <a:t>e’re supposed to feel that way so we will do better the next time, </a:t>
            </a:r>
            <a:r>
              <a:rPr lang="en-US" b="1" u="sng" dirty="0" smtClean="0">
                <a:solidFill>
                  <a:srgbClr val="FFFF00"/>
                </a:solidFill>
              </a:rPr>
              <a:t>Gen.4:7ff</a:t>
            </a:r>
            <a:r>
              <a:rPr lang="en-US" b="1" dirty="0" smtClean="0"/>
              <a:t>.</a:t>
            </a:r>
          </a:p>
          <a:p>
            <a:pPr marL="514350" indent="-514350">
              <a:buNone/>
            </a:pPr>
            <a:r>
              <a:rPr lang="en-US" b="1" dirty="0" smtClean="0"/>
              <a:t>But we must realize that our worth is not determined by the world, or even </a:t>
            </a:r>
            <a:r>
              <a:rPr lang="en-US" b="1" dirty="0" smtClean="0"/>
              <a:t>self,</a:t>
            </a:r>
            <a:r>
              <a:rPr lang="en-US" b="1" dirty="0"/>
              <a:t> </a:t>
            </a:r>
            <a:r>
              <a:rPr lang="en-US" b="1" dirty="0" smtClean="0"/>
              <a:t>but </a:t>
            </a:r>
            <a:r>
              <a:rPr lang="en-US" b="1" dirty="0" smtClean="0"/>
              <a:t>by the </a:t>
            </a:r>
            <a:r>
              <a:rPr lang="en-US" b="1" i="1" dirty="0" smtClean="0"/>
              <a:t>price paid </a:t>
            </a:r>
            <a:r>
              <a:rPr lang="en-US" b="1" dirty="0" smtClean="0"/>
              <a:t>for us</a:t>
            </a:r>
            <a:r>
              <a:rPr lang="en-US" b="1" i="1" dirty="0" smtClean="0"/>
              <a:t>, </a:t>
            </a:r>
            <a:r>
              <a:rPr lang="en-US" b="1" u="sng" dirty="0" smtClean="0">
                <a:solidFill>
                  <a:srgbClr val="FFFF00"/>
                </a:solidFill>
              </a:rPr>
              <a:t>1Cor.6:20</a:t>
            </a:r>
            <a:r>
              <a:rPr lang="en-US" b="1" dirty="0" smtClean="0"/>
              <a:t>; </a:t>
            </a:r>
            <a:r>
              <a:rPr lang="en-US" b="1" u="sng" dirty="0" smtClean="0">
                <a:solidFill>
                  <a:srgbClr val="FFFF00"/>
                </a:solidFill>
              </a:rPr>
              <a:t>Rom.5:8</a:t>
            </a:r>
            <a:r>
              <a:rPr lang="en-US" b="1" dirty="0" smtClean="0"/>
              <a:t>! </a:t>
            </a:r>
          </a:p>
          <a:p>
            <a:pPr marL="514350" indent="-514350">
              <a:spcAft>
                <a:spcPts val="600"/>
              </a:spcAft>
              <a:buNone/>
            </a:pPr>
            <a:endParaRPr lang="en-US" b="1" dirty="0" smtClean="0"/>
          </a:p>
          <a:p>
            <a:pPr marL="514350" indent="-514350">
              <a:spcAft>
                <a:spcPts val="600"/>
              </a:spcAft>
              <a:buNone/>
            </a:pPr>
            <a:endParaRPr lang="en-US" b="1" dirty="0" smtClean="0"/>
          </a:p>
          <a:p>
            <a:pPr marL="514350" indent="-514350">
              <a:spcAft>
                <a:spcPts val="600"/>
              </a:spcAft>
              <a:buNone/>
            </a:pPr>
            <a:endParaRPr lang="en-US" b="1"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1332</Words>
  <Application>Microsoft Macintosh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There are several N.T. passages which stress self-examination:</vt:lpstr>
      <vt:lpstr>N.T. Self-Examination seems to have two purposes:</vt:lpstr>
      <vt:lpstr>Self-Doubt and feelings of inadequacy are not uncommon, even for great Bible characters:</vt:lpstr>
      <vt:lpstr>What causes our feelings of Inferiority and Inadequacy?  Often, they are caused by one or more of the following:</vt:lpstr>
      <vt:lpstr>So, what do we do about our feelings of Inferiority?  </vt:lpstr>
      <vt:lpstr>So, what do we do about our feelings of Inferiority?  </vt:lpstr>
      <vt:lpstr>Conclusions  </vt:lpstr>
      <vt:lpstr>PowerPoint Presentation</vt:lpstr>
    </vt:vector>
  </TitlesOfParts>
  <Company>Southside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There are several N.T. passages which stress self-examination:</dc:title>
  <dc:creator>Philip Strong</dc:creator>
  <cp:lastModifiedBy>Philip Strong</cp:lastModifiedBy>
  <cp:revision>26</cp:revision>
  <cp:lastPrinted>2019-07-28T10:45:56Z</cp:lastPrinted>
  <dcterms:created xsi:type="dcterms:W3CDTF">2012-03-04T11:56:09Z</dcterms:created>
  <dcterms:modified xsi:type="dcterms:W3CDTF">2019-07-28T10:59:30Z</dcterms:modified>
</cp:coreProperties>
</file>