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EC221"/>
    <a:srgbClr val="FD8513"/>
    <a:srgbClr val="CE6D10"/>
    <a:srgbClr val="CE72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142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8A58C-028C-A641-AC45-31E092A93294}" type="datetimeFigureOut">
              <a:rPr lang="en-US" smtClean="0"/>
              <a:t>5/12/19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43F53-F9B7-A34B-A35B-969C851D8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51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B67D-17B2-DC47-BF4B-A8A13B297DD9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BAF-B97B-CA45-8828-3EBC8A41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B67D-17B2-DC47-BF4B-A8A13B297DD9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BAF-B97B-CA45-8828-3EBC8A41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6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B67D-17B2-DC47-BF4B-A8A13B297DD9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BAF-B97B-CA45-8828-3EBC8A41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B67D-17B2-DC47-BF4B-A8A13B297DD9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BAF-B97B-CA45-8828-3EBC8A41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B67D-17B2-DC47-BF4B-A8A13B297DD9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BAF-B97B-CA45-8828-3EBC8A41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1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B67D-17B2-DC47-BF4B-A8A13B297DD9}" type="datetimeFigureOut">
              <a:rPr lang="en-US" smtClean="0"/>
              <a:t>5/12/19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BAF-B97B-CA45-8828-3EBC8A41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B67D-17B2-DC47-BF4B-A8A13B297DD9}" type="datetimeFigureOut">
              <a:rPr lang="en-US" smtClean="0"/>
              <a:t>5/12/19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BAF-B97B-CA45-8828-3EBC8A41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2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B67D-17B2-DC47-BF4B-A8A13B297DD9}" type="datetimeFigureOut">
              <a:rPr lang="en-US" smtClean="0"/>
              <a:t>5/12/19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BAF-B97B-CA45-8828-3EBC8A41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B67D-17B2-DC47-BF4B-A8A13B297DD9}" type="datetimeFigureOut">
              <a:rPr lang="en-US" smtClean="0"/>
              <a:t>5/12/19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BAF-B97B-CA45-8828-3EBC8A41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B67D-17B2-DC47-BF4B-A8A13B297DD9}" type="datetimeFigureOut">
              <a:rPr lang="en-US" smtClean="0"/>
              <a:t>5/12/19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BAF-B97B-CA45-8828-3EBC8A41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8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B67D-17B2-DC47-BF4B-A8A13B297DD9}" type="datetimeFigureOut">
              <a:rPr lang="en-US" smtClean="0"/>
              <a:t>5/12/19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BAF-B97B-CA45-8828-3EBC8A41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9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2B67D-17B2-DC47-BF4B-A8A13B297DD9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48BAF-B97B-CA45-8828-3EBC8A41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2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3907"/>
            <a:ext cx="4529160" cy="936812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“Far Above Jewels</a:t>
            </a:r>
            <a:r>
              <a:rPr lang="mr-IN" sz="3600" b="1" i="1" dirty="0" smtClean="0">
                <a:solidFill>
                  <a:schemeClr val="bg1"/>
                </a:solidFill>
              </a:rPr>
              <a:t>…</a:t>
            </a:r>
            <a:r>
              <a:rPr lang="en-US" sz="3600" b="1" i="1" dirty="0" smtClean="0">
                <a:solidFill>
                  <a:schemeClr val="bg1"/>
                </a:solidFill>
              </a:rPr>
              <a:t>”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4319" y="2251"/>
            <a:ext cx="4689681" cy="1098884"/>
          </a:xfrm>
          <a:solidFill>
            <a:schemeClr val="bg1">
              <a:alpha val="77000"/>
            </a:scheme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i="1" dirty="0" smtClean="0">
                <a:solidFill>
                  <a:srgbClr val="660066"/>
                </a:solidFill>
              </a:rPr>
              <a:t>An Excellent Wife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u="sng" dirty="0" smtClean="0">
                <a:solidFill>
                  <a:srgbClr val="660066"/>
                </a:solidFill>
              </a:rPr>
              <a:t>Proverbs 31:10-31</a:t>
            </a:r>
            <a:endParaRPr lang="en-US" b="1" u="sng" dirty="0">
              <a:solidFill>
                <a:srgbClr val="660066"/>
              </a:solidFill>
            </a:endParaRPr>
          </a:p>
        </p:txBody>
      </p:sp>
      <p:pic>
        <p:nvPicPr>
          <p:cNvPr id="5" name="Picture 4" descr="jewelry_pi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62" y="3396384"/>
            <a:ext cx="4614838" cy="3461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35993" y="977890"/>
            <a:ext cx="813770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Is </a:t>
            </a:r>
            <a:r>
              <a:rPr lang="en-US" sz="2000" b="1" i="1" dirty="0" smtClean="0">
                <a:solidFill>
                  <a:schemeClr val="bg1"/>
                </a:solidFill>
              </a:rPr>
              <a:t>diligent </a:t>
            </a:r>
            <a:r>
              <a:rPr lang="en-US" sz="2000" b="1" dirty="0" smtClean="0">
                <a:solidFill>
                  <a:schemeClr val="bg1"/>
                </a:solidFill>
              </a:rPr>
              <a:t>and </a:t>
            </a:r>
            <a:r>
              <a:rPr lang="en-US" sz="2000" b="1" i="1" dirty="0" smtClean="0">
                <a:solidFill>
                  <a:schemeClr val="bg1"/>
                </a:solidFill>
              </a:rPr>
              <a:t>dedicated </a:t>
            </a:r>
            <a:r>
              <a:rPr lang="en-US" sz="2000" b="1" dirty="0" smtClean="0">
                <a:solidFill>
                  <a:schemeClr val="bg1"/>
                </a:solidFill>
              </a:rPr>
              <a:t>in her work to </a:t>
            </a:r>
            <a:r>
              <a:rPr lang="en-US" sz="2000" b="1" i="1" dirty="0" smtClean="0">
                <a:solidFill>
                  <a:schemeClr val="bg1"/>
                </a:solidFill>
              </a:rPr>
              <a:t>provide sustenance </a:t>
            </a:r>
            <a:r>
              <a:rPr lang="en-US" sz="2000" b="1" i="1" dirty="0" smtClean="0">
                <a:solidFill>
                  <a:schemeClr val="bg1"/>
                </a:solidFill>
              </a:rPr>
              <a:t>to </a:t>
            </a:r>
            <a:r>
              <a:rPr lang="en-US" sz="2000" b="1" i="1" dirty="0" smtClean="0">
                <a:solidFill>
                  <a:schemeClr val="bg1"/>
                </a:solidFill>
              </a:rPr>
              <a:t>her household, </a:t>
            </a:r>
            <a:r>
              <a:rPr lang="en-US" sz="2000" b="1" u="sng" dirty="0" smtClean="0">
                <a:solidFill>
                  <a:srgbClr val="FEC221"/>
                </a:solidFill>
              </a:rPr>
              <a:t>vv.13-15,24</a:t>
            </a:r>
            <a:endParaRPr lang="en-US" sz="2000" b="1" dirty="0" smtClean="0">
              <a:solidFill>
                <a:srgbClr val="FEC221"/>
              </a:solidFill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Is </a:t>
            </a:r>
            <a:r>
              <a:rPr lang="en-US" sz="2000" b="1" i="1" dirty="0" smtClean="0">
                <a:solidFill>
                  <a:schemeClr val="bg1"/>
                </a:solidFill>
              </a:rPr>
              <a:t>thoughtful </a:t>
            </a:r>
            <a:r>
              <a:rPr lang="en-US" sz="2000" b="1" dirty="0" smtClean="0">
                <a:solidFill>
                  <a:schemeClr val="bg1"/>
                </a:solidFill>
              </a:rPr>
              <a:t>and </a:t>
            </a:r>
            <a:r>
              <a:rPr lang="en-US" sz="2000" b="1" i="1" dirty="0" smtClean="0">
                <a:solidFill>
                  <a:schemeClr val="bg1"/>
                </a:solidFill>
              </a:rPr>
              <a:t>proactive </a:t>
            </a:r>
            <a:r>
              <a:rPr lang="en-US" sz="2000" b="1" dirty="0" smtClean="0">
                <a:solidFill>
                  <a:schemeClr val="bg1"/>
                </a:solidFill>
              </a:rPr>
              <a:t>in her </a:t>
            </a:r>
            <a:r>
              <a:rPr lang="en-US" sz="2000" b="1" i="1" dirty="0" smtClean="0">
                <a:solidFill>
                  <a:schemeClr val="bg1"/>
                </a:solidFill>
              </a:rPr>
              <a:t>preparations for the future, </a:t>
            </a:r>
            <a:r>
              <a:rPr lang="en-US" sz="2000" b="1" u="sng" dirty="0" smtClean="0">
                <a:solidFill>
                  <a:srgbClr val="FEC221"/>
                </a:solidFill>
              </a:rPr>
              <a:t>vv.16,25</a:t>
            </a:r>
            <a:endParaRPr lang="en-US" sz="2000" b="1" dirty="0" smtClean="0">
              <a:solidFill>
                <a:srgbClr val="FEC221"/>
              </a:solidFill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i="1" dirty="0" smtClean="0">
                <a:solidFill>
                  <a:schemeClr val="bg1"/>
                </a:solidFill>
              </a:rPr>
              <a:t>Takes care of herself </a:t>
            </a:r>
            <a:r>
              <a:rPr lang="en-US" sz="2000" b="1" dirty="0" smtClean="0">
                <a:solidFill>
                  <a:schemeClr val="bg1"/>
                </a:solidFill>
              </a:rPr>
              <a:t>that she may have </a:t>
            </a:r>
            <a:r>
              <a:rPr lang="en-US" sz="2000" b="1" i="1" dirty="0" smtClean="0">
                <a:solidFill>
                  <a:schemeClr val="bg1"/>
                </a:solidFill>
              </a:rPr>
              <a:t>endurance </a:t>
            </a:r>
            <a:r>
              <a:rPr lang="en-US" sz="2000" b="1" dirty="0" smtClean="0">
                <a:solidFill>
                  <a:schemeClr val="bg1"/>
                </a:solidFill>
              </a:rPr>
              <a:t>in </a:t>
            </a:r>
            <a:r>
              <a:rPr lang="en-US" sz="2000" b="1" dirty="0" smtClean="0">
                <a:solidFill>
                  <a:schemeClr val="bg1"/>
                </a:solidFill>
              </a:rPr>
              <a:t>her work, </a:t>
            </a:r>
            <a:r>
              <a:rPr lang="en-US" sz="2000" b="1" dirty="0" smtClean="0">
                <a:solidFill>
                  <a:schemeClr val="bg1"/>
                </a:solidFill>
              </a:rPr>
              <a:t>and </a:t>
            </a:r>
            <a:r>
              <a:rPr lang="en-US" sz="2000" b="1" i="1" dirty="0" smtClean="0">
                <a:solidFill>
                  <a:schemeClr val="bg1"/>
                </a:solidFill>
              </a:rPr>
              <a:t>takes pride </a:t>
            </a:r>
            <a:r>
              <a:rPr lang="en-US" sz="2000" b="1" dirty="0" smtClean="0">
                <a:solidFill>
                  <a:schemeClr val="bg1"/>
                </a:solidFill>
              </a:rPr>
              <a:t>in her </a:t>
            </a:r>
            <a:r>
              <a:rPr lang="en-US" sz="2000" b="1" i="1" dirty="0" smtClean="0">
                <a:solidFill>
                  <a:schemeClr val="bg1"/>
                </a:solidFill>
              </a:rPr>
              <a:t>productivity, </a:t>
            </a:r>
            <a:r>
              <a:rPr lang="en-US" sz="2000" b="1" u="sng" dirty="0" smtClean="0">
                <a:solidFill>
                  <a:srgbClr val="FEC221"/>
                </a:solidFill>
              </a:rPr>
              <a:t>vv.17-18</a:t>
            </a:r>
            <a:endParaRPr lang="en-US" sz="2000" b="1" dirty="0" smtClean="0">
              <a:solidFill>
                <a:srgbClr val="FEC221"/>
              </a:solidFill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Is </a:t>
            </a:r>
            <a:r>
              <a:rPr lang="en-US" sz="2000" b="1" i="1" dirty="0" smtClean="0">
                <a:solidFill>
                  <a:schemeClr val="bg1"/>
                </a:solidFill>
              </a:rPr>
              <a:t>skillful, </a:t>
            </a:r>
            <a:r>
              <a:rPr lang="en-US" sz="2000" b="1" dirty="0" smtClean="0">
                <a:solidFill>
                  <a:schemeClr val="bg1"/>
                </a:solidFill>
              </a:rPr>
              <a:t>and utilizes her talents to care for the </a:t>
            </a:r>
            <a:r>
              <a:rPr lang="en-US" sz="2000" b="1" i="1" dirty="0" smtClean="0">
                <a:solidFill>
                  <a:schemeClr val="bg1"/>
                </a:solidFill>
              </a:rPr>
              <a:t>poor </a:t>
            </a:r>
            <a:r>
              <a:rPr lang="en-US" sz="2000" b="1" dirty="0" smtClean="0">
                <a:solidFill>
                  <a:schemeClr val="bg1"/>
                </a:solidFill>
              </a:rPr>
              <a:t>and </a:t>
            </a:r>
            <a:r>
              <a:rPr lang="en-US" sz="2000" b="1" i="1" dirty="0" smtClean="0">
                <a:solidFill>
                  <a:schemeClr val="bg1"/>
                </a:solidFill>
              </a:rPr>
              <a:t>needy </a:t>
            </a:r>
            <a:r>
              <a:rPr lang="en-US" sz="2000" b="1" dirty="0" smtClean="0">
                <a:solidFill>
                  <a:schemeClr val="bg1"/>
                </a:solidFill>
              </a:rPr>
              <a:t>as well as </a:t>
            </a:r>
            <a:r>
              <a:rPr lang="en-US" sz="2000" b="1" i="1" dirty="0" smtClean="0">
                <a:solidFill>
                  <a:schemeClr val="bg1"/>
                </a:solidFill>
              </a:rPr>
              <a:t>her family </a:t>
            </a:r>
            <a:r>
              <a:rPr lang="en-US" sz="2000" b="1" dirty="0" smtClean="0">
                <a:solidFill>
                  <a:schemeClr val="bg1"/>
                </a:solidFill>
              </a:rPr>
              <a:t>and </a:t>
            </a:r>
            <a:r>
              <a:rPr lang="en-US" sz="2000" b="1" i="1" dirty="0" smtClean="0">
                <a:solidFill>
                  <a:schemeClr val="bg1"/>
                </a:solidFill>
              </a:rPr>
              <a:t>herself </a:t>
            </a:r>
            <a:r>
              <a:rPr lang="en-US" sz="2000" b="1" dirty="0" smtClean="0">
                <a:solidFill>
                  <a:schemeClr val="bg1"/>
                </a:solidFill>
              </a:rPr>
              <a:t>to be sure all are adequately prepared for </a:t>
            </a:r>
            <a:r>
              <a:rPr lang="en-US" sz="2000" b="1" i="1" dirty="0" smtClean="0">
                <a:solidFill>
                  <a:schemeClr val="bg1"/>
                </a:solidFill>
              </a:rPr>
              <a:t>hardship, </a:t>
            </a:r>
            <a:r>
              <a:rPr lang="en-US" sz="2000" b="1" u="sng" dirty="0" smtClean="0">
                <a:solidFill>
                  <a:srgbClr val="FEC221"/>
                </a:solidFill>
              </a:rPr>
              <a:t>vv.19-22,27</a:t>
            </a:r>
            <a:endParaRPr lang="en-US" sz="2000" b="1" dirty="0" smtClean="0">
              <a:solidFill>
                <a:srgbClr val="FEC22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993" y="3701604"/>
            <a:ext cx="4118326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Is </a:t>
            </a:r>
            <a:r>
              <a:rPr lang="en-US" sz="2000" b="1" i="1" dirty="0" smtClean="0">
                <a:solidFill>
                  <a:schemeClr val="bg1"/>
                </a:solidFill>
              </a:rPr>
              <a:t>never a disgrace</a:t>
            </a:r>
            <a:r>
              <a:rPr lang="en-US" sz="2000" b="1" dirty="0" smtClean="0">
                <a:solidFill>
                  <a:schemeClr val="bg1"/>
                </a:solidFill>
              </a:rPr>
              <a:t> to her husband; and he is, at least in part due to her </a:t>
            </a:r>
            <a:r>
              <a:rPr lang="en-US" sz="2000" b="1" i="1" dirty="0" smtClean="0">
                <a:solidFill>
                  <a:schemeClr val="bg1"/>
                </a:solidFill>
              </a:rPr>
              <a:t>faithfulness </a:t>
            </a:r>
            <a:r>
              <a:rPr lang="en-US" sz="2000" b="1" dirty="0" smtClean="0">
                <a:solidFill>
                  <a:schemeClr val="bg1"/>
                </a:solidFill>
              </a:rPr>
              <a:t>to him and </a:t>
            </a:r>
            <a:r>
              <a:rPr lang="en-US" sz="2000" b="1" i="1" dirty="0" smtClean="0">
                <a:solidFill>
                  <a:schemeClr val="bg1"/>
                </a:solidFill>
              </a:rPr>
              <a:t>charity </a:t>
            </a:r>
            <a:r>
              <a:rPr lang="en-US" sz="2000" b="1" dirty="0" smtClean="0">
                <a:solidFill>
                  <a:schemeClr val="bg1"/>
                </a:solidFill>
              </a:rPr>
              <a:t>to others, </a:t>
            </a:r>
            <a:r>
              <a:rPr lang="en-US" sz="2000" b="1" i="1" dirty="0" smtClean="0">
                <a:solidFill>
                  <a:schemeClr val="bg1"/>
                </a:solidFill>
              </a:rPr>
              <a:t>well-respected </a:t>
            </a:r>
            <a:r>
              <a:rPr lang="en-US" sz="2000" b="1" dirty="0" smtClean="0">
                <a:solidFill>
                  <a:schemeClr val="bg1"/>
                </a:solidFill>
              </a:rPr>
              <a:t>in even the most noble circles, </a:t>
            </a:r>
            <a:r>
              <a:rPr lang="en-US" sz="2000" b="1" u="sng" dirty="0" smtClean="0">
                <a:solidFill>
                  <a:srgbClr val="FEC221"/>
                </a:solidFill>
              </a:rPr>
              <a:t>v.23</a:t>
            </a:r>
            <a:endParaRPr lang="en-US" sz="2000" b="1" dirty="0" smtClean="0">
              <a:solidFill>
                <a:srgbClr val="FEC221"/>
              </a:solidFill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Is </a:t>
            </a:r>
            <a:r>
              <a:rPr lang="en-US" sz="2000" b="1" i="1" dirty="0" smtClean="0">
                <a:solidFill>
                  <a:schemeClr val="bg1"/>
                </a:solidFill>
              </a:rPr>
              <a:t>clothed </a:t>
            </a:r>
            <a:r>
              <a:rPr lang="en-US" sz="2000" b="1" dirty="0" smtClean="0">
                <a:solidFill>
                  <a:schemeClr val="bg1"/>
                </a:solidFill>
              </a:rPr>
              <a:t>with </a:t>
            </a:r>
            <a:r>
              <a:rPr lang="en-US" sz="2000" b="1" i="1" dirty="0" smtClean="0">
                <a:solidFill>
                  <a:schemeClr val="bg1"/>
                </a:solidFill>
              </a:rPr>
              <a:t>strength </a:t>
            </a:r>
            <a:r>
              <a:rPr lang="en-US" sz="2000" b="1" dirty="0" smtClean="0">
                <a:solidFill>
                  <a:schemeClr val="bg1"/>
                </a:solidFill>
              </a:rPr>
              <a:t>and </a:t>
            </a:r>
            <a:r>
              <a:rPr lang="en-US" sz="2000" b="1" i="1" dirty="0" smtClean="0">
                <a:solidFill>
                  <a:schemeClr val="bg1"/>
                </a:solidFill>
              </a:rPr>
              <a:t>dignity, </a:t>
            </a:r>
            <a:r>
              <a:rPr lang="en-US" sz="2000" b="1" dirty="0" smtClean="0">
                <a:solidFill>
                  <a:schemeClr val="bg1"/>
                </a:solidFill>
              </a:rPr>
              <a:t>and thus </a:t>
            </a:r>
            <a:r>
              <a:rPr lang="en-US" sz="2000" b="1" i="1" dirty="0" smtClean="0">
                <a:solidFill>
                  <a:schemeClr val="bg1"/>
                </a:solidFill>
              </a:rPr>
              <a:t>smiles </a:t>
            </a:r>
            <a:r>
              <a:rPr lang="en-US" sz="2000" b="1" dirty="0" smtClean="0">
                <a:solidFill>
                  <a:schemeClr val="bg1"/>
                </a:solidFill>
              </a:rPr>
              <a:t>at the </a:t>
            </a:r>
            <a:r>
              <a:rPr lang="en-US" sz="2000" b="1" i="1" dirty="0" smtClean="0">
                <a:solidFill>
                  <a:schemeClr val="bg1"/>
                </a:solidFill>
              </a:rPr>
              <a:t>future, </a:t>
            </a:r>
            <a:r>
              <a:rPr lang="en-US" sz="2000" b="1" u="sng" dirty="0" smtClean="0">
                <a:solidFill>
                  <a:srgbClr val="FEC221"/>
                </a:solidFill>
              </a:rPr>
              <a:t>v.25</a:t>
            </a:r>
            <a:endParaRPr lang="en-US" sz="2000" b="1" dirty="0" smtClean="0">
              <a:solidFill>
                <a:srgbClr val="FEC2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154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3907"/>
            <a:ext cx="4529160" cy="936812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“Far Above Jewels</a:t>
            </a:r>
            <a:r>
              <a:rPr lang="mr-IN" sz="3600" b="1" i="1" dirty="0" smtClean="0">
                <a:solidFill>
                  <a:schemeClr val="bg1"/>
                </a:solidFill>
              </a:rPr>
              <a:t>…</a:t>
            </a:r>
            <a:r>
              <a:rPr lang="en-US" sz="3600" b="1" i="1" dirty="0" smtClean="0">
                <a:solidFill>
                  <a:schemeClr val="bg1"/>
                </a:solidFill>
              </a:rPr>
              <a:t>”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4319" y="18327"/>
            <a:ext cx="4689681" cy="1039943"/>
          </a:xfrm>
          <a:solidFill>
            <a:schemeClr val="bg1">
              <a:alpha val="77000"/>
            </a:scheme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i="1" dirty="0" smtClean="0">
                <a:solidFill>
                  <a:srgbClr val="660066"/>
                </a:solidFill>
              </a:rPr>
              <a:t>An Excellent Wife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u="sng" dirty="0" smtClean="0">
                <a:solidFill>
                  <a:srgbClr val="660066"/>
                </a:solidFill>
              </a:rPr>
              <a:t>Proverbs 31:10-31</a:t>
            </a:r>
            <a:endParaRPr lang="en-US" b="1" u="sng" dirty="0">
              <a:solidFill>
                <a:srgbClr val="660066"/>
              </a:solidFill>
            </a:endParaRPr>
          </a:p>
        </p:txBody>
      </p:sp>
      <p:pic>
        <p:nvPicPr>
          <p:cNvPr id="5" name="Picture 4" descr="jewelry_pi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62" y="3396384"/>
            <a:ext cx="4614838" cy="3461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35993" y="1098460"/>
            <a:ext cx="8137706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Is careful </a:t>
            </a:r>
            <a:r>
              <a:rPr lang="en-US" sz="2000" b="1" i="1" dirty="0" smtClean="0">
                <a:solidFill>
                  <a:schemeClr val="bg1"/>
                </a:solidFill>
              </a:rPr>
              <a:t>with her words; wisdom </a:t>
            </a:r>
            <a:r>
              <a:rPr lang="en-US" sz="2000" b="1" dirty="0" smtClean="0">
                <a:solidFill>
                  <a:schemeClr val="bg1"/>
                </a:solidFill>
              </a:rPr>
              <a:t>and </a:t>
            </a:r>
            <a:r>
              <a:rPr lang="en-US" sz="2000" b="1" i="1" dirty="0" smtClean="0">
                <a:solidFill>
                  <a:schemeClr val="bg1"/>
                </a:solidFill>
              </a:rPr>
              <a:t>kindness </a:t>
            </a:r>
            <a:r>
              <a:rPr lang="en-US" sz="2000" b="1" dirty="0" smtClean="0">
                <a:solidFill>
                  <a:schemeClr val="bg1"/>
                </a:solidFill>
              </a:rPr>
              <a:t>characterize her speech, </a:t>
            </a:r>
            <a:r>
              <a:rPr lang="en-US" sz="2000" b="1" u="sng" dirty="0" smtClean="0">
                <a:solidFill>
                  <a:srgbClr val="FEC221"/>
                </a:solidFill>
              </a:rPr>
              <a:t>v.26</a:t>
            </a:r>
            <a:endParaRPr lang="en-US" sz="2000" b="1" dirty="0" smtClean="0">
              <a:solidFill>
                <a:srgbClr val="FEC221"/>
              </a:solidFill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Is </a:t>
            </a:r>
            <a:r>
              <a:rPr lang="en-US" sz="2000" b="1" i="1" dirty="0" smtClean="0">
                <a:solidFill>
                  <a:schemeClr val="bg1"/>
                </a:solidFill>
              </a:rPr>
              <a:t>not idle </a:t>
            </a:r>
            <a:r>
              <a:rPr lang="en-US" sz="2000" b="1" dirty="0" smtClean="0">
                <a:solidFill>
                  <a:schemeClr val="bg1"/>
                </a:solidFill>
              </a:rPr>
              <a:t>and </a:t>
            </a:r>
            <a:r>
              <a:rPr lang="en-US" sz="2000" b="1" i="1" dirty="0" smtClean="0">
                <a:solidFill>
                  <a:schemeClr val="bg1"/>
                </a:solidFill>
              </a:rPr>
              <a:t>takes care </a:t>
            </a:r>
            <a:r>
              <a:rPr lang="en-US" sz="2000" b="1" dirty="0" smtClean="0">
                <a:solidFill>
                  <a:schemeClr val="bg1"/>
                </a:solidFill>
              </a:rPr>
              <a:t>of her </a:t>
            </a:r>
            <a:r>
              <a:rPr lang="en-US" sz="2000" b="1" i="1" dirty="0" smtClean="0">
                <a:solidFill>
                  <a:schemeClr val="bg1"/>
                </a:solidFill>
              </a:rPr>
              <a:t>own household, </a:t>
            </a:r>
            <a:r>
              <a:rPr lang="en-US" sz="2000" b="1" u="sng" dirty="0" smtClean="0">
                <a:solidFill>
                  <a:srgbClr val="FEC221"/>
                </a:solidFill>
              </a:rPr>
              <a:t>v.27</a:t>
            </a:r>
            <a:endParaRPr lang="en-US" sz="2000" b="1" dirty="0" smtClean="0">
              <a:solidFill>
                <a:srgbClr val="FEC221"/>
              </a:solidFill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Because of these things, she is </a:t>
            </a:r>
            <a:r>
              <a:rPr lang="en-US" sz="2000" b="1" i="1" dirty="0" smtClean="0">
                <a:solidFill>
                  <a:schemeClr val="bg1"/>
                </a:solidFill>
              </a:rPr>
              <a:t>blessed by her children </a:t>
            </a:r>
            <a:r>
              <a:rPr lang="en-US" sz="2000" b="1" dirty="0" smtClean="0">
                <a:solidFill>
                  <a:schemeClr val="bg1"/>
                </a:solidFill>
              </a:rPr>
              <a:t>and </a:t>
            </a:r>
            <a:r>
              <a:rPr lang="en-US" sz="2000" b="1" i="1" dirty="0" smtClean="0">
                <a:solidFill>
                  <a:schemeClr val="bg1"/>
                </a:solidFill>
              </a:rPr>
              <a:t>praised by her husband </a:t>
            </a:r>
            <a:r>
              <a:rPr lang="en-US" sz="2000" b="1" dirty="0" smtClean="0">
                <a:solidFill>
                  <a:schemeClr val="bg1"/>
                </a:solidFill>
              </a:rPr>
              <a:t>as well as her </a:t>
            </a:r>
            <a:r>
              <a:rPr lang="en-US" sz="2000" b="1" i="1" dirty="0" smtClean="0">
                <a:solidFill>
                  <a:schemeClr val="bg1"/>
                </a:solidFill>
              </a:rPr>
              <a:t>works, </a:t>
            </a:r>
            <a:r>
              <a:rPr lang="en-US" sz="2000" b="1" u="sng" dirty="0" smtClean="0">
                <a:solidFill>
                  <a:srgbClr val="FEC221"/>
                </a:solidFill>
              </a:rPr>
              <a:t>vv.28-31</a:t>
            </a:r>
          </a:p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rgbClr val="FEC221"/>
                </a:solidFill>
              </a:rPr>
              <a:t>Not to diminish or belittle any of these things, but surely you’ve/we’ve heard all of this before</a:t>
            </a:r>
            <a:r>
              <a:rPr lang="mr-IN" sz="2000" b="1" dirty="0" smtClean="0">
                <a:solidFill>
                  <a:srgbClr val="FEC221"/>
                </a:solidFill>
              </a:rPr>
              <a:t>…</a:t>
            </a:r>
            <a:endParaRPr lang="en-US" sz="2000" b="1" dirty="0" smtClean="0">
              <a:solidFill>
                <a:srgbClr val="FEC22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993" y="3701604"/>
            <a:ext cx="411832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But have you ever considered these characteristics relative to ourselves as the </a:t>
            </a:r>
            <a:r>
              <a:rPr lang="en-US" sz="2000" b="1" i="1" dirty="0" smtClean="0">
                <a:solidFill>
                  <a:schemeClr val="bg1"/>
                </a:solidFill>
              </a:rPr>
              <a:t>bride  of Christ?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What kind of </a:t>
            </a:r>
            <a:r>
              <a:rPr lang="en-US" sz="2000" b="1" i="1" dirty="0" smtClean="0">
                <a:solidFill>
                  <a:schemeClr val="bg1"/>
                </a:solidFill>
              </a:rPr>
              <a:t>wife </a:t>
            </a:r>
            <a:r>
              <a:rPr lang="en-US" sz="2000" b="1" dirty="0" smtClean="0">
                <a:solidFill>
                  <a:schemeClr val="bg1"/>
                </a:solidFill>
              </a:rPr>
              <a:t>are we/you to our/your </a:t>
            </a:r>
            <a:r>
              <a:rPr lang="en-US" sz="2000" b="1" i="1" dirty="0" smtClean="0">
                <a:solidFill>
                  <a:schemeClr val="bg1"/>
                </a:solidFill>
              </a:rPr>
              <a:t>spiritual husband, </a:t>
            </a:r>
            <a:r>
              <a:rPr lang="en-US" sz="2000" b="1" dirty="0" smtClean="0">
                <a:solidFill>
                  <a:schemeClr val="bg1"/>
                </a:solidFill>
              </a:rPr>
              <a:t>Jesus Christ?  </a:t>
            </a:r>
            <a:r>
              <a:rPr lang="en-US" sz="2000" b="1" u="sng" dirty="0" smtClean="0">
                <a:solidFill>
                  <a:srgbClr val="FEC221"/>
                </a:solidFill>
              </a:rPr>
              <a:t>cf. Eph.5:22-33</a:t>
            </a:r>
            <a:endParaRPr lang="en-US" sz="2000" b="1" dirty="0" smtClean="0">
              <a:solidFill>
                <a:srgbClr val="FEC221"/>
              </a:solidFill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Are we an </a:t>
            </a:r>
            <a:r>
              <a:rPr lang="en-US" sz="2000" b="1" i="1" dirty="0" smtClean="0">
                <a:solidFill>
                  <a:schemeClr val="bg1"/>
                </a:solidFill>
              </a:rPr>
              <a:t>excellent wife </a:t>
            </a:r>
            <a:r>
              <a:rPr lang="en-US" sz="2000" b="1" dirty="0" smtClean="0">
                <a:solidFill>
                  <a:schemeClr val="bg1"/>
                </a:solidFill>
              </a:rPr>
              <a:t>in our </a:t>
            </a:r>
            <a:r>
              <a:rPr lang="en-US" sz="2000" b="1" i="1" dirty="0" smtClean="0">
                <a:solidFill>
                  <a:schemeClr val="bg1"/>
                </a:solidFill>
              </a:rPr>
              <a:t>spiritual marriage </a:t>
            </a:r>
            <a:r>
              <a:rPr lang="en-US" sz="2000" b="1" dirty="0" smtClean="0">
                <a:solidFill>
                  <a:schemeClr val="bg1"/>
                </a:solidFill>
              </a:rPr>
              <a:t>to Christ?</a:t>
            </a:r>
          </a:p>
        </p:txBody>
      </p:sp>
    </p:spTree>
    <p:extLst>
      <p:ext uri="{BB962C8B-B14F-4D97-AF65-F5344CB8AC3E}">
        <p14:creationId xmlns:p14="http://schemas.microsoft.com/office/powerpoint/2010/main" val="1765240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3907"/>
            <a:ext cx="4529160" cy="936812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“Far Above Jewels</a:t>
            </a:r>
            <a:r>
              <a:rPr lang="mr-IN" sz="3600" b="1" i="1" dirty="0" smtClean="0">
                <a:solidFill>
                  <a:schemeClr val="bg1"/>
                </a:solidFill>
              </a:rPr>
              <a:t>…</a:t>
            </a:r>
            <a:r>
              <a:rPr lang="en-US" sz="3600" b="1" i="1" dirty="0" smtClean="0">
                <a:solidFill>
                  <a:schemeClr val="bg1"/>
                </a:solidFill>
              </a:rPr>
              <a:t>”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4319" y="18327"/>
            <a:ext cx="4689681" cy="1039943"/>
          </a:xfrm>
          <a:solidFill>
            <a:schemeClr val="bg1">
              <a:alpha val="77000"/>
            </a:scheme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i="1" dirty="0" smtClean="0">
                <a:solidFill>
                  <a:srgbClr val="660066"/>
                </a:solidFill>
              </a:rPr>
              <a:t>An Excellent Wife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660066"/>
                </a:solidFill>
              </a:rPr>
              <a:t>to Jesus Christ?</a:t>
            </a:r>
            <a:endParaRPr lang="en-US" b="1" dirty="0">
              <a:solidFill>
                <a:srgbClr val="660066"/>
              </a:solidFill>
            </a:endParaRPr>
          </a:p>
        </p:txBody>
      </p:sp>
      <p:pic>
        <p:nvPicPr>
          <p:cNvPr id="5" name="Picture 4" descr="jewelry_pi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62" y="3396386"/>
            <a:ext cx="4614837" cy="34616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92201" y="988970"/>
            <a:ext cx="8137706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Do we/you </a:t>
            </a:r>
            <a:r>
              <a:rPr lang="en-US" sz="2000" b="1" i="1" dirty="0" smtClean="0">
                <a:solidFill>
                  <a:schemeClr val="bg1"/>
                </a:solidFill>
              </a:rPr>
              <a:t>engender trust </a:t>
            </a:r>
            <a:r>
              <a:rPr lang="en-US" sz="2000" b="1" dirty="0" smtClean="0">
                <a:solidFill>
                  <a:schemeClr val="bg1"/>
                </a:solidFill>
              </a:rPr>
              <a:t>from our spiritual husband because we/you </a:t>
            </a:r>
            <a:r>
              <a:rPr lang="en-US" sz="2000" b="1" i="1" dirty="0" smtClean="0">
                <a:solidFill>
                  <a:schemeClr val="bg1"/>
                </a:solidFill>
              </a:rPr>
              <a:t>do Him good and not evil all the days of your life? 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smtClean="0">
                <a:solidFill>
                  <a:srgbClr val="FEC221"/>
                </a:solidFill>
              </a:rPr>
              <a:t>1Thess.1:6-10</a:t>
            </a:r>
            <a:endParaRPr lang="en-US" sz="2000" b="1" dirty="0" smtClean="0">
              <a:solidFill>
                <a:srgbClr val="FEC221"/>
              </a:solidFill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Are you/we </a:t>
            </a:r>
            <a:r>
              <a:rPr lang="en-US" sz="2000" b="1" i="1" dirty="0" smtClean="0">
                <a:solidFill>
                  <a:schemeClr val="bg1"/>
                </a:solidFill>
              </a:rPr>
              <a:t>diligent </a:t>
            </a:r>
            <a:r>
              <a:rPr lang="en-US" sz="2000" b="1" dirty="0" smtClean="0">
                <a:solidFill>
                  <a:schemeClr val="bg1"/>
                </a:solidFill>
              </a:rPr>
              <a:t>and </a:t>
            </a:r>
            <a:r>
              <a:rPr lang="en-US" sz="2000" b="1" i="1" dirty="0" smtClean="0">
                <a:solidFill>
                  <a:schemeClr val="bg1"/>
                </a:solidFill>
              </a:rPr>
              <a:t>dedicated </a:t>
            </a:r>
            <a:r>
              <a:rPr lang="en-US" sz="2000" b="1" dirty="0" smtClean="0">
                <a:solidFill>
                  <a:schemeClr val="bg1"/>
                </a:solidFill>
              </a:rPr>
              <a:t>to our/your work in </a:t>
            </a:r>
            <a:r>
              <a:rPr lang="en-US" sz="2000" b="1" i="1" dirty="0" smtClean="0">
                <a:solidFill>
                  <a:schemeClr val="bg1"/>
                </a:solidFill>
              </a:rPr>
              <a:t>providing sustenance </a:t>
            </a:r>
            <a:r>
              <a:rPr lang="en-US" sz="2000" b="1" dirty="0" smtClean="0">
                <a:solidFill>
                  <a:schemeClr val="bg1"/>
                </a:solidFill>
              </a:rPr>
              <a:t>to our </a:t>
            </a:r>
            <a:r>
              <a:rPr lang="en-US" sz="2000" b="1" i="1" dirty="0" smtClean="0">
                <a:solidFill>
                  <a:schemeClr val="bg1"/>
                </a:solidFill>
              </a:rPr>
              <a:t>spiritual household?  </a:t>
            </a:r>
            <a:r>
              <a:rPr lang="en-US" sz="2000" b="1" u="sng" dirty="0" smtClean="0">
                <a:solidFill>
                  <a:srgbClr val="FEC221"/>
                </a:solidFill>
              </a:rPr>
              <a:t>Eph.4:11-16</a:t>
            </a:r>
            <a:endParaRPr lang="en-US" sz="2000" b="1" dirty="0" smtClean="0">
              <a:solidFill>
                <a:srgbClr val="FEC221"/>
              </a:solidFill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Are we/you </a:t>
            </a:r>
            <a:r>
              <a:rPr lang="en-US" sz="2000" b="1" i="1" dirty="0" smtClean="0">
                <a:solidFill>
                  <a:schemeClr val="bg1"/>
                </a:solidFill>
              </a:rPr>
              <a:t>thoughtful </a:t>
            </a:r>
            <a:r>
              <a:rPr lang="en-US" sz="2000" b="1" dirty="0" smtClean="0">
                <a:solidFill>
                  <a:schemeClr val="bg1"/>
                </a:solidFill>
              </a:rPr>
              <a:t>and </a:t>
            </a:r>
            <a:r>
              <a:rPr lang="en-US" sz="2000" b="1" i="1" dirty="0" smtClean="0">
                <a:solidFill>
                  <a:schemeClr val="bg1"/>
                </a:solidFill>
              </a:rPr>
              <a:t>proactive </a:t>
            </a:r>
            <a:r>
              <a:rPr lang="en-US" sz="2000" b="1" dirty="0" smtClean="0">
                <a:solidFill>
                  <a:schemeClr val="bg1"/>
                </a:solidFill>
              </a:rPr>
              <a:t>in our/your </a:t>
            </a:r>
            <a:r>
              <a:rPr lang="en-US" sz="2000" b="1" i="1" dirty="0" smtClean="0">
                <a:solidFill>
                  <a:schemeClr val="bg1"/>
                </a:solidFill>
              </a:rPr>
              <a:t>spiritual preparations for the future? </a:t>
            </a:r>
            <a:r>
              <a:rPr lang="en-US" sz="2000" b="1" i="1" dirty="0" smtClean="0">
                <a:solidFill>
                  <a:schemeClr val="bg1"/>
                </a:solidFill>
              </a:rPr>
              <a:t>  </a:t>
            </a:r>
            <a:r>
              <a:rPr lang="en-US" sz="2000" b="1" u="sng" dirty="0" smtClean="0">
                <a:solidFill>
                  <a:srgbClr val="FEC221"/>
                </a:solidFill>
              </a:rPr>
              <a:t>Matt.6:19-21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rgbClr val="FFFFFF"/>
                </a:solidFill>
              </a:rPr>
              <a:t>Do we/you </a:t>
            </a:r>
            <a:r>
              <a:rPr lang="en-US" sz="2000" b="1" i="1" dirty="0" smtClean="0">
                <a:solidFill>
                  <a:srgbClr val="FFFFFF"/>
                </a:solidFill>
              </a:rPr>
              <a:t>take of yourself spiritually </a:t>
            </a:r>
            <a:r>
              <a:rPr lang="en-US" sz="2000" b="1" dirty="0" smtClean="0">
                <a:solidFill>
                  <a:srgbClr val="FFFFFF"/>
                </a:solidFill>
              </a:rPr>
              <a:t>so that you will have </a:t>
            </a:r>
            <a:r>
              <a:rPr lang="en-US" sz="2000" b="1" i="1" dirty="0" smtClean="0">
                <a:solidFill>
                  <a:srgbClr val="FFFFFF"/>
                </a:solidFill>
              </a:rPr>
              <a:t>endurance</a:t>
            </a:r>
            <a:r>
              <a:rPr lang="en-US" sz="2000" b="1" dirty="0" smtClean="0">
                <a:solidFill>
                  <a:srgbClr val="FFFFFF"/>
                </a:solidFill>
              </a:rPr>
              <a:t> to complete our/your </a:t>
            </a:r>
            <a:r>
              <a:rPr lang="en-US" sz="2000" b="1" i="1" dirty="0" smtClean="0">
                <a:solidFill>
                  <a:srgbClr val="FFFFFF"/>
                </a:solidFill>
              </a:rPr>
              <a:t>spiritual work								 </a:t>
            </a:r>
            <a:r>
              <a:rPr lang="en-US" sz="2000" b="1" dirty="0" smtClean="0">
                <a:solidFill>
                  <a:srgbClr val="FFFFFF"/>
                </a:solidFill>
              </a:rPr>
              <a:t>in such a way that enables </a:t>
            </a:r>
            <a:r>
              <a:rPr lang="en-US" sz="2000" b="1" i="1" dirty="0" smtClean="0">
                <a:solidFill>
                  <a:srgbClr val="FFFFFF"/>
                </a:solidFill>
              </a:rPr>
              <a:t>pride in 						   productivity? </a:t>
            </a:r>
            <a:r>
              <a:rPr lang="en-US" sz="2000" b="1" u="sng" dirty="0" smtClean="0">
                <a:solidFill>
                  <a:srgbClr val="FEC221"/>
                </a:solidFill>
              </a:rPr>
              <a:t>Heb.12:12-13</a:t>
            </a:r>
            <a:r>
              <a:rPr lang="en-US" sz="2000" b="1" dirty="0" smtClean="0">
                <a:solidFill>
                  <a:srgbClr val="FEC221"/>
                </a:solidFill>
              </a:rPr>
              <a:t>; </a:t>
            </a:r>
            <a:r>
              <a:rPr lang="en-US" sz="2000" b="1" u="sng" dirty="0" smtClean="0">
                <a:solidFill>
                  <a:srgbClr val="FEC221"/>
                </a:solidFill>
              </a:rPr>
              <a:t>10:36</a:t>
            </a:r>
            <a:endParaRPr lang="en-US" sz="2000" b="1" dirty="0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460" y="4305908"/>
            <a:ext cx="42497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Are we/you </a:t>
            </a:r>
            <a:r>
              <a:rPr lang="en-US" sz="2000" b="1" i="1" dirty="0" smtClean="0">
                <a:solidFill>
                  <a:schemeClr val="bg1"/>
                </a:solidFill>
              </a:rPr>
              <a:t>spiritually skillful </a:t>
            </a:r>
            <a:r>
              <a:rPr lang="en-US" sz="2000" b="1" dirty="0" smtClean="0">
                <a:solidFill>
                  <a:schemeClr val="bg1"/>
                </a:solidFill>
              </a:rPr>
              <a:t>with the tools provided to care for the </a:t>
            </a:r>
            <a:r>
              <a:rPr lang="en-US" sz="2000" b="1" i="1" dirty="0" smtClean="0">
                <a:solidFill>
                  <a:schemeClr val="bg1"/>
                </a:solidFill>
              </a:rPr>
              <a:t>spiritually poor and needy, </a:t>
            </a:r>
            <a:r>
              <a:rPr lang="en-US" sz="2000" b="1" dirty="0" smtClean="0">
                <a:solidFill>
                  <a:schemeClr val="bg1"/>
                </a:solidFill>
              </a:rPr>
              <a:t>as well as for the </a:t>
            </a:r>
            <a:r>
              <a:rPr lang="en-US" sz="2000" b="1" i="1" dirty="0" smtClean="0">
                <a:solidFill>
                  <a:schemeClr val="bg1"/>
                </a:solidFill>
              </a:rPr>
              <a:t>spiritual needs </a:t>
            </a:r>
            <a:r>
              <a:rPr lang="en-US" sz="2000" b="1" i="1" dirty="0" smtClean="0">
                <a:solidFill>
                  <a:schemeClr val="bg1"/>
                </a:solidFill>
              </a:rPr>
              <a:t>of ourselves </a:t>
            </a:r>
            <a:r>
              <a:rPr lang="en-US" sz="2000" b="1" dirty="0" smtClean="0">
                <a:solidFill>
                  <a:schemeClr val="bg1"/>
                </a:solidFill>
              </a:rPr>
              <a:t>and </a:t>
            </a:r>
            <a:r>
              <a:rPr lang="en-US" sz="2000" b="1" i="1" dirty="0" smtClean="0">
                <a:solidFill>
                  <a:schemeClr val="bg1"/>
                </a:solidFill>
              </a:rPr>
              <a:t>our families?        </a:t>
            </a:r>
            <a:r>
              <a:rPr lang="en-US" sz="2000" b="1" u="sng" dirty="0" smtClean="0">
                <a:solidFill>
                  <a:srgbClr val="FEC221"/>
                </a:solidFill>
              </a:rPr>
              <a:t>Gal.6:1-5</a:t>
            </a:r>
            <a:r>
              <a:rPr lang="en-US" sz="2000" b="1" dirty="0" smtClean="0">
                <a:solidFill>
                  <a:srgbClr val="FEC221"/>
                </a:solidFill>
              </a:rPr>
              <a:t>; </a:t>
            </a:r>
            <a:r>
              <a:rPr lang="en-US" sz="2000" b="1" u="sng" dirty="0" smtClean="0">
                <a:solidFill>
                  <a:srgbClr val="FEC221"/>
                </a:solidFill>
              </a:rPr>
              <a:t>1Tim.5:8</a:t>
            </a:r>
            <a:endParaRPr lang="en-US" sz="2000" b="1" dirty="0" smtClean="0">
              <a:solidFill>
                <a:srgbClr val="FEC2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252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3907"/>
            <a:ext cx="4529160" cy="936812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“Far Above Jewels</a:t>
            </a:r>
            <a:r>
              <a:rPr lang="mr-IN" sz="3600" b="1" i="1" dirty="0" smtClean="0">
                <a:solidFill>
                  <a:schemeClr val="bg1"/>
                </a:solidFill>
              </a:rPr>
              <a:t>…</a:t>
            </a:r>
            <a:r>
              <a:rPr lang="en-US" sz="3600" b="1" i="1" dirty="0" smtClean="0">
                <a:solidFill>
                  <a:schemeClr val="bg1"/>
                </a:solidFill>
              </a:rPr>
              <a:t>”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4319" y="18327"/>
            <a:ext cx="4689681" cy="1039943"/>
          </a:xfrm>
          <a:solidFill>
            <a:schemeClr val="bg1">
              <a:alpha val="77000"/>
            </a:scheme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i="1" dirty="0" smtClean="0">
                <a:solidFill>
                  <a:srgbClr val="660066"/>
                </a:solidFill>
              </a:rPr>
              <a:t>An Excellent Wife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660066"/>
                </a:solidFill>
              </a:rPr>
              <a:t>to Jesus Christ?</a:t>
            </a:r>
            <a:endParaRPr lang="en-US" b="1" dirty="0">
              <a:solidFill>
                <a:srgbClr val="660066"/>
              </a:solidFill>
            </a:endParaRPr>
          </a:p>
        </p:txBody>
      </p:sp>
      <p:pic>
        <p:nvPicPr>
          <p:cNvPr id="5" name="Picture 4" descr="jewelry_pi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62" y="3396386"/>
            <a:ext cx="4614837" cy="34616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92201" y="988970"/>
            <a:ext cx="813770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Are we/you a </a:t>
            </a:r>
            <a:r>
              <a:rPr lang="en-US" sz="2000" b="1" i="1" dirty="0">
                <a:solidFill>
                  <a:schemeClr val="bg1"/>
                </a:solidFill>
              </a:rPr>
              <a:t>disgrace </a:t>
            </a:r>
            <a:r>
              <a:rPr lang="en-US" sz="2000" b="1" dirty="0">
                <a:solidFill>
                  <a:schemeClr val="bg1"/>
                </a:solidFill>
              </a:rPr>
              <a:t>to your spiritual Husband, or does our/your </a:t>
            </a:r>
            <a:r>
              <a:rPr lang="en-US" sz="2000" b="1" i="1" dirty="0">
                <a:solidFill>
                  <a:schemeClr val="bg1"/>
                </a:solidFill>
              </a:rPr>
              <a:t>faithfulness </a:t>
            </a:r>
            <a:r>
              <a:rPr lang="en-US" sz="2000" b="1" dirty="0">
                <a:solidFill>
                  <a:schemeClr val="bg1"/>
                </a:solidFill>
              </a:rPr>
              <a:t>to Him and </a:t>
            </a:r>
            <a:r>
              <a:rPr lang="en-US" sz="2000" b="1" i="1" dirty="0">
                <a:solidFill>
                  <a:schemeClr val="bg1"/>
                </a:solidFill>
              </a:rPr>
              <a:t>charity </a:t>
            </a:r>
            <a:r>
              <a:rPr lang="en-US" sz="2000" b="1" dirty="0">
                <a:solidFill>
                  <a:schemeClr val="bg1"/>
                </a:solidFill>
              </a:rPr>
              <a:t>to others Cause Him to be </a:t>
            </a:r>
            <a:r>
              <a:rPr lang="en-US" sz="2000" b="1" i="1" dirty="0">
                <a:solidFill>
                  <a:schemeClr val="bg1"/>
                </a:solidFill>
              </a:rPr>
              <a:t>well-respected </a:t>
            </a:r>
            <a:r>
              <a:rPr lang="en-US" sz="2000" b="1" dirty="0">
                <a:solidFill>
                  <a:schemeClr val="bg1"/>
                </a:solidFill>
              </a:rPr>
              <a:t>even in the most noble circles?  </a:t>
            </a:r>
            <a:r>
              <a:rPr lang="en-US" sz="2000" b="1" u="sng" dirty="0">
                <a:solidFill>
                  <a:srgbClr val="FEC221"/>
                </a:solidFill>
              </a:rPr>
              <a:t>Matt.5:</a:t>
            </a:r>
            <a:r>
              <a:rPr lang="en-US" sz="2000" b="1" u="sng" dirty="0" smtClean="0">
                <a:solidFill>
                  <a:srgbClr val="FEC221"/>
                </a:solidFill>
              </a:rPr>
              <a:t>16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Are we/you spiritually </a:t>
            </a:r>
            <a:r>
              <a:rPr lang="en-US" sz="2000" b="1" i="1" dirty="0" smtClean="0">
                <a:solidFill>
                  <a:schemeClr val="bg1"/>
                </a:solidFill>
              </a:rPr>
              <a:t>clothed</a:t>
            </a:r>
            <a:r>
              <a:rPr lang="en-US" sz="2000" b="1" dirty="0" smtClean="0">
                <a:solidFill>
                  <a:schemeClr val="bg1"/>
                </a:solidFill>
              </a:rPr>
              <a:t> with </a:t>
            </a:r>
            <a:r>
              <a:rPr lang="en-US" sz="2000" b="1" i="1" dirty="0" smtClean="0">
                <a:solidFill>
                  <a:schemeClr val="bg1"/>
                </a:solidFill>
              </a:rPr>
              <a:t>strength </a:t>
            </a:r>
            <a:r>
              <a:rPr lang="en-US" sz="2000" b="1" dirty="0" smtClean="0">
                <a:solidFill>
                  <a:schemeClr val="bg1"/>
                </a:solidFill>
              </a:rPr>
              <a:t>and </a:t>
            </a:r>
            <a:r>
              <a:rPr lang="en-US" sz="2000" b="1" i="1" dirty="0" smtClean="0">
                <a:solidFill>
                  <a:schemeClr val="bg1"/>
                </a:solidFill>
              </a:rPr>
              <a:t>dignity, </a:t>
            </a:r>
            <a:r>
              <a:rPr lang="en-US" sz="2000" b="1" dirty="0" smtClean="0">
                <a:solidFill>
                  <a:schemeClr val="bg1"/>
                </a:solidFill>
              </a:rPr>
              <a:t>and thus able to </a:t>
            </a:r>
            <a:r>
              <a:rPr lang="en-US" sz="2000" b="1" i="1" dirty="0" smtClean="0">
                <a:solidFill>
                  <a:schemeClr val="bg1"/>
                </a:solidFill>
              </a:rPr>
              <a:t>smile </a:t>
            </a:r>
            <a:r>
              <a:rPr lang="en-US" sz="2000" b="1" dirty="0" smtClean="0">
                <a:solidFill>
                  <a:schemeClr val="bg1"/>
                </a:solidFill>
              </a:rPr>
              <a:t>at your spiritual </a:t>
            </a:r>
            <a:r>
              <a:rPr lang="en-US" sz="2000" b="1" i="1" dirty="0" smtClean="0">
                <a:solidFill>
                  <a:schemeClr val="bg1"/>
                </a:solidFill>
              </a:rPr>
              <a:t>future? 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smtClean="0">
                <a:solidFill>
                  <a:srgbClr val="FEC221"/>
                </a:solidFill>
              </a:rPr>
              <a:t>1John 3:21-24</a:t>
            </a:r>
            <a:endParaRPr lang="en-US" sz="2000" b="1" dirty="0" smtClean="0">
              <a:solidFill>
                <a:srgbClr val="FEC221"/>
              </a:solidFill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Are you/we </a:t>
            </a:r>
            <a:r>
              <a:rPr lang="en-US" sz="2000" b="1" i="1" dirty="0" smtClean="0">
                <a:solidFill>
                  <a:schemeClr val="bg1"/>
                </a:solidFill>
              </a:rPr>
              <a:t>careful </a:t>
            </a:r>
            <a:r>
              <a:rPr lang="en-US" sz="2000" b="1" dirty="0" smtClean="0">
                <a:solidFill>
                  <a:schemeClr val="bg1"/>
                </a:solidFill>
              </a:rPr>
              <a:t>with our spiritual </a:t>
            </a:r>
            <a:r>
              <a:rPr lang="en-US" sz="2000" b="1" i="1" dirty="0" smtClean="0">
                <a:solidFill>
                  <a:schemeClr val="bg1"/>
                </a:solidFill>
              </a:rPr>
              <a:t>words </a:t>
            </a:r>
            <a:r>
              <a:rPr lang="en-US" sz="2000" b="1" dirty="0" smtClean="0">
                <a:solidFill>
                  <a:schemeClr val="bg1"/>
                </a:solidFill>
              </a:rPr>
              <a:t>so that </a:t>
            </a:r>
            <a:r>
              <a:rPr lang="en-US" sz="2000" b="1" i="1" dirty="0" smtClean="0">
                <a:solidFill>
                  <a:schemeClr val="bg1"/>
                </a:solidFill>
              </a:rPr>
              <a:t>wisdom </a:t>
            </a:r>
            <a:r>
              <a:rPr lang="en-US" sz="2000" b="1" dirty="0" smtClean="0">
                <a:solidFill>
                  <a:schemeClr val="bg1"/>
                </a:solidFill>
              </a:rPr>
              <a:t>and </a:t>
            </a:r>
            <a:r>
              <a:rPr lang="en-US" sz="2000" b="1" i="1" dirty="0" smtClean="0">
                <a:solidFill>
                  <a:schemeClr val="bg1"/>
                </a:solidFill>
              </a:rPr>
              <a:t>kindness </a:t>
            </a:r>
            <a:r>
              <a:rPr lang="en-US" sz="2000" b="1" dirty="0" smtClean="0">
                <a:solidFill>
                  <a:schemeClr val="bg1"/>
                </a:solidFill>
              </a:rPr>
              <a:t>characterize them?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smtClean="0">
                <a:solidFill>
                  <a:srgbClr val="FEC221"/>
                </a:solidFill>
              </a:rPr>
              <a:t>Col.4:5-6</a:t>
            </a:r>
            <a:r>
              <a:rPr lang="en-US" sz="2000" b="1" dirty="0" smtClean="0">
                <a:solidFill>
                  <a:srgbClr val="FEC221"/>
                </a:solidFill>
              </a:rPr>
              <a:t>;  </a:t>
            </a:r>
            <a:r>
              <a:rPr lang="en-US" sz="2000" b="1" u="sng" dirty="0" smtClean="0">
                <a:solidFill>
                  <a:srgbClr val="FEC221"/>
                </a:solidFill>
              </a:rPr>
              <a:t>Matt.12:34-36</a:t>
            </a:r>
            <a:endParaRPr lang="en-US" sz="2000" b="1" dirty="0" smtClean="0">
              <a:solidFill>
                <a:srgbClr val="FEC22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460" y="3309579"/>
            <a:ext cx="424970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Are we/you </a:t>
            </a:r>
            <a:r>
              <a:rPr lang="en-US" sz="2000" b="1" dirty="0" smtClean="0">
                <a:solidFill>
                  <a:schemeClr val="bg1"/>
                </a:solidFill>
              </a:rPr>
              <a:t>spiritually </a:t>
            </a:r>
            <a:r>
              <a:rPr lang="en-US" sz="2000" b="1" i="1" dirty="0" smtClean="0">
                <a:solidFill>
                  <a:schemeClr val="bg1"/>
                </a:solidFill>
              </a:rPr>
              <a:t>idle, </a:t>
            </a:r>
            <a:r>
              <a:rPr lang="en-US" sz="2000" b="1" dirty="0" smtClean="0">
                <a:solidFill>
                  <a:schemeClr val="bg1"/>
                </a:solidFill>
              </a:rPr>
              <a:t>or do we/you </a:t>
            </a:r>
            <a:r>
              <a:rPr lang="en-US" sz="2000" b="1" i="1" dirty="0" smtClean="0">
                <a:solidFill>
                  <a:schemeClr val="bg1"/>
                </a:solidFill>
              </a:rPr>
              <a:t>take care </a:t>
            </a:r>
            <a:r>
              <a:rPr lang="en-US" sz="2000" b="1" dirty="0" smtClean="0">
                <a:solidFill>
                  <a:schemeClr val="bg1"/>
                </a:solidFill>
              </a:rPr>
              <a:t>of the spiritual </a:t>
            </a:r>
            <a:r>
              <a:rPr lang="en-US" sz="2000" b="1" i="1" dirty="0" smtClean="0">
                <a:solidFill>
                  <a:schemeClr val="bg1"/>
                </a:solidFill>
              </a:rPr>
              <a:t>household?  </a:t>
            </a:r>
            <a:r>
              <a:rPr lang="en-US" sz="2000" b="1" u="sng" dirty="0" smtClean="0">
                <a:solidFill>
                  <a:srgbClr val="FEC221"/>
                </a:solidFill>
              </a:rPr>
              <a:t>1Thess.4:9-12</a:t>
            </a:r>
            <a:r>
              <a:rPr lang="en-US" sz="2000" b="1" dirty="0" smtClean="0">
                <a:solidFill>
                  <a:srgbClr val="FEC221"/>
                </a:solidFill>
              </a:rPr>
              <a:t>; </a:t>
            </a:r>
            <a:r>
              <a:rPr lang="en-US" sz="2000" b="1" u="sng" dirty="0" smtClean="0">
                <a:solidFill>
                  <a:srgbClr val="FEC221"/>
                </a:solidFill>
              </a:rPr>
              <a:t>1Tim3:15</a:t>
            </a:r>
          </a:p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rgbClr val="FEC221"/>
                </a:solidFill>
              </a:rPr>
              <a:t>If we/you are an </a:t>
            </a:r>
            <a:r>
              <a:rPr lang="en-US" sz="2000" b="1" i="1" dirty="0" smtClean="0">
                <a:solidFill>
                  <a:schemeClr val="bg1"/>
                </a:solidFill>
              </a:rPr>
              <a:t>“excellent wife” </a:t>
            </a:r>
            <a:r>
              <a:rPr lang="en-US" sz="2000" b="1" dirty="0" smtClean="0">
                <a:solidFill>
                  <a:srgbClr val="FEC221"/>
                </a:solidFill>
              </a:rPr>
              <a:t>to our spiritual Husband, we/you will be </a:t>
            </a:r>
            <a:r>
              <a:rPr lang="en-US" sz="2000" b="1" i="1" dirty="0" smtClean="0">
                <a:solidFill>
                  <a:srgbClr val="FFFFFF"/>
                </a:solidFill>
              </a:rPr>
              <a:t>blessed </a:t>
            </a:r>
            <a:r>
              <a:rPr lang="en-US" sz="2000" b="1" dirty="0" smtClean="0">
                <a:solidFill>
                  <a:srgbClr val="FEC221"/>
                </a:solidFill>
              </a:rPr>
              <a:t>by the </a:t>
            </a:r>
            <a:r>
              <a:rPr lang="en-US" sz="2000" b="1" i="1" dirty="0" smtClean="0">
                <a:solidFill>
                  <a:srgbClr val="FFFFFF"/>
                </a:solidFill>
              </a:rPr>
              <a:t>children of God</a:t>
            </a:r>
            <a:r>
              <a:rPr lang="en-US" sz="2000" b="1" i="1" dirty="0" smtClean="0">
                <a:solidFill>
                  <a:srgbClr val="FEC221"/>
                </a:solidFill>
              </a:rPr>
              <a:t>, </a:t>
            </a:r>
            <a:r>
              <a:rPr lang="en-US" sz="2000" b="1" dirty="0" smtClean="0">
                <a:solidFill>
                  <a:srgbClr val="FEC221"/>
                </a:solidFill>
              </a:rPr>
              <a:t>and </a:t>
            </a:r>
            <a:r>
              <a:rPr lang="en-US" sz="2000" b="1" i="1" dirty="0" smtClean="0">
                <a:solidFill>
                  <a:srgbClr val="FFFFFF"/>
                </a:solidFill>
              </a:rPr>
              <a:t>praised </a:t>
            </a:r>
            <a:r>
              <a:rPr lang="en-US" sz="2000" b="1" dirty="0" smtClean="0">
                <a:solidFill>
                  <a:srgbClr val="FFFFFF"/>
                </a:solidFill>
              </a:rPr>
              <a:t>by Him </a:t>
            </a:r>
            <a:r>
              <a:rPr lang="en-US" sz="2000" b="1" dirty="0" smtClean="0">
                <a:solidFill>
                  <a:srgbClr val="FEC221"/>
                </a:solidFill>
              </a:rPr>
              <a:t>also,</a:t>
            </a:r>
          </a:p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rgbClr val="FEC221"/>
                </a:solidFill>
              </a:rPr>
              <a:t>And our/your </a:t>
            </a:r>
            <a:r>
              <a:rPr lang="en-US" sz="2000" b="1" i="1" dirty="0" smtClean="0">
                <a:solidFill>
                  <a:srgbClr val="FFFFFF"/>
                </a:solidFill>
              </a:rPr>
              <a:t>works</a:t>
            </a:r>
            <a:r>
              <a:rPr lang="en-US" sz="2000" b="1" i="1" dirty="0" smtClean="0">
                <a:solidFill>
                  <a:srgbClr val="FEC221"/>
                </a:solidFill>
              </a:rPr>
              <a:t> </a:t>
            </a:r>
            <a:r>
              <a:rPr lang="en-US" sz="2000" b="1" dirty="0" smtClean="0">
                <a:solidFill>
                  <a:srgbClr val="FEC221"/>
                </a:solidFill>
              </a:rPr>
              <a:t>will follow you to the </a:t>
            </a:r>
            <a:r>
              <a:rPr lang="en-US" sz="2000" b="1" i="1" dirty="0" smtClean="0">
                <a:solidFill>
                  <a:srgbClr val="FFFFFF"/>
                </a:solidFill>
              </a:rPr>
              <a:t>gates of Heaven</a:t>
            </a:r>
            <a:r>
              <a:rPr lang="en-US" sz="2000" b="1" i="1" dirty="0" smtClean="0">
                <a:solidFill>
                  <a:srgbClr val="FEC221"/>
                </a:solidFill>
              </a:rPr>
              <a:t>, </a:t>
            </a:r>
            <a:r>
              <a:rPr lang="en-US" sz="2000" b="1" u="sng" dirty="0" smtClean="0">
                <a:solidFill>
                  <a:srgbClr val="FFFFFF"/>
                </a:solidFill>
              </a:rPr>
              <a:t>Matt.25:34-40</a:t>
            </a:r>
            <a:r>
              <a:rPr lang="en-US" sz="2000" b="1" dirty="0" smtClean="0">
                <a:solidFill>
                  <a:srgbClr val="FEC221"/>
                </a:solidFill>
              </a:rPr>
              <a:t>! </a:t>
            </a:r>
            <a:endParaRPr lang="en-US" sz="2000" b="1" dirty="0" smtClean="0">
              <a:solidFill>
                <a:srgbClr val="FEC2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02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6434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677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“Far Above Jewels…”</vt:lpstr>
      <vt:lpstr>“Far Above Jewels…”</vt:lpstr>
      <vt:lpstr>“Far Above Jewels…”</vt:lpstr>
      <vt:lpstr>“Far Above Jewels…”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“Far Above Jewels…”</dc:title>
  <dc:creator>Philip Strong</dc:creator>
  <cp:lastModifiedBy>Philip Strong</cp:lastModifiedBy>
  <cp:revision>13</cp:revision>
  <cp:lastPrinted>2019-05-12T11:44:41Z</cp:lastPrinted>
  <dcterms:created xsi:type="dcterms:W3CDTF">2019-05-10T15:53:20Z</dcterms:created>
  <dcterms:modified xsi:type="dcterms:W3CDTF">2019-05-12T11:49:26Z</dcterms:modified>
</cp:coreProperties>
</file>