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48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04B4C-D4C2-344F-A8F3-1F0B657F656C}" type="datetimeFigureOut">
              <a:rPr lang="en-US" smtClean="0"/>
              <a:t>5/19/19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13BBC-413B-AE46-A589-6E5B0E8F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16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609" y="400009"/>
            <a:ext cx="3568391" cy="2954193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God, in His infinite wisdom, determined that local churches should be guided and directed in His Word through Elders (aka Bishops, Pastors, Shepherds, Overseers), </a:t>
            </a:r>
            <a:r>
              <a:rPr lang="en-US" sz="2200" b="1" u="sng" dirty="0" smtClean="0">
                <a:solidFill>
                  <a:srgbClr val="FFFF00"/>
                </a:solidFill>
              </a:rPr>
              <a:t>Acts 14:23</a:t>
            </a:r>
            <a:r>
              <a:rPr lang="en-US" sz="2200" b="1" dirty="0" smtClean="0"/>
              <a:t>; 		</a:t>
            </a:r>
            <a:r>
              <a:rPr lang="en-US" sz="2200" b="1" u="sng" dirty="0" smtClean="0">
                <a:solidFill>
                  <a:srgbClr val="FFFF00"/>
                </a:solidFill>
              </a:rPr>
              <a:t>Acts 20:17ff,32</a:t>
            </a:r>
            <a:r>
              <a:rPr lang="en-US" sz="2200" b="1" dirty="0" smtClean="0"/>
              <a:t>.</a:t>
            </a:r>
          </a:p>
        </p:txBody>
      </p:sp>
      <p:pic>
        <p:nvPicPr>
          <p:cNvPr id="4" name="Picture 3" descr="Deacons-Choose-From-Among-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721"/>
            <a:ext cx="5575608" cy="37136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398" y="3761536"/>
            <a:ext cx="85602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These men must meet specified qualifications that demonstrate their abilities to serve in this capacity, </a:t>
            </a:r>
            <a:r>
              <a:rPr lang="en-US" sz="2200" b="1" u="sng" dirty="0">
                <a:solidFill>
                  <a:srgbClr val="FFFF00"/>
                </a:solidFill>
              </a:rPr>
              <a:t>1Tim.3:1-7</a:t>
            </a:r>
            <a:r>
              <a:rPr lang="en-US" sz="2200" b="1" dirty="0"/>
              <a:t>; </a:t>
            </a:r>
            <a:r>
              <a:rPr lang="en-US" sz="2200" b="1" u="sng" dirty="0">
                <a:solidFill>
                  <a:srgbClr val="FFFF00"/>
                </a:solidFill>
              </a:rPr>
              <a:t>Titus 1:5-9</a:t>
            </a:r>
            <a:r>
              <a:rPr lang="en-US" sz="2200" b="1" dirty="0"/>
              <a:t>.</a:t>
            </a:r>
          </a:p>
          <a:p>
            <a:pPr algn="ctr"/>
            <a:r>
              <a:rPr lang="en-US" sz="2200" b="1" dirty="0" smtClean="0"/>
              <a:t>However</a:t>
            </a:r>
            <a:r>
              <a:rPr lang="en-US" sz="2200" b="1" dirty="0"/>
              <a:t>, their primary role is that of </a:t>
            </a:r>
            <a:r>
              <a:rPr lang="en-US" sz="2200" b="1" i="1" dirty="0"/>
              <a:t>spiritual </a:t>
            </a:r>
            <a:r>
              <a:rPr lang="en-US" sz="2200" b="1" u="sng" dirty="0"/>
              <a:t>oversi</a:t>
            </a:r>
            <a:r>
              <a:rPr lang="en-US" sz="2200" b="1" dirty="0"/>
              <a:t>g</a:t>
            </a:r>
            <a:r>
              <a:rPr lang="en-US" sz="2200" b="1" u="sng" dirty="0"/>
              <a:t>ht</a:t>
            </a:r>
            <a:r>
              <a:rPr lang="en-US" sz="2200" b="1" dirty="0"/>
              <a:t>, 	</a:t>
            </a:r>
            <a:r>
              <a:rPr lang="en-US" sz="2200" b="1" dirty="0" smtClean="0"/>
              <a:t>	</a:t>
            </a:r>
            <a:r>
              <a:rPr lang="en-US" sz="2200" b="1" u="sng" dirty="0" smtClean="0">
                <a:solidFill>
                  <a:srgbClr val="FFFF00"/>
                </a:solidFill>
              </a:rPr>
              <a:t>Acts </a:t>
            </a:r>
            <a:r>
              <a:rPr lang="en-US" sz="2200" b="1" u="sng" dirty="0">
                <a:solidFill>
                  <a:srgbClr val="FFFF00"/>
                </a:solidFill>
              </a:rPr>
              <a:t>20:28-31</a:t>
            </a:r>
            <a:r>
              <a:rPr lang="en-US" sz="2200" b="1" dirty="0" smtClean="0"/>
              <a:t>.</a:t>
            </a:r>
          </a:p>
          <a:p>
            <a:pPr algn="ctr"/>
            <a:r>
              <a:rPr lang="en-US" sz="2200" b="1" dirty="0" smtClean="0"/>
              <a:t>These things highlight a need for special workers within the church.  </a:t>
            </a:r>
          </a:p>
          <a:p>
            <a:pPr algn="ctr"/>
            <a:r>
              <a:rPr lang="en-US" sz="2200" b="1" dirty="0" smtClean="0"/>
              <a:t>God has arranged for these </a:t>
            </a:r>
            <a:r>
              <a:rPr lang="en-US" sz="2200" b="1" i="1" dirty="0" smtClean="0"/>
              <a:t>physical </a:t>
            </a:r>
            <a:r>
              <a:rPr lang="en-US" sz="2200" b="1" u="sng" dirty="0" smtClean="0"/>
              <a:t>needs</a:t>
            </a:r>
            <a:r>
              <a:rPr lang="en-US" sz="2200" b="1" dirty="0" smtClean="0"/>
              <a:t> of the church also… </a:t>
            </a:r>
          </a:p>
          <a:p>
            <a:pPr algn="ctr"/>
            <a:r>
              <a:rPr lang="en-US" sz="2200" b="1" dirty="0" smtClean="0"/>
              <a:t>and He calls them </a:t>
            </a:r>
            <a:r>
              <a:rPr lang="en-US" sz="2200" b="1" dirty="0" smtClean="0">
                <a:solidFill>
                  <a:srgbClr val="FFFF00"/>
                </a:solidFill>
              </a:rPr>
              <a:t>“Deacons.” </a:t>
            </a:r>
          </a:p>
          <a:p>
            <a:pPr algn="ctr"/>
            <a:r>
              <a:rPr lang="en-US" sz="2200" b="1" dirty="0">
                <a:solidFill>
                  <a:srgbClr val="FFFFFF"/>
                </a:solidFill>
              </a:rPr>
              <a:t>W</a:t>
            </a:r>
            <a:r>
              <a:rPr lang="en-US" sz="2200" b="1" dirty="0" smtClean="0">
                <a:solidFill>
                  <a:srgbClr val="FFFFFF"/>
                </a:solidFill>
              </a:rPr>
              <a:t>e won’t spend a lot of time on these things, but </a:t>
            </a:r>
            <a:r>
              <a:rPr lang="en-US" sz="2200" b="1" dirty="0" smtClean="0">
                <a:solidFill>
                  <a:srgbClr val="FFFFFF"/>
                </a:solidFill>
              </a:rPr>
              <a:t>the Elders have asked me to provide some guidance and instruction on these matters.</a:t>
            </a:r>
            <a:endParaRPr lang="en-US" sz="2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2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887" y="2466804"/>
            <a:ext cx="3008313" cy="365935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4BD97"/>
                </a:solidFill>
              </a:rPr>
              <a:t>What do Deacons do?</a:t>
            </a:r>
            <a:endParaRPr lang="en-US" sz="3600" b="1" dirty="0">
              <a:solidFill>
                <a:srgbClr val="C4BD97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5049" y="40568"/>
            <a:ext cx="5568951" cy="681743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They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serve</a:t>
            </a:r>
            <a:r>
              <a:rPr lang="en-US" sz="2800" b="1" i="1" dirty="0" smtClean="0">
                <a:solidFill>
                  <a:srgbClr val="C4BD97"/>
                </a:solidFill>
              </a:rPr>
              <a:t>,</a:t>
            </a:r>
            <a:r>
              <a:rPr lang="en-US" sz="2800" b="1" i="1" dirty="0" smtClean="0"/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Acts 6:1-2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/>
              <a:t>Deacon </a:t>
            </a:r>
            <a:r>
              <a:rPr lang="en-US" sz="2400" b="1" dirty="0" smtClean="0"/>
              <a:t>is translated from the Greek word </a:t>
            </a:r>
            <a:r>
              <a:rPr lang="en-US" sz="2400" b="1" i="1" dirty="0" err="1" smtClean="0"/>
              <a:t>diakonos</a:t>
            </a:r>
            <a:r>
              <a:rPr lang="en-US" sz="2400" b="1" i="1" dirty="0" smtClean="0"/>
              <a:t>- </a:t>
            </a:r>
            <a:r>
              <a:rPr lang="en-US" sz="2400" b="1" dirty="0" smtClean="0"/>
              <a:t>one who </a:t>
            </a:r>
            <a:r>
              <a:rPr lang="en-US" sz="2400" b="1" i="1" dirty="0" smtClean="0"/>
              <a:t>executes the commands of another, </a:t>
            </a:r>
            <a:r>
              <a:rPr lang="en-US" sz="2400" b="1" dirty="0" smtClean="0"/>
              <a:t>a </a:t>
            </a:r>
            <a:r>
              <a:rPr lang="en-US" sz="2400" b="1" i="1" dirty="0" smtClean="0"/>
              <a:t>servant.</a:t>
            </a:r>
            <a:endParaRPr lang="en-US" sz="2400" b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In this particular case, they were serving food to the needy of the congregation.  But,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4BD97"/>
                </a:solidFill>
              </a:rPr>
              <a:t>They also have </a:t>
            </a:r>
            <a:r>
              <a:rPr lang="en-US" sz="2800" b="1" i="1" dirty="0" smtClean="0">
                <a:solidFill>
                  <a:srgbClr val="C4BD97"/>
                </a:solidFill>
              </a:rPr>
              <a:t>charge</a:t>
            </a:r>
            <a:r>
              <a:rPr lang="en-US" sz="2800" b="1" i="1" dirty="0" smtClean="0"/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Acts 6:3-4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err="1" smtClean="0"/>
              <a:t>Kathistemi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means to </a:t>
            </a:r>
            <a:r>
              <a:rPr lang="en-US" sz="2400" b="1" i="1" dirty="0" smtClean="0"/>
              <a:t>appoint to administer an office; to set one over a thing (to have charge of it)</a:t>
            </a:r>
            <a:r>
              <a:rPr lang="en-US" sz="2400" b="1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These men were put in charge of a </a:t>
            </a:r>
            <a:r>
              <a:rPr lang="en-US" sz="2400" b="1" i="1" dirty="0" smtClean="0"/>
              <a:t>physically-oriented </a:t>
            </a:r>
            <a:r>
              <a:rPr lang="en-US" sz="2400" b="1" dirty="0" smtClean="0"/>
              <a:t>task to: 1) meet a need of the congregation; and, 2) enable others (in this case, the apostles) to be wholly devoted to more </a:t>
            </a:r>
            <a:r>
              <a:rPr lang="en-US" sz="2400" b="1" i="1" dirty="0" smtClean="0"/>
              <a:t>spiritually-oriented </a:t>
            </a:r>
            <a:r>
              <a:rPr lang="en-US" sz="2400" b="1" dirty="0" smtClean="0"/>
              <a:t>duties</a:t>
            </a:r>
            <a:r>
              <a:rPr lang="en-US" sz="2400" b="1" dirty="0" smtClean="0"/>
              <a:t>.</a:t>
            </a:r>
            <a:endParaRPr lang="en-US" sz="2400" b="1" dirty="0" smtClean="0"/>
          </a:p>
        </p:txBody>
      </p:sp>
      <p:pic>
        <p:nvPicPr>
          <p:cNvPr id="7" name="Picture 6" descr="Deacons-Choose-From-Among-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1"/>
            <a:ext cx="3465512" cy="23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4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610" y="2466804"/>
            <a:ext cx="3008313" cy="365935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4BD97"/>
                </a:solidFill>
              </a:rPr>
              <a:t>Who can be a Deacon?</a:t>
            </a:r>
            <a:endParaRPr lang="en-US" sz="3600" b="1" dirty="0">
              <a:solidFill>
                <a:srgbClr val="C4BD97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65513" y="0"/>
            <a:ext cx="5678487" cy="6858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Those meeting specified qualifications</a:t>
            </a:r>
            <a:r>
              <a:rPr lang="en-US" sz="2800" b="1" i="1" dirty="0" smtClean="0">
                <a:solidFill>
                  <a:srgbClr val="C4BD97"/>
                </a:solidFill>
              </a:rPr>
              <a:t>,</a:t>
            </a:r>
            <a:r>
              <a:rPr lang="en-US" sz="2800" b="1" i="1" dirty="0" smtClean="0"/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Acts 6:3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of good reputation  </a:t>
            </a:r>
            <a:r>
              <a:rPr lang="en-US" sz="2400" b="1" dirty="0" smtClean="0"/>
              <a:t>(morally upright)</a:t>
            </a:r>
            <a:endParaRPr lang="en-US" sz="2400" b="1" i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C4BD97"/>
                </a:solidFill>
              </a:rPr>
              <a:t>full of the Spirit </a:t>
            </a:r>
            <a:r>
              <a:rPr lang="en-US" sz="2400" b="1" dirty="0" smtClean="0"/>
              <a:t>(spiritually sound)</a:t>
            </a:r>
            <a:endParaRPr lang="en-US" sz="2400" b="1" i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C4BD97"/>
                </a:solidFill>
              </a:rPr>
              <a:t>and wisdom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(able to correctly apply knowledge and understanding) </a:t>
            </a:r>
            <a:r>
              <a:rPr lang="en-US" sz="2400" b="1" dirty="0" smtClean="0"/>
              <a:t>and</a:t>
            </a:r>
            <a:endParaRPr lang="en-US" sz="2400" b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C4BD97"/>
                </a:solidFill>
              </a:rPr>
              <a:t>Capable of being in charge of a task</a:t>
            </a:r>
            <a:r>
              <a:rPr lang="en-US" sz="2400" b="1" i="1" dirty="0"/>
              <a:t> </a:t>
            </a:r>
            <a:r>
              <a:rPr lang="en-US" sz="2400" b="1" dirty="0" smtClean="0"/>
              <a:t>(competent to accomplish </a:t>
            </a:r>
            <a:r>
              <a:rPr lang="en-US" sz="2400" b="1" dirty="0" smtClean="0"/>
              <a:t>specified </a:t>
            </a:r>
            <a:r>
              <a:rPr lang="en-US" sz="2400" b="1" dirty="0" smtClean="0"/>
              <a:t>duty). </a:t>
            </a:r>
            <a:endParaRPr lang="en-US" sz="2400" b="1" i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C4BD97"/>
                </a:solidFill>
              </a:rPr>
              <a:t>Additional qualifications were later given by inspiration</a:t>
            </a:r>
            <a:r>
              <a:rPr lang="en-US" sz="2800" b="1" i="1" dirty="0" smtClean="0"/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1Tim.3:8-12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v.8</a:t>
            </a:r>
            <a:r>
              <a:rPr lang="en-US" sz="2400" b="1" dirty="0" smtClean="0"/>
              <a:t>, Men of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dignity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(serious, grave, one that inspires respect</a:t>
            </a:r>
            <a:r>
              <a:rPr lang="en-US" sz="2400" b="1" dirty="0" smtClean="0"/>
              <a:t>) </a:t>
            </a:r>
            <a:endParaRPr lang="en-US" sz="2400" b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C4BD97"/>
                </a:solidFill>
              </a:rPr>
              <a:t>not double-tongued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(inconsistent speech</a:t>
            </a:r>
            <a:r>
              <a:rPr lang="en-US" sz="2400" b="1" dirty="0" smtClean="0"/>
              <a:t>)</a:t>
            </a:r>
            <a:endParaRPr lang="en-US" sz="2400" b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C4BD97"/>
                </a:solidFill>
              </a:rPr>
              <a:t>not addicted/given to much wine </a:t>
            </a:r>
            <a:r>
              <a:rPr lang="en-US" sz="2400" b="1" dirty="0" smtClean="0"/>
              <a:t>(not a drunkard; work demands clarity of mind and strength of body</a:t>
            </a:r>
            <a:r>
              <a:rPr lang="en-US" sz="2400" b="1" dirty="0" smtClean="0"/>
              <a:t>) </a:t>
            </a:r>
            <a:endParaRPr lang="en-US" sz="2400" b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C4BD97"/>
                </a:solidFill>
              </a:rPr>
              <a:t>not fond of sordid gain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(greedy of undue or excessive gain</a:t>
            </a:r>
            <a:r>
              <a:rPr lang="en-US" sz="2400" b="1" dirty="0" smtClean="0"/>
              <a:t>) </a:t>
            </a:r>
            <a:endParaRPr lang="en-US" sz="2400" b="1" dirty="0" smtClean="0"/>
          </a:p>
        </p:txBody>
      </p:sp>
      <p:pic>
        <p:nvPicPr>
          <p:cNvPr id="7" name="Picture 6" descr="Deacons-Choose-From-Among-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1"/>
            <a:ext cx="3465512" cy="23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" y="2466804"/>
            <a:ext cx="3465512" cy="365935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4BD97"/>
                </a:solidFill>
              </a:rPr>
              <a:t>Who can be a Deacon?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Those meeting specified qualifications, </a:t>
            </a:r>
            <a:r>
              <a:rPr lang="en-US" sz="2400" b="1" u="sng" dirty="0" smtClean="0">
                <a:solidFill>
                  <a:srgbClr val="FFFF00"/>
                </a:solidFill>
              </a:rPr>
              <a:t>Acts 6:3</a:t>
            </a:r>
            <a:r>
              <a:rPr lang="en-US" sz="2400" b="1" dirty="0">
                <a:solidFill>
                  <a:srgbClr val="C4BD97"/>
                </a:solidFill>
              </a:rPr>
              <a:t> </a:t>
            </a:r>
            <a:r>
              <a:rPr lang="en-US" sz="2400" b="1" dirty="0" smtClean="0"/>
              <a:t>and</a:t>
            </a:r>
            <a:r>
              <a:rPr lang="en-US" sz="2400" b="1" dirty="0" smtClean="0">
                <a:solidFill>
                  <a:srgbClr val="C4BD97"/>
                </a:solidFill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1Tim.3:8-12</a:t>
            </a:r>
            <a:r>
              <a:rPr lang="en-US" sz="2400" b="1" dirty="0" smtClean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65513" y="0"/>
            <a:ext cx="5678487" cy="6858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u="sng" dirty="0" smtClean="0">
                <a:solidFill>
                  <a:srgbClr val="FFFF00"/>
                </a:solidFill>
              </a:rPr>
              <a:t>1Tim.3:8-12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C4BD97"/>
                </a:solidFill>
              </a:rPr>
              <a:t>(continued)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v.9</a:t>
            </a:r>
            <a:r>
              <a:rPr lang="en-US" sz="2400" b="1" dirty="0" smtClean="0"/>
              <a:t>, Men who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hold to the mystery of the faith with a clear conscience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(cling to the word and </a:t>
            </a:r>
            <a:r>
              <a:rPr lang="en-US" sz="2400" b="1" dirty="0" smtClean="0"/>
              <a:t>consistently, </a:t>
            </a:r>
            <a:r>
              <a:rPr lang="en-US" sz="2400" b="1" dirty="0" smtClean="0"/>
              <a:t>and conscientiously live it</a:t>
            </a:r>
            <a:r>
              <a:rPr lang="en-US" sz="2400" b="1" dirty="0" smtClean="0"/>
              <a:t>) </a:t>
            </a:r>
            <a:endParaRPr lang="en-US" sz="2400" b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v.10</a:t>
            </a:r>
            <a:r>
              <a:rPr lang="en-US" sz="2400" b="1" dirty="0" smtClean="0">
                <a:solidFill>
                  <a:srgbClr val="C4BD97"/>
                </a:solidFill>
              </a:rPr>
              <a:t> </a:t>
            </a:r>
            <a:r>
              <a:rPr lang="en-US" sz="2400" b="1" i="1" dirty="0" smtClean="0">
                <a:solidFill>
                  <a:srgbClr val="C4BD97"/>
                </a:solidFill>
              </a:rPr>
              <a:t>also</a:t>
            </a:r>
            <a:r>
              <a:rPr lang="en-US" sz="2400" b="1" dirty="0" smtClean="0">
                <a:solidFill>
                  <a:srgbClr val="C4BD97"/>
                </a:solidFill>
              </a:rPr>
              <a:t> </a:t>
            </a:r>
            <a:r>
              <a:rPr lang="en-US" sz="2400" b="1" i="1" dirty="0" smtClean="0">
                <a:solidFill>
                  <a:srgbClr val="C4BD97"/>
                </a:solidFill>
              </a:rPr>
              <a:t>tested </a:t>
            </a:r>
            <a:r>
              <a:rPr lang="en-US" sz="2400" b="1" dirty="0" smtClean="0">
                <a:solidFill>
                  <a:srgbClr val="C4BD97"/>
                </a:solidFill>
              </a:rPr>
              <a:t>and</a:t>
            </a:r>
            <a:r>
              <a:rPr lang="en-US" sz="2400" b="1" i="1" dirty="0" smtClean="0">
                <a:solidFill>
                  <a:srgbClr val="C4BD97"/>
                </a:solidFill>
              </a:rPr>
              <a:t> beyond reproach 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testing </a:t>
            </a:r>
            <a:r>
              <a:rPr lang="en-US" sz="2400" b="1" dirty="0" smtClean="0"/>
              <a:t>is done by comparison to </a:t>
            </a:r>
            <a:r>
              <a:rPr lang="en-US" sz="2400" b="1" dirty="0" smtClean="0"/>
              <a:t>qualifications;  </a:t>
            </a:r>
            <a:r>
              <a:rPr lang="en-US" sz="2400" b="1" i="1" dirty="0" smtClean="0"/>
              <a:t>beyond reproach </a:t>
            </a:r>
            <a:r>
              <a:rPr lang="en-US" sz="2400" b="1" dirty="0" smtClean="0"/>
              <a:t>is not </a:t>
            </a:r>
            <a:r>
              <a:rPr lang="en-US" sz="2400" b="1" i="1" dirty="0" smtClean="0"/>
              <a:t>sinless </a:t>
            </a:r>
            <a:r>
              <a:rPr lang="en-US" sz="2400" b="1" i="1" dirty="0" smtClean="0"/>
              <a:t>perfection, </a:t>
            </a:r>
            <a:r>
              <a:rPr lang="en-US" sz="2400" b="1" dirty="0" smtClean="0"/>
              <a:t>but </a:t>
            </a:r>
            <a:r>
              <a:rPr lang="en-US" sz="2400" b="1" i="1" dirty="0" smtClean="0"/>
              <a:t>nothing current </a:t>
            </a:r>
            <a:r>
              <a:rPr lang="en-US" sz="2400" b="1" dirty="0" smtClean="0"/>
              <a:t>for which he can be </a:t>
            </a:r>
            <a:r>
              <a:rPr lang="en-US" sz="2400" b="1" i="1" dirty="0" smtClean="0"/>
              <a:t>called into account, </a:t>
            </a:r>
            <a:r>
              <a:rPr lang="en-US" sz="2400" b="1" i="1" dirty="0" smtClean="0"/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cf</a:t>
            </a:r>
            <a:r>
              <a:rPr lang="en-US" sz="2400" b="1" u="sng" dirty="0" smtClean="0">
                <a:solidFill>
                  <a:srgbClr val="FFFF00"/>
                </a:solidFill>
              </a:rPr>
              <a:t>. v.2</a:t>
            </a:r>
            <a:r>
              <a:rPr lang="en-US" sz="2400" b="1" dirty="0" smtClean="0"/>
              <a:t> and </a:t>
            </a:r>
            <a:r>
              <a:rPr lang="en-US" sz="2400" b="1" u="sng" dirty="0" smtClean="0">
                <a:solidFill>
                  <a:srgbClr val="FFFF00"/>
                </a:solidFill>
              </a:rPr>
              <a:t>5:7</a:t>
            </a:r>
            <a:r>
              <a:rPr lang="en-US" sz="2400" b="1" dirty="0" smtClean="0"/>
              <a:t>) </a:t>
            </a:r>
            <a:endParaRPr lang="en-US" sz="2400" b="1" dirty="0" smtClean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v.12</a:t>
            </a:r>
            <a:r>
              <a:rPr lang="en-US" sz="2400" b="1" dirty="0" smtClean="0">
                <a:solidFill>
                  <a:srgbClr val="C4BD97"/>
                </a:solidFill>
              </a:rPr>
              <a:t> </a:t>
            </a:r>
            <a:r>
              <a:rPr lang="en-US" sz="2400" b="1" i="1" dirty="0" smtClean="0">
                <a:solidFill>
                  <a:srgbClr val="C4BD97"/>
                </a:solidFill>
              </a:rPr>
              <a:t>husband of one wife </a:t>
            </a:r>
            <a:r>
              <a:rPr lang="en-US" sz="2400" b="1" dirty="0" smtClean="0"/>
              <a:t>(not a bigamist or polygamist)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of the quality described in </a:t>
            </a:r>
            <a:r>
              <a:rPr lang="en-US" sz="2400" b="1" u="sng" dirty="0" smtClean="0">
                <a:solidFill>
                  <a:srgbClr val="FFFF00"/>
                </a:solidFill>
              </a:rPr>
              <a:t>v.11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dignified, not malicious gossip, temperate, faithful in all things- </a:t>
            </a:r>
            <a:r>
              <a:rPr lang="en-US" sz="2400" b="1" dirty="0" smtClean="0"/>
              <a:t>which shows wisdom and leadership on his part, </a:t>
            </a:r>
            <a:r>
              <a:rPr lang="en-US" sz="2400" b="1" u="sng" dirty="0" smtClean="0">
                <a:solidFill>
                  <a:srgbClr val="FFFF00"/>
                </a:solidFill>
              </a:rPr>
              <a:t>cp. </a:t>
            </a:r>
            <a:r>
              <a:rPr lang="en-US" sz="2400" b="1" u="sng" dirty="0" smtClean="0">
                <a:solidFill>
                  <a:srgbClr val="FFFF00"/>
                </a:solidFill>
              </a:rPr>
              <a:t>vv.4-5</a:t>
            </a:r>
            <a:r>
              <a:rPr lang="en-US" sz="2400" b="1" dirty="0" smtClean="0"/>
              <a:t>) </a:t>
            </a:r>
          </a:p>
        </p:txBody>
      </p:sp>
      <p:pic>
        <p:nvPicPr>
          <p:cNvPr id="7" name="Picture 6" descr="Deacons-Choose-From-Among-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1"/>
            <a:ext cx="3465512" cy="23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" y="2466804"/>
            <a:ext cx="3465512" cy="365935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4BD97"/>
                </a:solidFill>
              </a:rPr>
              <a:t>How is one chosen as a Deacon?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65513" y="0"/>
            <a:ext cx="5678487" cy="6858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While </a:t>
            </a:r>
            <a:r>
              <a:rPr lang="en-US" sz="2800" b="1" u="sng" dirty="0" smtClean="0">
                <a:solidFill>
                  <a:srgbClr val="FFFF00"/>
                </a:solidFill>
              </a:rPr>
              <a:t>1Tim.3:8-12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C4BD97"/>
                </a:solidFill>
              </a:rPr>
              <a:t>does not specify a particular method, </a:t>
            </a:r>
            <a:r>
              <a:rPr lang="en-US" sz="2800" b="1" u="sng" dirty="0" smtClean="0">
                <a:solidFill>
                  <a:srgbClr val="FFFF00"/>
                </a:solidFill>
              </a:rPr>
              <a:t>Acts 6:1-6</a:t>
            </a:r>
            <a:r>
              <a:rPr lang="en-US" sz="2800" b="1" dirty="0" smtClean="0">
                <a:solidFill>
                  <a:srgbClr val="C4BD97"/>
                </a:solidFill>
              </a:rPr>
              <a:t> does provide some helpful guidelines: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v.3</a:t>
            </a:r>
            <a:r>
              <a:rPr lang="en-US" sz="2400" b="1" dirty="0" smtClean="0"/>
              <a:t>,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select from among you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The Apostles, though certainly capable of doing so themselves, </a:t>
            </a:r>
            <a:r>
              <a:rPr lang="en-US" sz="2400" b="1" i="1" dirty="0" smtClean="0"/>
              <a:t>charged the congregation to select their own </a:t>
            </a:r>
            <a:r>
              <a:rPr lang="en-US" sz="2400" b="1" i="1" dirty="0" smtClean="0"/>
              <a:t>Deacons</a:t>
            </a:r>
            <a:r>
              <a:rPr lang="en-US" sz="2400" b="1" dirty="0" smtClean="0"/>
              <a:t>.  Note the potentially volatile situation, </a:t>
            </a:r>
            <a:r>
              <a:rPr lang="en-US" sz="2400" b="1" u="sng" dirty="0" smtClean="0">
                <a:solidFill>
                  <a:srgbClr val="FFFF00"/>
                </a:solidFill>
              </a:rPr>
              <a:t>v.1</a:t>
            </a:r>
            <a:r>
              <a:rPr lang="en-US" sz="2400" b="1" dirty="0" smtClean="0"/>
              <a:t>. 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The men chosen were to be </a:t>
            </a:r>
            <a:r>
              <a:rPr lang="en-US" sz="2400" b="1" i="1" dirty="0" smtClean="0"/>
              <a:t>local, </a:t>
            </a:r>
            <a:r>
              <a:rPr lang="en-US" sz="2400" b="1" dirty="0" smtClean="0"/>
              <a:t>not imported or outsiders.  Such was necessitated also by the discretionary nature of the qualifications.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The logical assumption is that the Apostles would have intervened </a:t>
            </a:r>
            <a:r>
              <a:rPr lang="en-US" sz="2400" b="1" u="sng" dirty="0" smtClean="0"/>
              <a:t>if</a:t>
            </a:r>
            <a:r>
              <a:rPr lang="en-US" sz="2400" b="1" dirty="0" smtClean="0"/>
              <a:t> the congregation failed to follow the instructions given them, </a:t>
            </a:r>
            <a:r>
              <a:rPr lang="en-US" sz="2400" b="1" u="sng" dirty="0" smtClean="0">
                <a:solidFill>
                  <a:srgbClr val="FFFF00"/>
                </a:solidFill>
              </a:rPr>
              <a:t>cf. vv.5-6</a:t>
            </a:r>
            <a:r>
              <a:rPr lang="en-US" sz="2400" b="1" dirty="0" smtClean="0"/>
              <a:t>. </a:t>
            </a:r>
          </a:p>
        </p:txBody>
      </p:sp>
      <p:pic>
        <p:nvPicPr>
          <p:cNvPr id="7" name="Picture 6" descr="Deacons-Choose-From-Among-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1"/>
            <a:ext cx="3465512" cy="23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7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" y="2466804"/>
            <a:ext cx="3465512" cy="365935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4BD97"/>
                </a:solidFill>
              </a:rPr>
              <a:t>What has all of this to do with </a:t>
            </a:r>
            <a:r>
              <a:rPr lang="en-US" sz="3600" b="1" dirty="0" smtClean="0">
                <a:solidFill>
                  <a:srgbClr val="C4BD97"/>
                </a:solidFill>
              </a:rPr>
              <a:t>us?</a:t>
            </a:r>
            <a:endParaRPr lang="en-US" sz="3600" b="1" dirty="0" smtClean="0">
              <a:solidFill>
                <a:srgbClr val="C4BD97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65513" y="0"/>
            <a:ext cx="5678487" cy="6858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Our Elders </a:t>
            </a:r>
            <a:r>
              <a:rPr lang="en-US" sz="2800" b="1" dirty="0" smtClean="0"/>
              <a:t>see </a:t>
            </a:r>
            <a:r>
              <a:rPr lang="en-US" sz="2800" b="1" dirty="0" smtClean="0"/>
              <a:t>the </a:t>
            </a:r>
            <a:r>
              <a:rPr lang="en-US" sz="2800" b="1" dirty="0" smtClean="0"/>
              <a:t>need and benefit of having Deacons to serve the congregation;  we need capable individuals who can be</a:t>
            </a:r>
            <a:r>
              <a:rPr lang="en-US" sz="2800" b="1" i="1" dirty="0" smtClean="0"/>
              <a:t> “put in charge” </a:t>
            </a:r>
            <a:r>
              <a:rPr lang="en-US" sz="2800" b="1" dirty="0" smtClean="0"/>
              <a:t>of administering several different tasks. 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They </a:t>
            </a:r>
            <a:r>
              <a:rPr lang="en-US" sz="2800" b="1" dirty="0" smtClean="0"/>
              <a:t>believe there are qualified men who can be </a:t>
            </a:r>
            <a:r>
              <a:rPr lang="en-US" sz="2800" b="1" dirty="0" smtClean="0"/>
              <a:t>serve the Lord and us</a:t>
            </a:r>
            <a:r>
              <a:rPr lang="en-US" sz="2800" b="1" dirty="0"/>
              <a:t> </a:t>
            </a:r>
            <a:r>
              <a:rPr lang="en-US" sz="2800" b="1" dirty="0" smtClean="0"/>
              <a:t>in this capacity.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So, </a:t>
            </a:r>
            <a:r>
              <a:rPr lang="en-US" sz="2800" b="1" dirty="0" smtClean="0"/>
              <a:t>the Elders </a:t>
            </a:r>
            <a:r>
              <a:rPr lang="en-US" sz="2800" b="1" dirty="0" smtClean="0"/>
              <a:t>ask </a:t>
            </a:r>
            <a:r>
              <a:rPr lang="en-US" sz="2800" b="1" dirty="0" smtClean="0"/>
              <a:t>that you </a:t>
            </a:r>
            <a:r>
              <a:rPr lang="en-US" sz="2800" b="1" dirty="0" smtClean="0"/>
              <a:t>begin </a:t>
            </a:r>
            <a:r>
              <a:rPr lang="en-US" sz="2800" b="1" dirty="0" smtClean="0"/>
              <a:t>the process of </a:t>
            </a:r>
            <a:r>
              <a:rPr lang="en-US" sz="2800" b="1" i="1" dirty="0" smtClean="0"/>
              <a:t>“select(</a:t>
            </a:r>
            <a:r>
              <a:rPr lang="en-US" sz="2800" b="1" i="1" dirty="0" err="1" smtClean="0"/>
              <a:t>ing</a:t>
            </a:r>
            <a:r>
              <a:rPr lang="en-US" sz="2800" b="1" i="1" dirty="0" smtClean="0"/>
              <a:t>) from among you” </a:t>
            </a:r>
            <a:r>
              <a:rPr lang="en-US" sz="2800" b="1" dirty="0" smtClean="0"/>
              <a:t>men whom </a:t>
            </a:r>
            <a:r>
              <a:rPr lang="en-US" sz="2800" b="1" dirty="0" smtClean="0"/>
              <a:t>they </a:t>
            </a:r>
            <a:r>
              <a:rPr lang="en-US" sz="2800" b="1" dirty="0" smtClean="0"/>
              <a:t>may </a:t>
            </a:r>
            <a:r>
              <a:rPr lang="en-US" sz="2800" b="1" i="1" dirty="0" smtClean="0"/>
              <a:t>“put in charge” </a:t>
            </a:r>
            <a:r>
              <a:rPr lang="en-US" sz="2800" b="1" dirty="0" smtClean="0"/>
              <a:t>of specific tasks as </a:t>
            </a:r>
            <a:r>
              <a:rPr lang="en-US" sz="2800" b="1" dirty="0" smtClean="0"/>
              <a:t>Deacons for the congregation here at </a:t>
            </a:r>
            <a:r>
              <a:rPr lang="en-US" sz="2800" b="1" dirty="0" smtClean="0"/>
              <a:t>Southport. </a:t>
            </a:r>
            <a:endParaRPr lang="en-US" sz="2800" b="1" dirty="0" smtClean="0"/>
          </a:p>
        </p:txBody>
      </p:sp>
      <p:pic>
        <p:nvPicPr>
          <p:cNvPr id="7" name="Picture 6" descr="Deacons-Choose-From-Among-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1"/>
            <a:ext cx="3465512" cy="23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7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" y="2466804"/>
            <a:ext cx="3465512" cy="365935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4BD97"/>
                </a:solidFill>
              </a:rPr>
              <a:t>What are we to do?</a:t>
            </a:r>
            <a:endParaRPr lang="en-US" sz="3600" b="1" dirty="0" smtClean="0">
              <a:solidFill>
                <a:srgbClr val="C4BD97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65513" y="0"/>
            <a:ext cx="5678487" cy="68580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Carefully and prayerfully review the qualifications  and duties of </a:t>
            </a:r>
            <a:r>
              <a:rPr lang="en-US" sz="2800" b="1" i="1" dirty="0" smtClean="0"/>
              <a:t>deacons</a:t>
            </a:r>
            <a:r>
              <a:rPr lang="en-US" sz="2800" b="1" dirty="0" smtClean="0"/>
              <a:t> </a:t>
            </a:r>
            <a:r>
              <a:rPr lang="en-US" sz="2800" b="1" dirty="0" smtClean="0"/>
              <a:t>from both </a:t>
            </a:r>
            <a:r>
              <a:rPr lang="en-US" sz="2800" b="1" u="sng" dirty="0" smtClean="0"/>
              <a:t>1Tim.3:8-13</a:t>
            </a:r>
            <a:r>
              <a:rPr lang="en-US" sz="2800" b="1" dirty="0" smtClean="0"/>
              <a:t>; </a:t>
            </a:r>
            <a:r>
              <a:rPr lang="en-US" sz="2800" b="1" u="sng" dirty="0" smtClean="0"/>
              <a:t>Acts 6:1-6</a:t>
            </a:r>
            <a:r>
              <a:rPr lang="en-US" sz="2800" b="1" dirty="0" smtClean="0"/>
              <a:t>.</a:t>
            </a:r>
            <a:endParaRPr lang="en-US" sz="2800" b="1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Carefully and prayerfully </a:t>
            </a:r>
            <a:r>
              <a:rPr lang="en-US" sz="2800" b="1" i="1" dirty="0" smtClean="0"/>
              <a:t>“select from among you” </a:t>
            </a:r>
            <a:r>
              <a:rPr lang="en-US" sz="2800" b="1" dirty="0" smtClean="0"/>
              <a:t>men whom you believe meet these qualifications.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Speak with them to ascertain their willingness to serve us in this capacity.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Provide the names of thos</a:t>
            </a:r>
            <a:r>
              <a:rPr lang="en-US" sz="2800" b="1" dirty="0" smtClean="0"/>
              <a:t>e willing to serve to the Elders. </a:t>
            </a:r>
            <a:endParaRPr lang="en-US" sz="2800" b="1" dirty="0" smtClean="0"/>
          </a:p>
        </p:txBody>
      </p:sp>
      <p:pic>
        <p:nvPicPr>
          <p:cNvPr id="7" name="Picture 6" descr="Deacons-Choose-From-Among-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1"/>
            <a:ext cx="3465512" cy="23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" y="2466804"/>
            <a:ext cx="3465512" cy="365935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4BD97"/>
                </a:solidFill>
              </a:rPr>
              <a:t>Now…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65513" y="97694"/>
            <a:ext cx="5678487" cy="6760305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b="1" dirty="0" smtClean="0"/>
              <a:t>This is an exciting time for </a:t>
            </a:r>
            <a:r>
              <a:rPr lang="en-US" sz="3600" b="1" dirty="0" smtClean="0"/>
              <a:t>Southport.  We eagerly look </a:t>
            </a:r>
            <a:r>
              <a:rPr lang="en-US" sz="3600" b="1" dirty="0" smtClean="0"/>
              <a:t>forward to continuing our work for the Lord together </a:t>
            </a:r>
            <a:r>
              <a:rPr lang="en-US" sz="3600" b="1" dirty="0" smtClean="0"/>
              <a:t>in </a:t>
            </a:r>
            <a:r>
              <a:rPr lang="en-US" sz="3600" b="1" dirty="0" smtClean="0"/>
              <a:t>productive </a:t>
            </a:r>
            <a:r>
              <a:rPr lang="en-US" sz="3600" b="1" dirty="0" smtClean="0"/>
              <a:t>ways by first being </a:t>
            </a:r>
            <a:r>
              <a:rPr lang="en-US" sz="3600" b="1" i="1" dirty="0" smtClean="0"/>
              <a:t>scripturally organized, </a:t>
            </a:r>
            <a:r>
              <a:rPr lang="en-US" sz="3600" b="1" u="sng" dirty="0" smtClean="0"/>
              <a:t> Phil.1:1</a:t>
            </a:r>
            <a:r>
              <a:rPr lang="en-US" sz="3600" b="1" dirty="0" smtClean="0"/>
              <a:t>.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600" b="1" dirty="0"/>
              <a:t>So, as always is our goal, let’s endeavor to do </a:t>
            </a:r>
            <a:r>
              <a:rPr lang="en-US" sz="3600" b="1" i="1" dirty="0"/>
              <a:t>bible things </a:t>
            </a:r>
            <a:r>
              <a:rPr lang="en-US" sz="3600" b="1" dirty="0"/>
              <a:t>in </a:t>
            </a:r>
            <a:r>
              <a:rPr lang="en-US" sz="3600" b="1" i="1" dirty="0"/>
              <a:t>bible ways </a:t>
            </a:r>
            <a:r>
              <a:rPr lang="en-US" sz="3600" b="1" dirty="0"/>
              <a:t>that we may be </a:t>
            </a:r>
            <a:r>
              <a:rPr lang="en-US" sz="3600" b="1" i="1" dirty="0"/>
              <a:t>pleasing to the Lord </a:t>
            </a:r>
            <a:r>
              <a:rPr lang="en-US" sz="3600" b="1" dirty="0"/>
              <a:t>in all things!  </a:t>
            </a:r>
            <a:endParaRPr lang="en-US" sz="3600" b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600" b="1" dirty="0" smtClean="0"/>
              <a:t>Thank you for all that you do to serve the Lord and your brethren here at </a:t>
            </a:r>
            <a:r>
              <a:rPr lang="en-US" sz="3600" b="1" dirty="0" smtClean="0"/>
              <a:t>Southport.</a:t>
            </a:r>
          </a:p>
        </p:txBody>
      </p:sp>
      <p:pic>
        <p:nvPicPr>
          <p:cNvPr id="7" name="Picture 6" descr="Deacons-Choose-From-Among-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1"/>
            <a:ext cx="3465512" cy="23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7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07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4385</TotalTime>
  <Words>898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45</cp:revision>
  <cp:lastPrinted>2019-05-19T11:42:31Z</cp:lastPrinted>
  <dcterms:created xsi:type="dcterms:W3CDTF">2014-01-16T15:40:25Z</dcterms:created>
  <dcterms:modified xsi:type="dcterms:W3CDTF">2019-05-19T11:48:24Z</dcterms:modified>
</cp:coreProperties>
</file>