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3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6324F6-8BB7-9D4A-9C15-D7236B6E6D70}" type="datetimeFigureOut">
              <a:rPr lang="en-US" smtClean="0"/>
              <a:t>4/21/19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6D4E96-7937-2041-9B1D-EA315128A016}" type="slidenum">
              <a:rPr lang="en-US" smtClean="0"/>
              <a:t>‹#›</a:t>
            </a:fld>
            <a:endParaRPr lang="en-US"/>
          </a:p>
        </p:txBody>
      </p:sp>
    </p:spTree>
    <p:extLst>
      <p:ext uri="{BB962C8B-B14F-4D97-AF65-F5344CB8AC3E}">
        <p14:creationId xmlns:p14="http://schemas.microsoft.com/office/powerpoint/2010/main" val="292816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2F124-0A8B-3944-947C-F17A4F618C28}" type="datetimeFigureOut">
              <a:rPr lang="en-US" smtClean="0"/>
              <a:t>4/21/19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CF12D-F26D-0848-B3BF-908837BF4F0F}" type="slidenum">
              <a:rPr lang="en-US" smtClean="0"/>
              <a:t>‹#›</a:t>
            </a:fld>
            <a:endParaRPr lang="en-US"/>
          </a:p>
        </p:txBody>
      </p:sp>
    </p:spTree>
    <p:extLst>
      <p:ext uri="{BB962C8B-B14F-4D97-AF65-F5344CB8AC3E}">
        <p14:creationId xmlns:p14="http://schemas.microsoft.com/office/powerpoint/2010/main" val="225076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230,00 </a:t>
            </a:r>
            <a:r>
              <a:rPr lang="mr-IN" baseline="0" dirty="0" smtClean="0"/>
              <a:t>–</a:t>
            </a:r>
            <a:r>
              <a:rPr lang="en-US" baseline="0" dirty="0" smtClean="0"/>
              <a:t> 400,000 or even 1.4 </a:t>
            </a:r>
            <a:r>
              <a:rPr lang="mr-IN" baseline="0" dirty="0" smtClean="0"/>
              <a:t>–</a:t>
            </a:r>
            <a:r>
              <a:rPr lang="en-US" baseline="0" dirty="0" smtClean="0"/>
              <a:t> 1.5 million years ago.</a:t>
            </a:r>
            <a:endParaRPr lang="en-US" dirty="0"/>
          </a:p>
        </p:txBody>
      </p:sp>
      <p:sp>
        <p:nvSpPr>
          <p:cNvPr id="4" name="Slide Number Placeholder 3"/>
          <p:cNvSpPr>
            <a:spLocks noGrp="1"/>
          </p:cNvSpPr>
          <p:nvPr>
            <p:ph type="sldNum" sz="quarter" idx="10"/>
          </p:nvPr>
        </p:nvSpPr>
        <p:spPr/>
        <p:txBody>
          <a:bodyPr/>
          <a:lstStyle/>
          <a:p>
            <a:fld id="{809CF12D-F26D-0848-B3BF-908837BF4F0F}" type="slidenum">
              <a:rPr lang="en-US" smtClean="0"/>
              <a:t>2</a:t>
            </a:fld>
            <a:endParaRPr lang="en-US"/>
          </a:p>
        </p:txBody>
      </p:sp>
    </p:spTree>
    <p:extLst>
      <p:ext uri="{BB962C8B-B14F-4D97-AF65-F5344CB8AC3E}">
        <p14:creationId xmlns:p14="http://schemas.microsoft.com/office/powerpoint/2010/main" val="306062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F12D-F26D-0848-B3BF-908837BF4F0F}" type="slidenum">
              <a:rPr lang="en-US" smtClean="0"/>
              <a:t>3</a:t>
            </a:fld>
            <a:endParaRPr lang="en-US"/>
          </a:p>
        </p:txBody>
      </p:sp>
    </p:spTree>
    <p:extLst>
      <p:ext uri="{BB962C8B-B14F-4D97-AF65-F5344CB8AC3E}">
        <p14:creationId xmlns:p14="http://schemas.microsoft.com/office/powerpoint/2010/main" val="306062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F12D-F26D-0848-B3BF-908837BF4F0F}" type="slidenum">
              <a:rPr lang="en-US" smtClean="0"/>
              <a:t>4</a:t>
            </a:fld>
            <a:endParaRPr lang="en-US"/>
          </a:p>
        </p:txBody>
      </p:sp>
    </p:spTree>
    <p:extLst>
      <p:ext uri="{BB962C8B-B14F-4D97-AF65-F5344CB8AC3E}">
        <p14:creationId xmlns:p14="http://schemas.microsoft.com/office/powerpoint/2010/main" val="306062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F12D-F26D-0848-B3BF-908837BF4F0F}" type="slidenum">
              <a:rPr lang="en-US" smtClean="0"/>
              <a:t>5</a:t>
            </a:fld>
            <a:endParaRPr lang="en-US"/>
          </a:p>
        </p:txBody>
      </p:sp>
    </p:spTree>
    <p:extLst>
      <p:ext uri="{BB962C8B-B14F-4D97-AF65-F5344CB8AC3E}">
        <p14:creationId xmlns:p14="http://schemas.microsoft.com/office/powerpoint/2010/main" val="306062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F12D-F26D-0848-B3BF-908837BF4F0F}" type="slidenum">
              <a:rPr lang="en-US" smtClean="0"/>
              <a:t>6</a:t>
            </a:fld>
            <a:endParaRPr lang="en-US"/>
          </a:p>
        </p:txBody>
      </p:sp>
    </p:spTree>
    <p:extLst>
      <p:ext uri="{BB962C8B-B14F-4D97-AF65-F5344CB8AC3E}">
        <p14:creationId xmlns:p14="http://schemas.microsoft.com/office/powerpoint/2010/main" val="306062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F12D-F26D-0848-B3BF-908837BF4F0F}" type="slidenum">
              <a:rPr lang="en-US" smtClean="0"/>
              <a:t>7</a:t>
            </a:fld>
            <a:endParaRPr lang="en-US"/>
          </a:p>
        </p:txBody>
      </p:sp>
    </p:spTree>
    <p:extLst>
      <p:ext uri="{BB962C8B-B14F-4D97-AF65-F5344CB8AC3E}">
        <p14:creationId xmlns:p14="http://schemas.microsoft.com/office/powerpoint/2010/main" val="306062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F12D-F26D-0848-B3BF-908837BF4F0F}" type="slidenum">
              <a:rPr lang="en-US" smtClean="0"/>
              <a:t>8</a:t>
            </a:fld>
            <a:endParaRPr lang="en-US"/>
          </a:p>
        </p:txBody>
      </p:sp>
    </p:spTree>
    <p:extLst>
      <p:ext uri="{BB962C8B-B14F-4D97-AF65-F5344CB8AC3E}">
        <p14:creationId xmlns:p14="http://schemas.microsoft.com/office/powerpoint/2010/main" val="306062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F12D-F26D-0848-B3BF-908837BF4F0F}" type="slidenum">
              <a:rPr lang="en-US" smtClean="0"/>
              <a:t>9</a:t>
            </a:fld>
            <a:endParaRPr lang="en-US"/>
          </a:p>
        </p:txBody>
      </p:sp>
    </p:spTree>
    <p:extLst>
      <p:ext uri="{BB962C8B-B14F-4D97-AF65-F5344CB8AC3E}">
        <p14:creationId xmlns:p14="http://schemas.microsoft.com/office/powerpoint/2010/main" val="306062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F12D-F26D-0848-B3BF-908837BF4F0F}" type="slidenum">
              <a:rPr lang="en-US" smtClean="0"/>
              <a:t>10</a:t>
            </a:fld>
            <a:endParaRPr lang="en-US"/>
          </a:p>
        </p:txBody>
      </p:sp>
    </p:spTree>
    <p:extLst>
      <p:ext uri="{BB962C8B-B14F-4D97-AF65-F5344CB8AC3E}">
        <p14:creationId xmlns:p14="http://schemas.microsoft.com/office/powerpoint/2010/main" val="306062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5" Type="http://schemas.openxmlformats.org/officeDocument/2006/relationships/image" Target="../media/image6.gif"/><Relationship Id="rId6" Type="http://schemas.openxmlformats.org/officeDocument/2006/relationships/image" Target="../media/image7.jpg"/><Relationship Id="rId7"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dirty="0" smtClean="0">
                <a:solidFill>
                  <a:srgbClr val="FFFF00"/>
                </a:solidFill>
              </a:rPr>
              <a:t>Man’s Greatest Achievement</a:t>
            </a:r>
            <a:endParaRPr lang="en-US" b="1" dirty="0">
              <a:solidFill>
                <a:srgbClr val="FFFF00"/>
              </a:solidFill>
            </a:endParaRPr>
          </a:p>
        </p:txBody>
      </p:sp>
      <p:sp>
        <p:nvSpPr>
          <p:cNvPr id="3" name="Subtitle 2"/>
          <p:cNvSpPr>
            <a:spLocks noGrp="1"/>
          </p:cNvSpPr>
          <p:nvPr>
            <p:ph type="subTitle" idx="1"/>
          </p:nvPr>
        </p:nvSpPr>
        <p:spPr>
          <a:xfrm>
            <a:off x="949579" y="1350146"/>
            <a:ext cx="7299183" cy="5297609"/>
          </a:xfrm>
        </p:spPr>
        <p:txBody>
          <a:bodyPr>
            <a:normAutofit fontScale="70000" lnSpcReduction="20000"/>
          </a:bodyPr>
          <a:lstStyle/>
          <a:p>
            <a:pPr>
              <a:spcBef>
                <a:spcPts val="0"/>
              </a:spcBef>
              <a:spcAft>
                <a:spcPts val="1200"/>
              </a:spcAft>
            </a:pPr>
            <a:r>
              <a:rPr lang="en-US" b="1" dirty="0" smtClean="0"/>
              <a:t>“While </a:t>
            </a:r>
            <a:r>
              <a:rPr lang="en-US" b="1" dirty="0"/>
              <a:t>our ancestors have been around for about six million years, the modern form of humans only evolved about 200,000 years ago. Civilization as we know it is only about 6,000 years old, and industrialization started in the earnest only in the 1800s. While we’ve accomplished much in that short time, it also shows our responsibility as caretakers for the only planet we live on right now</a:t>
            </a:r>
            <a:r>
              <a:rPr lang="en-US" b="1" dirty="0" smtClean="0"/>
              <a:t>.”</a:t>
            </a:r>
            <a:endParaRPr lang="en-US" b="1" dirty="0"/>
          </a:p>
          <a:p>
            <a:pPr>
              <a:spcBef>
                <a:spcPts val="0"/>
              </a:spcBef>
              <a:spcAft>
                <a:spcPts val="1200"/>
              </a:spcAft>
            </a:pPr>
            <a:r>
              <a:rPr lang="en-US" b="1" dirty="0" smtClean="0"/>
              <a:t>“The </a:t>
            </a:r>
            <a:r>
              <a:rPr lang="en-US" b="1" dirty="0"/>
              <a:t>effects of humans on Earth cannot be understated. We’ve been able to survive in environments all over the world, even harsh ones such as Antarctica. Every year, we fell forests and destroy other natural areas, driving species into smaller areas or into endangerment, because of our need to build more housing to contain our growing population</a:t>
            </a:r>
            <a:r>
              <a:rPr lang="en-US" b="1" dirty="0" smtClean="0"/>
              <a:t>.” </a:t>
            </a:r>
          </a:p>
          <a:p>
            <a:r>
              <a:rPr lang="en-US" b="1" dirty="0" smtClean="0"/>
              <a:t> </a:t>
            </a:r>
            <a:r>
              <a:rPr lang="en-US" b="1" u="sng" dirty="0" err="1" smtClean="0"/>
              <a:t>universetoday.com</a:t>
            </a:r>
            <a:r>
              <a:rPr lang="en-US" b="1" dirty="0"/>
              <a:t> </a:t>
            </a:r>
            <a:r>
              <a:rPr lang="en-US" b="1" dirty="0" smtClean="0"/>
              <a:t>“How long have humans been on Earth?”</a:t>
            </a:r>
            <a:endParaRPr lang="en-US" b="1" dirty="0"/>
          </a:p>
          <a:p>
            <a:endParaRPr lang="en-US" dirty="0">
              <a:solidFill>
                <a:srgbClr val="FFFFFF"/>
              </a:solidFill>
            </a:endParaRPr>
          </a:p>
        </p:txBody>
      </p:sp>
    </p:spTree>
    <p:extLst>
      <p:ext uri="{BB962C8B-B14F-4D97-AF65-F5344CB8AC3E}">
        <p14:creationId xmlns:p14="http://schemas.microsoft.com/office/powerpoint/2010/main" val="1426977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5073"/>
          </a:xfrm>
        </p:spPr>
        <p:txBody>
          <a:bodyPr>
            <a:noAutofit/>
          </a:bodyPr>
          <a:lstStyle/>
          <a:p>
            <a:pPr algn="l"/>
            <a:r>
              <a:rPr lang="en-US" b="1" dirty="0" smtClean="0"/>
              <a:t>Now</a:t>
            </a:r>
            <a:r>
              <a:rPr lang="mr-IN" b="1" dirty="0" smtClean="0"/>
              <a:t>…</a:t>
            </a:r>
            <a:endParaRPr lang="en-US" b="1" dirty="0"/>
          </a:p>
        </p:txBody>
      </p:sp>
      <p:sp>
        <p:nvSpPr>
          <p:cNvPr id="3" name="Content Placeholder 2"/>
          <p:cNvSpPr>
            <a:spLocks noGrp="1"/>
          </p:cNvSpPr>
          <p:nvPr>
            <p:ph idx="1"/>
          </p:nvPr>
        </p:nvSpPr>
        <p:spPr>
          <a:xfrm>
            <a:off x="457200" y="789493"/>
            <a:ext cx="8523770" cy="5920208"/>
          </a:xfrm>
        </p:spPr>
        <p:txBody>
          <a:bodyPr>
            <a:normAutofit fontScale="77500" lnSpcReduction="20000"/>
          </a:bodyPr>
          <a:lstStyle/>
          <a:p>
            <a:pPr marL="0" indent="0">
              <a:spcBef>
                <a:spcPts val="0"/>
              </a:spcBef>
              <a:spcAft>
                <a:spcPts val="1200"/>
              </a:spcAft>
              <a:buNone/>
            </a:pPr>
            <a:r>
              <a:rPr lang="en-US" b="1" dirty="0" smtClean="0"/>
              <a:t>I really don’t care if you’re wearing new/special clothes this morning (if so, I certainly don’t want you to be embarrassed),</a:t>
            </a:r>
          </a:p>
          <a:p>
            <a:pPr marL="0" indent="0">
              <a:spcBef>
                <a:spcPts val="0"/>
              </a:spcBef>
              <a:spcAft>
                <a:spcPts val="1200"/>
              </a:spcAft>
              <a:buNone/>
            </a:pPr>
            <a:r>
              <a:rPr lang="en-US" b="1" dirty="0" smtClean="0"/>
              <a:t>Or if you hunt colored eggs and eat chocolate bunnies this afternoon.</a:t>
            </a:r>
          </a:p>
          <a:p>
            <a:pPr marL="0" indent="0">
              <a:spcBef>
                <a:spcPts val="0"/>
              </a:spcBef>
              <a:spcAft>
                <a:spcPts val="1200"/>
              </a:spcAft>
              <a:buNone/>
            </a:pPr>
            <a:r>
              <a:rPr lang="en-US" b="1" dirty="0" smtClean="0"/>
              <a:t>I’m not overly concerned regarding your particular motivations for being here today,</a:t>
            </a:r>
          </a:p>
          <a:p>
            <a:pPr marL="0" indent="0">
              <a:spcBef>
                <a:spcPts val="0"/>
              </a:spcBef>
              <a:spcAft>
                <a:spcPts val="1200"/>
              </a:spcAft>
              <a:buNone/>
            </a:pPr>
            <a:r>
              <a:rPr lang="en-US" b="1" dirty="0" smtClean="0"/>
              <a:t>But what I do care about is that you </a:t>
            </a:r>
            <a:r>
              <a:rPr lang="en-US" b="1" dirty="0" smtClean="0">
                <a:solidFill>
                  <a:srgbClr val="FFFF00"/>
                </a:solidFill>
              </a:rPr>
              <a:t>understand the supreme importance of </a:t>
            </a:r>
            <a:r>
              <a:rPr lang="en-US" b="1" i="1" dirty="0" smtClean="0">
                <a:solidFill>
                  <a:srgbClr val="FFFF00"/>
                </a:solidFill>
              </a:rPr>
              <a:t>the Resurrection of Jesus Christ from the dead. </a:t>
            </a:r>
          </a:p>
          <a:p>
            <a:pPr marL="0" indent="0">
              <a:spcBef>
                <a:spcPts val="0"/>
              </a:spcBef>
              <a:spcAft>
                <a:spcPts val="1200"/>
              </a:spcAft>
              <a:buNone/>
            </a:pPr>
            <a:r>
              <a:rPr lang="en-US" b="1" dirty="0" smtClean="0"/>
              <a:t>I want you to understand that it is the single most important achievement/event of human history</a:t>
            </a:r>
            <a:r>
              <a:rPr lang="mr-IN" b="1" dirty="0" smtClean="0"/>
              <a:t>…</a:t>
            </a:r>
            <a:endParaRPr lang="en-US" b="1" dirty="0" smtClean="0"/>
          </a:p>
          <a:p>
            <a:pPr marL="0" indent="0">
              <a:spcBef>
                <a:spcPts val="0"/>
              </a:spcBef>
              <a:spcAft>
                <a:spcPts val="1200"/>
              </a:spcAft>
              <a:buNone/>
            </a:pPr>
            <a:r>
              <a:rPr lang="en-US" b="1" dirty="0" smtClean="0"/>
              <a:t>And I want you to be </a:t>
            </a:r>
            <a:r>
              <a:rPr lang="en-US" b="1" i="1" dirty="0" smtClean="0"/>
              <a:t>f</a:t>
            </a:r>
            <a:r>
              <a:rPr lang="en-US" b="1" i="1" u="sng" dirty="0" smtClean="0"/>
              <a:t>orever</a:t>
            </a:r>
            <a:r>
              <a:rPr lang="en-US" b="1" dirty="0" smtClean="0"/>
              <a:t> </a:t>
            </a:r>
            <a:r>
              <a:rPr lang="en-US" b="1" i="1" dirty="0" smtClean="0"/>
              <a:t>changed </a:t>
            </a:r>
            <a:r>
              <a:rPr lang="en-US" b="1" dirty="0" smtClean="0"/>
              <a:t>by it, </a:t>
            </a:r>
            <a:r>
              <a:rPr lang="en-US" b="1" u="sng" dirty="0" smtClean="0">
                <a:solidFill>
                  <a:srgbClr val="FFFF00"/>
                </a:solidFill>
              </a:rPr>
              <a:t>Rom.6:1-11</a:t>
            </a:r>
            <a:r>
              <a:rPr lang="en-US" b="1" dirty="0" smtClean="0"/>
              <a:t>!</a:t>
            </a:r>
            <a:endParaRPr lang="en-US" b="1" dirty="0"/>
          </a:p>
          <a:p>
            <a:pPr marL="0" indent="0">
              <a:spcBef>
                <a:spcPts val="0"/>
              </a:spcBef>
              <a:spcAft>
                <a:spcPts val="1200"/>
              </a:spcAft>
              <a:buNone/>
            </a:pPr>
            <a:r>
              <a:rPr lang="en-US" b="1" dirty="0" smtClean="0"/>
              <a:t>I want you know, understand, and commemorate it-  not just </a:t>
            </a:r>
            <a:r>
              <a:rPr lang="en-US" b="1" i="1" dirty="0" smtClean="0"/>
              <a:t>once a year, </a:t>
            </a:r>
            <a:r>
              <a:rPr lang="en-US" b="1" dirty="0" smtClean="0"/>
              <a:t>but every </a:t>
            </a:r>
            <a:r>
              <a:rPr lang="en-US" b="1" i="1" dirty="0" smtClean="0"/>
              <a:t>first day of the week, </a:t>
            </a:r>
            <a:r>
              <a:rPr lang="en-US" b="1" u="sng" dirty="0" smtClean="0">
                <a:solidFill>
                  <a:srgbClr val="FFFF00"/>
                </a:solidFill>
              </a:rPr>
              <a:t>cf. 1Cor.11:23-26</a:t>
            </a:r>
            <a:r>
              <a:rPr lang="en-US" b="1" dirty="0" smtClean="0"/>
              <a:t>; </a:t>
            </a:r>
            <a:r>
              <a:rPr lang="en-US" b="1" u="sng" dirty="0" smtClean="0">
                <a:solidFill>
                  <a:srgbClr val="FFFF00"/>
                </a:solidFill>
              </a:rPr>
              <a:t>Acts 20:7</a:t>
            </a:r>
            <a:r>
              <a:rPr lang="en-US" b="1" dirty="0" smtClean="0"/>
              <a:t>,</a:t>
            </a:r>
          </a:p>
          <a:p>
            <a:pPr marL="0" indent="0" algn="ctr">
              <a:spcBef>
                <a:spcPts val="0"/>
              </a:spcBef>
              <a:spcAft>
                <a:spcPts val="1200"/>
              </a:spcAft>
              <a:buNone/>
            </a:pPr>
            <a:r>
              <a:rPr lang="en-US" b="1" dirty="0" smtClean="0">
                <a:solidFill>
                  <a:srgbClr val="FFFF00"/>
                </a:solidFill>
              </a:rPr>
              <a:t>And remember it and be changed by it every day in between! </a:t>
            </a:r>
          </a:p>
          <a:p>
            <a:pPr marL="0" indent="0">
              <a:spcBef>
                <a:spcPts val="0"/>
              </a:spcBef>
              <a:spcAft>
                <a:spcPts val="1200"/>
              </a:spcAft>
              <a:buNone/>
            </a:pPr>
            <a:endParaRPr lang="en-US" b="1" dirty="0" smtClean="0"/>
          </a:p>
        </p:txBody>
      </p:sp>
    </p:spTree>
    <p:extLst>
      <p:ext uri="{BB962C8B-B14F-4D97-AF65-F5344CB8AC3E}">
        <p14:creationId xmlns:p14="http://schemas.microsoft.com/office/powerpoint/2010/main" val="2119764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9586"/>
          </a:xfrm>
        </p:spPr>
        <p:txBody>
          <a:bodyPr/>
          <a:lstStyle/>
          <a:p>
            <a:r>
              <a:rPr lang="en-US" b="1" dirty="0" smtClean="0"/>
              <a:t>Man’s Greatest Achievement</a:t>
            </a:r>
            <a:endParaRPr lang="en-US" b="1" dirty="0"/>
          </a:p>
        </p:txBody>
      </p:sp>
      <p:sp>
        <p:nvSpPr>
          <p:cNvPr id="3" name="Content Placeholder 2"/>
          <p:cNvSpPr>
            <a:spLocks noGrp="1"/>
          </p:cNvSpPr>
          <p:nvPr>
            <p:ph idx="1"/>
          </p:nvPr>
        </p:nvSpPr>
        <p:spPr>
          <a:xfrm>
            <a:off x="457200" y="869586"/>
            <a:ext cx="8229600" cy="5256577"/>
          </a:xfrm>
        </p:spPr>
        <p:txBody>
          <a:bodyPr/>
          <a:lstStyle/>
          <a:p>
            <a:pPr marL="0" indent="0">
              <a:buNone/>
            </a:pPr>
            <a:r>
              <a:rPr lang="en-US" b="1" dirty="0" smtClean="0"/>
              <a:t>Is </a:t>
            </a:r>
            <a:r>
              <a:rPr lang="en-US" b="1" u="sng" dirty="0" smtClean="0"/>
              <a:t>not</a:t>
            </a:r>
            <a:r>
              <a:rPr lang="en-US" b="1" dirty="0" smtClean="0"/>
              <a:t> </a:t>
            </a:r>
            <a:r>
              <a:rPr lang="en-US" b="1" dirty="0" smtClean="0">
                <a:solidFill>
                  <a:srgbClr val="FFFF00"/>
                </a:solidFill>
              </a:rPr>
              <a:t>the </a:t>
            </a:r>
            <a:r>
              <a:rPr lang="en-US" b="1" i="1" dirty="0" smtClean="0">
                <a:solidFill>
                  <a:srgbClr val="FFFF00"/>
                </a:solidFill>
              </a:rPr>
              <a:t>Discovery/Use of Fire</a:t>
            </a:r>
            <a:r>
              <a:rPr lang="en-US" b="1" i="1" dirty="0" smtClean="0"/>
              <a:t>.</a:t>
            </a:r>
            <a:endParaRPr lang="en-US" b="1" dirty="0"/>
          </a:p>
        </p:txBody>
      </p:sp>
      <p:pic>
        <p:nvPicPr>
          <p:cNvPr id="4" name="Picture 3" descr="fir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85" y="1601867"/>
            <a:ext cx="4574691" cy="2573264"/>
          </a:xfrm>
          <a:prstGeom prst="rect">
            <a:avLst/>
          </a:prstGeom>
        </p:spPr>
      </p:pic>
      <p:pic>
        <p:nvPicPr>
          <p:cNvPr id="5" name="Picture 4" descr="fir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359" y="1601867"/>
            <a:ext cx="3044949" cy="3386810"/>
          </a:xfrm>
          <a:prstGeom prst="rect">
            <a:avLst/>
          </a:prstGeom>
        </p:spPr>
      </p:pic>
      <p:pic>
        <p:nvPicPr>
          <p:cNvPr id="6" name="Picture 5" descr="fir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292" y="4204054"/>
            <a:ext cx="3319176" cy="2550968"/>
          </a:xfrm>
          <a:prstGeom prst="rect">
            <a:avLst/>
          </a:prstGeom>
        </p:spPr>
      </p:pic>
      <p:sp>
        <p:nvSpPr>
          <p:cNvPr id="7" name="TextBox 6"/>
          <p:cNvSpPr txBox="1"/>
          <p:nvPr/>
        </p:nvSpPr>
        <p:spPr>
          <a:xfrm>
            <a:off x="3672469" y="5171748"/>
            <a:ext cx="5331382" cy="1354217"/>
          </a:xfrm>
          <a:prstGeom prst="rect">
            <a:avLst/>
          </a:prstGeom>
          <a:noFill/>
        </p:spPr>
        <p:txBody>
          <a:bodyPr wrap="square" rtlCol="0">
            <a:spAutoFit/>
          </a:bodyPr>
          <a:lstStyle/>
          <a:p>
            <a:pPr algn="ctr">
              <a:spcAft>
                <a:spcPts val="600"/>
              </a:spcAft>
            </a:pPr>
            <a:r>
              <a:rPr lang="en-US" sz="2400" b="1" dirty="0" smtClean="0"/>
              <a:t>Abel used it to </a:t>
            </a:r>
            <a:r>
              <a:rPr lang="en-US" sz="2400" b="1" i="1" dirty="0" smtClean="0"/>
              <a:t>worship, </a:t>
            </a:r>
            <a:r>
              <a:rPr lang="en-US" sz="2400" b="1" u="sng" dirty="0" smtClean="0">
                <a:solidFill>
                  <a:srgbClr val="FFFF00"/>
                </a:solidFill>
              </a:rPr>
              <a:t>Gen.4:4</a:t>
            </a:r>
            <a:endParaRPr lang="en-US" sz="2400" b="1" dirty="0" smtClean="0">
              <a:solidFill>
                <a:srgbClr val="FFFF00"/>
              </a:solidFill>
            </a:endParaRPr>
          </a:p>
          <a:p>
            <a:pPr algn="ctr">
              <a:spcAft>
                <a:spcPts val="600"/>
              </a:spcAft>
            </a:pPr>
            <a:r>
              <a:rPr lang="en-US" sz="2400" b="1" dirty="0" smtClean="0">
                <a:solidFill>
                  <a:srgbClr val="FFFFFF"/>
                </a:solidFill>
              </a:rPr>
              <a:t>Enoch perhaps to </a:t>
            </a:r>
            <a:r>
              <a:rPr lang="en-US" sz="2400" b="1" i="1" dirty="0" smtClean="0">
                <a:solidFill>
                  <a:srgbClr val="FFFFFF"/>
                </a:solidFill>
              </a:rPr>
              <a:t>build a city</a:t>
            </a:r>
            <a:r>
              <a:rPr lang="en-US" sz="2400" b="1" i="1" dirty="0" smtClean="0">
                <a:solidFill>
                  <a:srgbClr val="FFFF00"/>
                </a:solidFill>
              </a:rPr>
              <a:t>, </a:t>
            </a:r>
            <a:r>
              <a:rPr lang="en-US" sz="2400" b="1" u="sng" dirty="0" smtClean="0">
                <a:solidFill>
                  <a:srgbClr val="FFFF00"/>
                </a:solidFill>
              </a:rPr>
              <a:t>v.17</a:t>
            </a:r>
            <a:endParaRPr lang="en-US" sz="2400" b="1" dirty="0" smtClean="0">
              <a:solidFill>
                <a:srgbClr val="FFFF00"/>
              </a:solidFill>
            </a:endParaRPr>
          </a:p>
          <a:p>
            <a:pPr algn="ctr">
              <a:spcAft>
                <a:spcPts val="600"/>
              </a:spcAft>
            </a:pPr>
            <a:r>
              <a:rPr lang="en-US" sz="2400" b="1" dirty="0" smtClean="0">
                <a:solidFill>
                  <a:srgbClr val="FFFFFF"/>
                </a:solidFill>
              </a:rPr>
              <a:t>Tubal-</a:t>
            </a:r>
            <a:r>
              <a:rPr lang="en-US" sz="2400" b="1" dirty="0" err="1" smtClean="0">
                <a:solidFill>
                  <a:srgbClr val="FFFFFF"/>
                </a:solidFill>
              </a:rPr>
              <a:t>cain</a:t>
            </a:r>
            <a:r>
              <a:rPr lang="en-US" sz="2400" b="1" dirty="0" smtClean="0">
                <a:solidFill>
                  <a:srgbClr val="FFFFFF"/>
                </a:solidFill>
              </a:rPr>
              <a:t> to </a:t>
            </a:r>
            <a:r>
              <a:rPr lang="en-US" sz="2400" b="1" i="1" dirty="0" smtClean="0">
                <a:solidFill>
                  <a:srgbClr val="FFFFFF"/>
                </a:solidFill>
              </a:rPr>
              <a:t>forge implements</a:t>
            </a:r>
            <a:r>
              <a:rPr lang="en-US" sz="2400" b="1" i="1" dirty="0" smtClean="0">
                <a:solidFill>
                  <a:srgbClr val="FFFF00"/>
                </a:solidFill>
              </a:rPr>
              <a:t>, </a:t>
            </a:r>
            <a:r>
              <a:rPr lang="en-US" sz="2400" b="1" u="sng" dirty="0" smtClean="0">
                <a:solidFill>
                  <a:srgbClr val="FFFF00"/>
                </a:solidFill>
              </a:rPr>
              <a:t>v.22</a:t>
            </a:r>
            <a:endParaRPr lang="en-US" sz="2400" b="1" dirty="0"/>
          </a:p>
        </p:txBody>
      </p:sp>
      <p:sp>
        <p:nvSpPr>
          <p:cNvPr id="8" name="Multiply 7"/>
          <p:cNvSpPr/>
          <p:nvPr/>
        </p:nvSpPr>
        <p:spPr>
          <a:xfrm>
            <a:off x="812284" y="1659078"/>
            <a:ext cx="3546633" cy="2665967"/>
          </a:xfrm>
          <a:prstGeom prst="mathMultiply">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796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dissolve">
                                      <p:cBhvr>
                                        <p:cTn id="16" dur="500"/>
                                        <p:tgtEl>
                                          <p:spTgt spid="7">
                                            <p:txEl>
                                              <p:pRg st="0" end="0"/>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dissolv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dissolve">
                                      <p:cBhvr>
                                        <p:cTn id="30" dur="500"/>
                                        <p:tgtEl>
                                          <p:spTgt spid="7">
                                            <p:txEl>
                                              <p:pRg st="2" end="2"/>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9586"/>
          </a:xfrm>
        </p:spPr>
        <p:txBody>
          <a:bodyPr/>
          <a:lstStyle/>
          <a:p>
            <a:r>
              <a:rPr lang="en-US" b="1" dirty="0" smtClean="0"/>
              <a:t>Man’s Greatest Achievement</a:t>
            </a:r>
            <a:endParaRPr lang="en-US" b="1" dirty="0"/>
          </a:p>
        </p:txBody>
      </p:sp>
      <p:sp>
        <p:nvSpPr>
          <p:cNvPr id="3" name="Content Placeholder 2"/>
          <p:cNvSpPr>
            <a:spLocks noGrp="1"/>
          </p:cNvSpPr>
          <p:nvPr>
            <p:ph idx="1"/>
          </p:nvPr>
        </p:nvSpPr>
        <p:spPr>
          <a:xfrm>
            <a:off x="457200" y="869586"/>
            <a:ext cx="8229600" cy="5256577"/>
          </a:xfrm>
        </p:spPr>
        <p:txBody>
          <a:bodyPr/>
          <a:lstStyle/>
          <a:p>
            <a:pPr marL="0" indent="0">
              <a:buNone/>
            </a:pPr>
            <a:r>
              <a:rPr lang="en-US" b="1" dirty="0" smtClean="0"/>
              <a:t>Is </a:t>
            </a:r>
            <a:r>
              <a:rPr lang="en-US" b="1" u="sng" dirty="0" smtClean="0"/>
              <a:t>not</a:t>
            </a:r>
            <a:r>
              <a:rPr lang="en-US" b="1" dirty="0" smtClean="0"/>
              <a:t> </a:t>
            </a:r>
            <a:r>
              <a:rPr lang="en-US" b="1" dirty="0" smtClean="0">
                <a:solidFill>
                  <a:srgbClr val="FFFF00"/>
                </a:solidFill>
              </a:rPr>
              <a:t>the </a:t>
            </a:r>
            <a:r>
              <a:rPr lang="en-US" b="1" i="1" dirty="0" smtClean="0">
                <a:solidFill>
                  <a:srgbClr val="FFFF00"/>
                </a:solidFill>
              </a:rPr>
              <a:t>Invention/Use of the Wheel</a:t>
            </a:r>
            <a:r>
              <a:rPr lang="en-US" b="1" i="1" dirty="0" smtClean="0"/>
              <a:t>.</a:t>
            </a:r>
            <a:endParaRPr lang="en-US" b="1" dirty="0"/>
          </a:p>
        </p:txBody>
      </p:sp>
      <p:sp>
        <p:nvSpPr>
          <p:cNvPr id="7" name="TextBox 6"/>
          <p:cNvSpPr txBox="1"/>
          <p:nvPr/>
        </p:nvSpPr>
        <p:spPr>
          <a:xfrm>
            <a:off x="3812618" y="5946092"/>
            <a:ext cx="5331382" cy="907941"/>
          </a:xfrm>
          <a:prstGeom prst="rect">
            <a:avLst/>
          </a:prstGeom>
          <a:noFill/>
        </p:spPr>
        <p:txBody>
          <a:bodyPr wrap="square" rtlCol="0">
            <a:spAutoFit/>
          </a:bodyPr>
          <a:lstStyle/>
          <a:p>
            <a:pPr algn="ctr">
              <a:spcAft>
                <a:spcPts val="600"/>
              </a:spcAft>
            </a:pPr>
            <a:r>
              <a:rPr lang="en-US" sz="2400" b="1" dirty="0" smtClean="0"/>
              <a:t>Egyptians used </a:t>
            </a:r>
            <a:r>
              <a:rPr lang="en-US" sz="2400" b="1" i="1" dirty="0" smtClean="0"/>
              <a:t>chariots, </a:t>
            </a:r>
            <a:r>
              <a:rPr lang="en-US" sz="2400" b="1" u="sng" dirty="0" smtClean="0">
                <a:solidFill>
                  <a:srgbClr val="FFFF00"/>
                </a:solidFill>
              </a:rPr>
              <a:t>Gen.41:43</a:t>
            </a:r>
            <a:endParaRPr lang="en-US" sz="2400" b="1" dirty="0" smtClean="0">
              <a:solidFill>
                <a:srgbClr val="FFFF00"/>
              </a:solidFill>
            </a:endParaRPr>
          </a:p>
          <a:p>
            <a:pPr algn="ctr">
              <a:spcAft>
                <a:spcPts val="600"/>
              </a:spcAft>
            </a:pPr>
            <a:r>
              <a:rPr lang="en-US" sz="2400" b="1" dirty="0" smtClean="0">
                <a:solidFill>
                  <a:srgbClr val="FFFFFF"/>
                </a:solidFill>
              </a:rPr>
              <a:t>Israelites used </a:t>
            </a:r>
            <a:r>
              <a:rPr lang="en-US" sz="2400" b="1" i="1" dirty="0" smtClean="0">
                <a:solidFill>
                  <a:srgbClr val="FFFFFF"/>
                </a:solidFill>
              </a:rPr>
              <a:t>carts</a:t>
            </a:r>
            <a:r>
              <a:rPr lang="en-US" sz="2400" b="1" i="1" dirty="0" smtClean="0"/>
              <a:t>,</a:t>
            </a:r>
            <a:r>
              <a:rPr lang="en-US" sz="2400" b="1" i="1" dirty="0" smtClean="0">
                <a:solidFill>
                  <a:srgbClr val="FFFF00"/>
                </a:solidFill>
              </a:rPr>
              <a:t> </a:t>
            </a:r>
            <a:r>
              <a:rPr lang="en-US" sz="2400" b="1" u="sng" dirty="0" smtClean="0">
                <a:solidFill>
                  <a:srgbClr val="FFFF00"/>
                </a:solidFill>
              </a:rPr>
              <a:t>Num.7:3ff</a:t>
            </a:r>
            <a:endParaRPr lang="en-US" sz="2400" b="1" dirty="0" smtClean="0">
              <a:solidFill>
                <a:srgbClr val="FFFF00"/>
              </a:solidFill>
            </a:endParaRPr>
          </a:p>
        </p:txBody>
      </p:sp>
      <p:pic>
        <p:nvPicPr>
          <p:cNvPr id="9" name="Picture 8" descr="wheel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03680"/>
            <a:ext cx="3121152" cy="1767840"/>
          </a:xfrm>
          <a:prstGeom prst="rect">
            <a:avLst/>
          </a:prstGeom>
        </p:spPr>
      </p:pic>
      <p:pic>
        <p:nvPicPr>
          <p:cNvPr id="10" name="Picture 9" descr="wheel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352" y="1503680"/>
            <a:ext cx="2176272" cy="2066544"/>
          </a:xfrm>
          <a:prstGeom prst="rect">
            <a:avLst/>
          </a:prstGeom>
        </p:spPr>
      </p:pic>
      <p:pic>
        <p:nvPicPr>
          <p:cNvPr id="11" name="Picture 10" descr="wheel3.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952" y="3271520"/>
            <a:ext cx="2692400" cy="2349500"/>
          </a:xfrm>
          <a:prstGeom prst="rect">
            <a:avLst/>
          </a:prstGeom>
        </p:spPr>
      </p:pic>
      <p:pic>
        <p:nvPicPr>
          <p:cNvPr id="12" name="Picture 11" descr="wheel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1" y="4631024"/>
            <a:ext cx="3959068" cy="2226976"/>
          </a:xfrm>
          <a:prstGeom prst="rect">
            <a:avLst/>
          </a:prstGeom>
        </p:spPr>
      </p:pic>
      <p:pic>
        <p:nvPicPr>
          <p:cNvPr id="13" name="Picture 12" descr="wheel5.jpg"/>
          <p:cNvPicPr>
            <a:picLocks noChangeAspect="1"/>
          </p:cNvPicPr>
          <p:nvPr/>
        </p:nvPicPr>
        <p:blipFill rotWithShape="1">
          <a:blip r:embed="rId7">
            <a:extLst>
              <a:ext uri="{28A0092B-C50C-407E-A947-70E740481C1C}">
                <a14:useLocalDpi xmlns:a14="http://schemas.microsoft.com/office/drawing/2010/main" val="0"/>
              </a:ext>
            </a:extLst>
          </a:blip>
          <a:srcRect l="2877" t="4656" r="13168" b="4299"/>
          <a:stretch/>
        </p:blipFill>
        <p:spPr>
          <a:xfrm>
            <a:off x="5811829" y="3368560"/>
            <a:ext cx="3283549" cy="2437225"/>
          </a:xfrm>
          <a:prstGeom prst="rect">
            <a:avLst/>
          </a:prstGeom>
        </p:spPr>
      </p:pic>
      <p:sp>
        <p:nvSpPr>
          <p:cNvPr id="8" name="Multiply 7"/>
          <p:cNvSpPr/>
          <p:nvPr/>
        </p:nvSpPr>
        <p:spPr>
          <a:xfrm>
            <a:off x="652121" y="1332050"/>
            <a:ext cx="5480107" cy="3668067"/>
          </a:xfrm>
          <a:prstGeom prst="mathMultiply">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898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dissolve">
                                      <p:cBhvr>
                                        <p:cTn id="24" dur="500"/>
                                        <p:tgtEl>
                                          <p:spTgt spid="7">
                                            <p:txEl>
                                              <p:pRg st="0" end="0"/>
                                            </p:txEl>
                                          </p:spTgt>
                                        </p:tgtEl>
                                      </p:cBhvr>
                                    </p:animEffect>
                                  </p:childTnLst>
                                </p:cTn>
                              </p:par>
                            </p:childTnLst>
                          </p:cTn>
                        </p:par>
                        <p:par>
                          <p:cTn id="25" fill="hold">
                            <p:stCondLst>
                              <p:cond delay="1000"/>
                            </p:stCondLst>
                            <p:childTnLst>
                              <p:par>
                                <p:cTn id="26" presetID="9" presetClass="entr" presetSubtype="0"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dissolve">
                                      <p:cBhvr>
                                        <p:cTn id="33" dur="500"/>
                                        <p:tgtEl>
                                          <p:spTgt spid="7">
                                            <p:txEl>
                                              <p:pRg st="1" end="1"/>
                                            </p:txEl>
                                          </p:spTgt>
                                        </p:tgtEl>
                                      </p:cBhvr>
                                    </p:animEffect>
                                  </p:childTnLst>
                                </p:cTn>
                              </p:par>
                            </p:childTnLst>
                          </p:cTn>
                        </p:par>
                        <p:par>
                          <p:cTn id="34" fill="hold">
                            <p:stCondLst>
                              <p:cond delay="500"/>
                            </p:stCondLst>
                            <p:childTnLst>
                              <p:par>
                                <p:cTn id="35" presetID="9" presetClass="entr" presetSubtype="0" fill="hold" nodeType="afterEffect">
                                  <p:stCondLst>
                                    <p:cond delay="100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9586"/>
          </a:xfrm>
        </p:spPr>
        <p:txBody>
          <a:bodyPr/>
          <a:lstStyle/>
          <a:p>
            <a:r>
              <a:rPr lang="en-US" b="1" dirty="0" smtClean="0"/>
              <a:t>Man’s Greatest Achievement</a:t>
            </a:r>
            <a:endParaRPr lang="en-US" b="1" dirty="0"/>
          </a:p>
        </p:txBody>
      </p:sp>
      <p:sp>
        <p:nvSpPr>
          <p:cNvPr id="3" name="Content Placeholder 2"/>
          <p:cNvSpPr>
            <a:spLocks noGrp="1"/>
          </p:cNvSpPr>
          <p:nvPr>
            <p:ph idx="1"/>
          </p:nvPr>
        </p:nvSpPr>
        <p:spPr>
          <a:xfrm>
            <a:off x="457200" y="869586"/>
            <a:ext cx="8523770" cy="5256577"/>
          </a:xfrm>
        </p:spPr>
        <p:txBody>
          <a:bodyPr/>
          <a:lstStyle/>
          <a:p>
            <a:pPr marL="0" indent="0">
              <a:buNone/>
            </a:pPr>
            <a:r>
              <a:rPr lang="en-US" b="1" dirty="0" smtClean="0"/>
              <a:t>Is </a:t>
            </a:r>
            <a:r>
              <a:rPr lang="en-US" b="1" u="sng" dirty="0" smtClean="0"/>
              <a:t>not</a:t>
            </a:r>
            <a:r>
              <a:rPr lang="en-US" b="1" dirty="0" smtClean="0"/>
              <a:t> </a:t>
            </a:r>
            <a:r>
              <a:rPr lang="en-US" b="1" dirty="0" smtClean="0">
                <a:solidFill>
                  <a:srgbClr val="FFFF00"/>
                </a:solidFill>
              </a:rPr>
              <a:t>the </a:t>
            </a:r>
            <a:r>
              <a:rPr lang="en-US" b="1" i="1" dirty="0" smtClean="0">
                <a:solidFill>
                  <a:srgbClr val="FFFF00"/>
                </a:solidFill>
              </a:rPr>
              <a:t>Making/Use of Boats </a:t>
            </a:r>
            <a:r>
              <a:rPr lang="en-US" b="1" dirty="0" smtClean="0">
                <a:solidFill>
                  <a:srgbClr val="FFFF00"/>
                </a:solidFill>
              </a:rPr>
              <a:t>or </a:t>
            </a:r>
            <a:r>
              <a:rPr lang="en-US" b="1" i="1" dirty="0" smtClean="0">
                <a:solidFill>
                  <a:srgbClr val="FFFF00"/>
                </a:solidFill>
              </a:rPr>
              <a:t>Water Travel</a:t>
            </a:r>
            <a:r>
              <a:rPr lang="en-US" b="1" i="1" dirty="0" smtClean="0"/>
              <a:t>.</a:t>
            </a:r>
            <a:endParaRPr lang="en-US" b="1" dirty="0"/>
          </a:p>
        </p:txBody>
      </p:sp>
      <p:sp>
        <p:nvSpPr>
          <p:cNvPr id="7" name="TextBox 6"/>
          <p:cNvSpPr txBox="1"/>
          <p:nvPr/>
        </p:nvSpPr>
        <p:spPr>
          <a:xfrm>
            <a:off x="3812618" y="5946092"/>
            <a:ext cx="5331382" cy="830997"/>
          </a:xfrm>
          <a:prstGeom prst="rect">
            <a:avLst/>
          </a:prstGeom>
          <a:noFill/>
        </p:spPr>
        <p:txBody>
          <a:bodyPr wrap="square" rtlCol="0">
            <a:spAutoFit/>
          </a:bodyPr>
          <a:lstStyle/>
          <a:p>
            <a:pPr algn="ctr">
              <a:spcAft>
                <a:spcPts val="600"/>
              </a:spcAft>
            </a:pPr>
            <a:r>
              <a:rPr lang="en-US" sz="2400" b="1" dirty="0" smtClean="0"/>
              <a:t>God designed and Noah built the first one</a:t>
            </a:r>
            <a:r>
              <a:rPr lang="en-US" sz="2400" b="1" i="1" dirty="0" smtClean="0"/>
              <a:t>, </a:t>
            </a:r>
            <a:r>
              <a:rPr lang="en-US" sz="2400" b="1" u="sng" dirty="0" smtClean="0">
                <a:solidFill>
                  <a:srgbClr val="FFFF00"/>
                </a:solidFill>
              </a:rPr>
              <a:t>Gen.6 - 7</a:t>
            </a:r>
            <a:endParaRPr lang="en-US" sz="2400" b="1" dirty="0" smtClean="0">
              <a:solidFill>
                <a:srgbClr val="FFFF00"/>
              </a:solidFill>
            </a:endParaRPr>
          </a:p>
        </p:txBody>
      </p:sp>
      <p:pic>
        <p:nvPicPr>
          <p:cNvPr id="4" name="Picture 3" descr="boat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21077"/>
            <a:ext cx="4164424" cy="2758931"/>
          </a:xfrm>
          <a:prstGeom prst="rect">
            <a:avLst/>
          </a:prstGeom>
        </p:spPr>
      </p:pic>
      <p:pic>
        <p:nvPicPr>
          <p:cNvPr id="5" name="Picture 4" descr="boat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424" y="2948426"/>
            <a:ext cx="4979575" cy="2806858"/>
          </a:xfrm>
          <a:prstGeom prst="rect">
            <a:avLst/>
          </a:prstGeom>
        </p:spPr>
      </p:pic>
      <p:sp>
        <p:nvSpPr>
          <p:cNvPr id="8" name="Multiply 7"/>
          <p:cNvSpPr/>
          <p:nvPr/>
        </p:nvSpPr>
        <p:spPr>
          <a:xfrm>
            <a:off x="-732207" y="1320607"/>
            <a:ext cx="5480107" cy="3668067"/>
          </a:xfrm>
          <a:prstGeom prst="mathMultiply">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915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dissolve">
                                      <p:cBhvr>
                                        <p:cTn id="16" dur="500"/>
                                        <p:tgtEl>
                                          <p:spTgt spid="7">
                                            <p:txEl>
                                              <p:pRg st="0" end="0"/>
                                            </p:txEl>
                                          </p:spTgt>
                                        </p:tgtEl>
                                      </p:cBhvr>
                                    </p:animEffect>
                                  </p:childTnLst>
                                </p:cTn>
                              </p:par>
                            </p:childTnLst>
                          </p:cTn>
                        </p:par>
                        <p:par>
                          <p:cTn id="17" fill="hold">
                            <p:stCondLst>
                              <p:cond delay="1000"/>
                            </p:stCondLst>
                            <p:childTnLst>
                              <p:par>
                                <p:cTn id="18" presetID="9" presetClass="entr" presetSubtype="0"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9586"/>
          </a:xfrm>
        </p:spPr>
        <p:txBody>
          <a:bodyPr/>
          <a:lstStyle/>
          <a:p>
            <a:r>
              <a:rPr lang="en-US" b="1" dirty="0" smtClean="0"/>
              <a:t>Man’s Greatest Achievement</a:t>
            </a:r>
            <a:endParaRPr lang="en-US" b="1" dirty="0"/>
          </a:p>
        </p:txBody>
      </p:sp>
      <p:sp>
        <p:nvSpPr>
          <p:cNvPr id="3" name="Content Placeholder 2"/>
          <p:cNvSpPr>
            <a:spLocks noGrp="1"/>
          </p:cNvSpPr>
          <p:nvPr>
            <p:ph idx="1"/>
          </p:nvPr>
        </p:nvSpPr>
        <p:spPr>
          <a:xfrm>
            <a:off x="457200" y="869586"/>
            <a:ext cx="8523770" cy="5256577"/>
          </a:xfrm>
        </p:spPr>
        <p:txBody>
          <a:bodyPr/>
          <a:lstStyle/>
          <a:p>
            <a:pPr marL="0" indent="0">
              <a:buNone/>
            </a:pPr>
            <a:r>
              <a:rPr lang="en-US" b="1" dirty="0" smtClean="0"/>
              <a:t>Is </a:t>
            </a:r>
            <a:r>
              <a:rPr lang="en-US" b="1" u="sng" dirty="0" smtClean="0"/>
              <a:t>not</a:t>
            </a:r>
            <a:r>
              <a:rPr lang="en-US" b="1" dirty="0" smtClean="0"/>
              <a:t> </a:t>
            </a:r>
            <a:r>
              <a:rPr lang="en-US" b="1" i="1" dirty="0" smtClean="0">
                <a:solidFill>
                  <a:srgbClr val="FFFF00"/>
                </a:solidFill>
              </a:rPr>
              <a:t>Flight </a:t>
            </a:r>
            <a:r>
              <a:rPr lang="en-US" b="1" dirty="0" smtClean="0">
                <a:solidFill>
                  <a:srgbClr val="FFFF00"/>
                </a:solidFill>
              </a:rPr>
              <a:t>(gliding or powered</a:t>
            </a:r>
            <a:r>
              <a:rPr lang="en-US" b="1" dirty="0">
                <a:solidFill>
                  <a:srgbClr val="FFFF00"/>
                </a:solidFill>
              </a:rPr>
              <a:t>)</a:t>
            </a:r>
            <a:r>
              <a:rPr lang="en-US" b="1" dirty="0" smtClean="0"/>
              <a:t>.</a:t>
            </a:r>
            <a:endParaRPr lang="en-US" b="1" dirty="0"/>
          </a:p>
        </p:txBody>
      </p:sp>
      <p:sp>
        <p:nvSpPr>
          <p:cNvPr id="7" name="TextBox 6"/>
          <p:cNvSpPr txBox="1"/>
          <p:nvPr/>
        </p:nvSpPr>
        <p:spPr>
          <a:xfrm>
            <a:off x="3812618" y="5774462"/>
            <a:ext cx="5331382" cy="830997"/>
          </a:xfrm>
          <a:prstGeom prst="rect">
            <a:avLst/>
          </a:prstGeom>
          <a:noFill/>
        </p:spPr>
        <p:txBody>
          <a:bodyPr wrap="square" rtlCol="0">
            <a:spAutoFit/>
          </a:bodyPr>
          <a:lstStyle/>
          <a:p>
            <a:pPr algn="ctr">
              <a:spcAft>
                <a:spcPts val="600"/>
              </a:spcAft>
            </a:pPr>
            <a:r>
              <a:rPr lang="en-US" sz="2400" b="1" dirty="0" smtClean="0"/>
              <a:t>God built and piloted man’s first flying machine</a:t>
            </a:r>
            <a:r>
              <a:rPr lang="en-US" sz="2400" b="1" i="1" dirty="0" smtClean="0"/>
              <a:t>,</a:t>
            </a:r>
            <a:r>
              <a:rPr lang="en-US" sz="2400" b="1" i="1" dirty="0"/>
              <a:t> </a:t>
            </a:r>
            <a:r>
              <a:rPr lang="en-US" sz="2400" b="1" i="1" dirty="0" smtClean="0"/>
              <a:t> </a:t>
            </a:r>
            <a:r>
              <a:rPr lang="en-US" sz="2400" b="1" u="sng" dirty="0" smtClean="0">
                <a:solidFill>
                  <a:srgbClr val="FFFF00"/>
                </a:solidFill>
              </a:rPr>
              <a:t>2Kings 2:11</a:t>
            </a:r>
            <a:endParaRPr lang="en-US" sz="2400" b="1" dirty="0" smtClean="0">
              <a:solidFill>
                <a:srgbClr val="FFFF00"/>
              </a:solidFill>
            </a:endParaRPr>
          </a:p>
        </p:txBody>
      </p:sp>
      <p:pic>
        <p:nvPicPr>
          <p:cNvPr id="6" name="Picture 5" descr="fligh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618098"/>
            <a:ext cx="3683914" cy="2271747"/>
          </a:xfrm>
          <a:prstGeom prst="rect">
            <a:avLst/>
          </a:prstGeom>
        </p:spPr>
      </p:pic>
      <p:pic>
        <p:nvPicPr>
          <p:cNvPr id="9" name="Picture 8" descr="flight2.jpg"/>
          <p:cNvPicPr>
            <a:picLocks noChangeAspect="1"/>
          </p:cNvPicPr>
          <p:nvPr/>
        </p:nvPicPr>
        <p:blipFill rotWithShape="1">
          <a:blip r:embed="rId4">
            <a:extLst>
              <a:ext uri="{28A0092B-C50C-407E-A947-70E740481C1C}">
                <a14:useLocalDpi xmlns:a14="http://schemas.microsoft.com/office/drawing/2010/main" val="0"/>
              </a:ext>
            </a:extLst>
          </a:blip>
          <a:srcRect r="11455"/>
          <a:stretch/>
        </p:blipFill>
        <p:spPr>
          <a:xfrm>
            <a:off x="163027" y="3898170"/>
            <a:ext cx="3683914" cy="2368296"/>
          </a:xfrm>
          <a:prstGeom prst="rect">
            <a:avLst/>
          </a:prstGeom>
        </p:spPr>
      </p:pic>
      <p:pic>
        <p:nvPicPr>
          <p:cNvPr id="10" name="Picture 9" descr="flight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207" y="2670165"/>
            <a:ext cx="5167942" cy="2906967"/>
          </a:xfrm>
          <a:prstGeom prst="rect">
            <a:avLst/>
          </a:prstGeom>
        </p:spPr>
      </p:pic>
      <p:sp>
        <p:nvSpPr>
          <p:cNvPr id="8" name="Multiply 7"/>
          <p:cNvSpPr/>
          <p:nvPr/>
        </p:nvSpPr>
        <p:spPr>
          <a:xfrm>
            <a:off x="-766530" y="1464566"/>
            <a:ext cx="5480107" cy="4977233"/>
          </a:xfrm>
          <a:prstGeom prst="mathMultiply">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462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dissolve">
                                      <p:cBhvr>
                                        <p:cTn id="20" dur="500"/>
                                        <p:tgtEl>
                                          <p:spTgt spid="7">
                                            <p:txEl>
                                              <p:pRg st="0" end="0"/>
                                            </p:txEl>
                                          </p:spTgt>
                                        </p:tgtEl>
                                      </p:cBhvr>
                                    </p:animEffect>
                                  </p:childTnLst>
                                </p:cTn>
                              </p:par>
                            </p:childTnLst>
                          </p:cTn>
                        </p:par>
                        <p:par>
                          <p:cTn id="21" fill="hold">
                            <p:stCondLst>
                              <p:cond delay="1000"/>
                            </p:stCondLst>
                            <p:childTnLst>
                              <p:par>
                                <p:cTn id="22" presetID="9" presetClass="entr" presetSubtype="0" fill="hold" nodeType="after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9586"/>
          </a:xfrm>
        </p:spPr>
        <p:txBody>
          <a:bodyPr/>
          <a:lstStyle/>
          <a:p>
            <a:r>
              <a:rPr lang="en-US" b="1" dirty="0" smtClean="0"/>
              <a:t>Man’s Greatest Achievement</a:t>
            </a:r>
            <a:endParaRPr lang="en-US" b="1" dirty="0"/>
          </a:p>
        </p:txBody>
      </p:sp>
      <p:sp>
        <p:nvSpPr>
          <p:cNvPr id="3" name="Content Placeholder 2"/>
          <p:cNvSpPr>
            <a:spLocks noGrp="1"/>
          </p:cNvSpPr>
          <p:nvPr>
            <p:ph idx="1"/>
          </p:nvPr>
        </p:nvSpPr>
        <p:spPr>
          <a:xfrm>
            <a:off x="457200" y="869586"/>
            <a:ext cx="8523770" cy="5256577"/>
          </a:xfrm>
        </p:spPr>
        <p:txBody>
          <a:bodyPr/>
          <a:lstStyle/>
          <a:p>
            <a:pPr marL="0" indent="0">
              <a:buNone/>
            </a:pPr>
            <a:r>
              <a:rPr lang="en-US" b="1" dirty="0" smtClean="0"/>
              <a:t>Is </a:t>
            </a:r>
            <a:r>
              <a:rPr lang="en-US" b="1" u="sng" dirty="0" smtClean="0"/>
              <a:t>not</a:t>
            </a:r>
            <a:r>
              <a:rPr lang="en-US" b="1" dirty="0" smtClean="0"/>
              <a:t> even </a:t>
            </a:r>
            <a:r>
              <a:rPr lang="en-US" b="1" i="1" dirty="0" smtClean="0">
                <a:solidFill>
                  <a:srgbClr val="FFFF00"/>
                </a:solidFill>
              </a:rPr>
              <a:t>the Birth of Jesus</a:t>
            </a:r>
            <a:r>
              <a:rPr lang="en-US" b="1" dirty="0" smtClean="0"/>
              <a:t>.</a:t>
            </a:r>
            <a:endParaRPr lang="en-US" b="1" dirty="0"/>
          </a:p>
        </p:txBody>
      </p:sp>
      <p:sp>
        <p:nvSpPr>
          <p:cNvPr id="7" name="TextBox 6"/>
          <p:cNvSpPr txBox="1"/>
          <p:nvPr/>
        </p:nvSpPr>
        <p:spPr>
          <a:xfrm>
            <a:off x="5036828" y="1510334"/>
            <a:ext cx="3944142" cy="5124479"/>
          </a:xfrm>
          <a:prstGeom prst="rect">
            <a:avLst/>
          </a:prstGeom>
          <a:noFill/>
        </p:spPr>
        <p:txBody>
          <a:bodyPr wrap="square" rtlCol="0">
            <a:spAutoFit/>
          </a:bodyPr>
          <a:lstStyle/>
          <a:p>
            <a:pPr algn="ctr">
              <a:spcAft>
                <a:spcPts val="600"/>
              </a:spcAft>
            </a:pPr>
            <a:r>
              <a:rPr lang="en-US" sz="2400" b="1" dirty="0" smtClean="0"/>
              <a:t>As momentous as was this event,</a:t>
            </a:r>
          </a:p>
          <a:p>
            <a:pPr marL="342900" indent="-342900">
              <a:spcAft>
                <a:spcPts val="600"/>
              </a:spcAft>
              <a:buFont typeface="Arial"/>
              <a:buChar char="•"/>
            </a:pPr>
            <a:r>
              <a:rPr lang="en-US" sz="2400" b="1" i="1" dirty="0" smtClean="0">
                <a:solidFill>
                  <a:srgbClr val="FFFFFF"/>
                </a:solidFill>
              </a:rPr>
              <a:t>Man</a:t>
            </a:r>
            <a:r>
              <a:rPr lang="en-US" sz="2400" b="1" dirty="0" smtClean="0">
                <a:solidFill>
                  <a:srgbClr val="FFFFFF"/>
                </a:solidFill>
              </a:rPr>
              <a:t> had little to do with it,  </a:t>
            </a:r>
            <a:r>
              <a:rPr lang="en-US" sz="2400" b="1" u="sng" dirty="0" smtClean="0">
                <a:solidFill>
                  <a:srgbClr val="FFFF00"/>
                </a:solidFill>
              </a:rPr>
              <a:t>Matt.1:18-25</a:t>
            </a:r>
            <a:endParaRPr lang="en-US" sz="2400" b="1" dirty="0" smtClean="0">
              <a:solidFill>
                <a:srgbClr val="FFFF00"/>
              </a:solidFill>
            </a:endParaRPr>
          </a:p>
          <a:p>
            <a:pPr marL="342900" indent="-342900">
              <a:spcAft>
                <a:spcPts val="600"/>
              </a:spcAft>
              <a:buFont typeface="Arial"/>
              <a:buChar char="•"/>
            </a:pPr>
            <a:r>
              <a:rPr lang="en-US" sz="2400" b="1" dirty="0" smtClean="0">
                <a:solidFill>
                  <a:srgbClr val="FFFFFF"/>
                </a:solidFill>
              </a:rPr>
              <a:t>Obviously, Mary was surely involved, but was </a:t>
            </a:r>
            <a:r>
              <a:rPr lang="en-US" sz="2400" b="1" i="1" dirty="0" smtClean="0">
                <a:solidFill>
                  <a:srgbClr val="FFFF00"/>
                </a:solidFill>
              </a:rPr>
              <a:t>overshadowed </a:t>
            </a:r>
            <a:r>
              <a:rPr lang="en-US" sz="2400" b="1" dirty="0" smtClean="0">
                <a:solidFill>
                  <a:srgbClr val="FFFFFF"/>
                </a:solidFill>
              </a:rPr>
              <a:t>by</a:t>
            </a:r>
            <a:r>
              <a:rPr lang="en-US" sz="2400" b="1" dirty="0" smtClean="0">
                <a:solidFill>
                  <a:srgbClr val="FFFF00"/>
                </a:solidFill>
              </a:rPr>
              <a:t> </a:t>
            </a:r>
            <a:r>
              <a:rPr lang="en-US" sz="2400" b="1" i="1" dirty="0" smtClean="0">
                <a:solidFill>
                  <a:srgbClr val="FFFF00"/>
                </a:solidFill>
              </a:rPr>
              <a:t>“power of the Most High” </a:t>
            </a:r>
            <a:r>
              <a:rPr lang="en-US" sz="2400" b="1" dirty="0" smtClean="0">
                <a:solidFill>
                  <a:srgbClr val="FFFFFF"/>
                </a:solidFill>
              </a:rPr>
              <a:t>to produce</a:t>
            </a:r>
            <a:r>
              <a:rPr lang="en-US" sz="2400" b="1" dirty="0" smtClean="0">
                <a:solidFill>
                  <a:srgbClr val="FFFF00"/>
                </a:solidFill>
              </a:rPr>
              <a:t> </a:t>
            </a:r>
            <a:r>
              <a:rPr lang="en-US" sz="2400" b="1" i="1" dirty="0" smtClean="0">
                <a:solidFill>
                  <a:srgbClr val="FFFF00"/>
                </a:solidFill>
              </a:rPr>
              <a:t>“the Son of God,” </a:t>
            </a:r>
            <a:r>
              <a:rPr lang="en-US" sz="2400" b="1" u="sng" dirty="0" smtClean="0">
                <a:solidFill>
                  <a:srgbClr val="FFFF00"/>
                </a:solidFill>
              </a:rPr>
              <a:t>Luke 1:35</a:t>
            </a:r>
            <a:r>
              <a:rPr lang="en-US" sz="2400" b="1" dirty="0" smtClean="0">
                <a:solidFill>
                  <a:srgbClr val="FFFF00"/>
                </a:solidFill>
              </a:rPr>
              <a:t>. </a:t>
            </a:r>
          </a:p>
          <a:p>
            <a:pPr marL="342900" indent="-342900">
              <a:spcAft>
                <a:spcPts val="600"/>
              </a:spcAft>
              <a:buFont typeface="Arial"/>
              <a:buChar char="•"/>
            </a:pPr>
            <a:r>
              <a:rPr lang="en-US" sz="2400" b="1" dirty="0" smtClean="0">
                <a:solidFill>
                  <a:srgbClr val="FFFFFF"/>
                </a:solidFill>
              </a:rPr>
              <a:t>Of itself, this event only put </a:t>
            </a:r>
            <a:r>
              <a:rPr lang="en-US" sz="2400" b="1" i="1" dirty="0" smtClean="0">
                <a:solidFill>
                  <a:srgbClr val="FFFFFF"/>
                </a:solidFill>
              </a:rPr>
              <a:t>God in flesh, </a:t>
            </a:r>
            <a:r>
              <a:rPr lang="en-US" sz="2400" b="1" u="sng" dirty="0" smtClean="0">
                <a:solidFill>
                  <a:srgbClr val="FFFF00"/>
                </a:solidFill>
              </a:rPr>
              <a:t>Heb.2:14-18</a:t>
            </a:r>
            <a:r>
              <a:rPr lang="en-US" sz="2400" b="1" dirty="0" smtClean="0">
                <a:solidFill>
                  <a:srgbClr val="FFFFFF"/>
                </a:solidFill>
              </a:rPr>
              <a:t>.</a:t>
            </a:r>
            <a:endParaRPr lang="en-US" sz="2400" b="1" u="sng" dirty="0" smtClean="0">
              <a:solidFill>
                <a:srgbClr val="FFFFFF"/>
              </a:solidFill>
            </a:endParaRPr>
          </a:p>
        </p:txBody>
      </p:sp>
      <p:pic>
        <p:nvPicPr>
          <p:cNvPr id="4" name="Picture 3" descr="birth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3561"/>
            <a:ext cx="5036828" cy="2518414"/>
          </a:xfrm>
          <a:prstGeom prst="rect">
            <a:avLst/>
          </a:prstGeom>
        </p:spPr>
      </p:pic>
      <p:pic>
        <p:nvPicPr>
          <p:cNvPr id="5" name="Picture 4" descr="birth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64757"/>
            <a:ext cx="5036828" cy="2631743"/>
          </a:xfrm>
          <a:prstGeom prst="rect">
            <a:avLst/>
          </a:prstGeom>
        </p:spPr>
      </p:pic>
    </p:spTree>
    <p:extLst>
      <p:ext uri="{BB962C8B-B14F-4D97-AF65-F5344CB8AC3E}">
        <p14:creationId xmlns:p14="http://schemas.microsoft.com/office/powerpoint/2010/main" val="2837324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dissolve">
                                      <p:cBhvr>
                                        <p:cTn id="16" dur="500"/>
                                        <p:tgtEl>
                                          <p:spTgt spid="7">
                                            <p:txEl>
                                              <p:pRg st="0" end="0"/>
                                            </p:txEl>
                                          </p:spTgt>
                                        </p:tgtEl>
                                      </p:cBhvr>
                                    </p:animEffect>
                                  </p:childTnLst>
                                </p:cTn>
                              </p:par>
                            </p:childTnLst>
                          </p:cTn>
                        </p:par>
                        <p:par>
                          <p:cTn id="17" fill="hold">
                            <p:stCondLst>
                              <p:cond delay="500"/>
                            </p:stCondLst>
                            <p:childTnLst>
                              <p:par>
                                <p:cTn id="18" presetID="9" presetClass="entr" presetSubtype="0" fill="hold" nodeType="afterEffect">
                                  <p:stCondLst>
                                    <p:cond delay="10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dissolv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dissolv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dissolve">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9586"/>
          </a:xfrm>
        </p:spPr>
        <p:txBody>
          <a:bodyPr/>
          <a:lstStyle/>
          <a:p>
            <a:r>
              <a:rPr lang="en-US" b="1" dirty="0" smtClean="0"/>
              <a:t>Man’s Greatest Achievement</a:t>
            </a:r>
            <a:endParaRPr lang="en-US" b="1" dirty="0"/>
          </a:p>
        </p:txBody>
      </p:sp>
      <p:sp>
        <p:nvSpPr>
          <p:cNvPr id="3" name="Content Placeholder 2"/>
          <p:cNvSpPr>
            <a:spLocks noGrp="1"/>
          </p:cNvSpPr>
          <p:nvPr>
            <p:ph idx="1"/>
          </p:nvPr>
        </p:nvSpPr>
        <p:spPr>
          <a:xfrm>
            <a:off x="457200" y="869586"/>
            <a:ext cx="8523770" cy="5256577"/>
          </a:xfrm>
        </p:spPr>
        <p:txBody>
          <a:bodyPr/>
          <a:lstStyle/>
          <a:p>
            <a:pPr marL="0" indent="0">
              <a:buNone/>
            </a:pPr>
            <a:r>
              <a:rPr lang="en-US" b="1" dirty="0" smtClean="0"/>
              <a:t>Nor was it the </a:t>
            </a:r>
            <a:r>
              <a:rPr lang="en-US" b="1" i="1" dirty="0" smtClean="0">
                <a:solidFill>
                  <a:srgbClr val="FFFF00"/>
                </a:solidFill>
              </a:rPr>
              <a:t>life</a:t>
            </a:r>
            <a:r>
              <a:rPr lang="en-US" b="1" i="1" dirty="0" smtClean="0"/>
              <a:t> </a:t>
            </a:r>
            <a:r>
              <a:rPr lang="en-US" b="1" dirty="0" smtClean="0"/>
              <a:t>or </a:t>
            </a:r>
            <a:r>
              <a:rPr lang="en-US" b="1" i="1" dirty="0" smtClean="0">
                <a:solidFill>
                  <a:srgbClr val="FFFF00"/>
                </a:solidFill>
              </a:rPr>
              <a:t>death</a:t>
            </a:r>
            <a:r>
              <a:rPr lang="en-US" b="1" i="1" dirty="0" smtClean="0"/>
              <a:t> </a:t>
            </a:r>
            <a:r>
              <a:rPr lang="en-US" b="1" dirty="0" smtClean="0"/>
              <a:t>of this </a:t>
            </a:r>
            <a:r>
              <a:rPr lang="en-US" b="1" i="1" dirty="0" smtClean="0"/>
              <a:t>God in flesh Man</a:t>
            </a:r>
            <a:r>
              <a:rPr lang="en-US" b="1" dirty="0" smtClean="0"/>
              <a:t>.</a:t>
            </a:r>
            <a:endParaRPr lang="en-US" b="1" dirty="0"/>
          </a:p>
        </p:txBody>
      </p:sp>
      <p:sp>
        <p:nvSpPr>
          <p:cNvPr id="7" name="TextBox 6"/>
          <p:cNvSpPr txBox="1"/>
          <p:nvPr/>
        </p:nvSpPr>
        <p:spPr>
          <a:xfrm>
            <a:off x="4602200" y="1510334"/>
            <a:ext cx="4378770" cy="5262979"/>
          </a:xfrm>
          <a:prstGeom prst="rect">
            <a:avLst/>
          </a:prstGeom>
          <a:noFill/>
        </p:spPr>
        <p:txBody>
          <a:bodyPr wrap="square" rtlCol="0">
            <a:spAutoFit/>
          </a:bodyPr>
          <a:lstStyle/>
          <a:p>
            <a:pPr marL="342900" indent="-342900">
              <a:buFont typeface="Arial"/>
              <a:buChar char="•"/>
            </a:pPr>
            <a:r>
              <a:rPr lang="en-US" sz="2400" b="1" dirty="0" smtClean="0"/>
              <a:t>As many as were His </a:t>
            </a:r>
            <a:r>
              <a:rPr lang="en-US" sz="2400" b="1" i="1" dirty="0" smtClean="0"/>
              <a:t>miracles, </a:t>
            </a:r>
            <a:r>
              <a:rPr lang="en-US" sz="2400" b="1" u="sng" dirty="0" smtClean="0">
                <a:solidFill>
                  <a:srgbClr val="FFFF00"/>
                </a:solidFill>
              </a:rPr>
              <a:t>John 20:30-31</a:t>
            </a:r>
            <a:endParaRPr lang="en-US" sz="2400" b="1" dirty="0" smtClean="0">
              <a:solidFill>
                <a:srgbClr val="FFFF00"/>
              </a:solidFill>
            </a:endParaRPr>
          </a:p>
          <a:p>
            <a:pPr marL="342900" indent="-342900">
              <a:buFont typeface="Arial"/>
              <a:buChar char="•"/>
            </a:pPr>
            <a:r>
              <a:rPr lang="en-US" sz="2400" b="1" dirty="0" smtClean="0"/>
              <a:t>As profound as were His </a:t>
            </a:r>
            <a:r>
              <a:rPr lang="en-US" sz="2400" b="1" i="1" dirty="0" smtClean="0"/>
              <a:t>teachings, </a:t>
            </a:r>
            <a:r>
              <a:rPr lang="en-US" sz="2400" b="1" u="sng" dirty="0" smtClean="0">
                <a:solidFill>
                  <a:srgbClr val="FFFF00"/>
                </a:solidFill>
              </a:rPr>
              <a:t>Matt.7:28-29</a:t>
            </a:r>
            <a:endParaRPr lang="en-US" sz="2400" b="1" dirty="0" smtClean="0">
              <a:solidFill>
                <a:srgbClr val="FFFF00"/>
              </a:solidFill>
            </a:endParaRPr>
          </a:p>
          <a:p>
            <a:pPr marL="342900" indent="-342900">
              <a:buFont typeface="Arial"/>
              <a:buChar char="•"/>
            </a:pPr>
            <a:r>
              <a:rPr lang="en-US" sz="2400" b="1" dirty="0" smtClean="0"/>
              <a:t>As much as His </a:t>
            </a:r>
            <a:r>
              <a:rPr lang="en-US" sz="2400" b="1" i="1" dirty="0" smtClean="0"/>
              <a:t>example </a:t>
            </a:r>
            <a:r>
              <a:rPr lang="en-US" sz="2400" b="1" dirty="0" smtClean="0"/>
              <a:t> altered human behavior,   </a:t>
            </a:r>
            <a:r>
              <a:rPr lang="en-US" sz="2400" b="1" u="sng" dirty="0" smtClean="0">
                <a:solidFill>
                  <a:srgbClr val="FFFF00"/>
                </a:solidFill>
              </a:rPr>
              <a:t>Phil.2:1-7</a:t>
            </a:r>
            <a:endParaRPr lang="en-US" sz="2400" b="1" dirty="0" smtClean="0">
              <a:solidFill>
                <a:srgbClr val="FFFF00"/>
              </a:solidFill>
            </a:endParaRPr>
          </a:p>
          <a:p>
            <a:pPr marL="342900" indent="-342900">
              <a:buFont typeface="Arial"/>
              <a:buChar char="•"/>
            </a:pPr>
            <a:r>
              <a:rPr lang="en-US" sz="2400" b="1" dirty="0" smtClean="0"/>
              <a:t>Even as much as His </a:t>
            </a:r>
            <a:r>
              <a:rPr lang="en-US" sz="2400" b="1" i="1" dirty="0" smtClean="0"/>
              <a:t>death </a:t>
            </a:r>
            <a:r>
              <a:rPr lang="en-US" sz="2400" b="1" dirty="0" smtClean="0"/>
              <a:t>did to change the destiny of man, </a:t>
            </a:r>
            <a:r>
              <a:rPr lang="en-US" sz="2400" b="1" u="sng" dirty="0" smtClean="0">
                <a:solidFill>
                  <a:srgbClr val="FFFF00"/>
                </a:solidFill>
              </a:rPr>
              <a:t>Phil.2:8-1</a:t>
            </a:r>
            <a:r>
              <a:rPr lang="en-US" sz="2400" b="1" u="sng" dirty="0" smtClean="0"/>
              <a:t>1</a:t>
            </a:r>
            <a:endParaRPr lang="en-US" sz="2400" b="1" dirty="0" smtClean="0"/>
          </a:p>
          <a:p>
            <a:pPr marL="342900" indent="-342900">
              <a:buFont typeface="Arial"/>
              <a:buChar char="•"/>
            </a:pPr>
            <a:r>
              <a:rPr lang="en-US" sz="2400" b="1" dirty="0" smtClean="0"/>
              <a:t>Though </a:t>
            </a:r>
            <a:r>
              <a:rPr lang="en-US" sz="2400" b="1" i="1" dirty="0" smtClean="0"/>
              <a:t>man </a:t>
            </a:r>
            <a:r>
              <a:rPr lang="en-US" sz="2400" b="1" dirty="0" smtClean="0"/>
              <a:t>surely </a:t>
            </a:r>
            <a:r>
              <a:rPr lang="en-US" sz="2400" b="1" i="1" dirty="0" smtClean="0"/>
              <a:t>killed </a:t>
            </a:r>
            <a:r>
              <a:rPr lang="en-US" sz="2400" b="1" dirty="0" smtClean="0"/>
              <a:t>Him, </a:t>
            </a:r>
            <a:r>
              <a:rPr lang="en-US" sz="2400" b="1" u="sng" dirty="0" smtClean="0">
                <a:solidFill>
                  <a:srgbClr val="FFFF00"/>
                </a:solidFill>
              </a:rPr>
              <a:t>Acts 2:23</a:t>
            </a:r>
            <a:r>
              <a:rPr lang="en-US" sz="2400" b="1" dirty="0"/>
              <a:t> </a:t>
            </a:r>
            <a:endParaRPr lang="en-US" sz="2400" b="1" dirty="0" smtClean="0"/>
          </a:p>
          <a:p>
            <a:pPr>
              <a:spcAft>
                <a:spcPts val="600"/>
              </a:spcAft>
            </a:pPr>
            <a:r>
              <a:rPr lang="en-US" sz="2400" b="1" dirty="0" smtClean="0"/>
              <a:t>These were not the greatest achievement of man</a:t>
            </a:r>
            <a:r>
              <a:rPr lang="mr-IN" sz="2400" b="1" dirty="0" smtClean="0"/>
              <a:t>…</a:t>
            </a:r>
            <a:endParaRPr lang="en-US" sz="2400" b="1" dirty="0" smtClean="0"/>
          </a:p>
        </p:txBody>
      </p:sp>
      <p:pic>
        <p:nvPicPr>
          <p:cNvPr id="6" name="Picture 5" descr="death1.jpg"/>
          <p:cNvPicPr>
            <a:picLocks noChangeAspect="1"/>
          </p:cNvPicPr>
          <p:nvPr/>
        </p:nvPicPr>
        <p:blipFill rotWithShape="1">
          <a:blip r:embed="rId3">
            <a:extLst>
              <a:ext uri="{28A0092B-C50C-407E-A947-70E740481C1C}">
                <a14:useLocalDpi xmlns:a14="http://schemas.microsoft.com/office/drawing/2010/main" val="0"/>
              </a:ext>
            </a:extLst>
          </a:blip>
          <a:srcRect l="25543"/>
          <a:stretch/>
        </p:blipFill>
        <p:spPr>
          <a:xfrm>
            <a:off x="0" y="2035469"/>
            <a:ext cx="4602200" cy="3090510"/>
          </a:xfrm>
          <a:prstGeom prst="rect">
            <a:avLst/>
          </a:prstGeom>
        </p:spPr>
      </p:pic>
    </p:spTree>
    <p:extLst>
      <p:ext uri="{BB962C8B-B14F-4D97-AF65-F5344CB8AC3E}">
        <p14:creationId xmlns:p14="http://schemas.microsoft.com/office/powerpoint/2010/main" val="2436769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dissolv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dissolv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5073"/>
          </a:xfrm>
        </p:spPr>
        <p:txBody>
          <a:bodyPr>
            <a:normAutofit fontScale="90000"/>
          </a:bodyPr>
          <a:lstStyle/>
          <a:p>
            <a:r>
              <a:rPr lang="en-US" b="1" dirty="0" smtClean="0"/>
              <a:t>Instead, Man’s Greatest Achievement</a:t>
            </a:r>
            <a:endParaRPr lang="en-US" b="1" dirty="0"/>
          </a:p>
        </p:txBody>
      </p:sp>
      <p:sp>
        <p:nvSpPr>
          <p:cNvPr id="3" name="Content Placeholder 2"/>
          <p:cNvSpPr>
            <a:spLocks noGrp="1"/>
          </p:cNvSpPr>
          <p:nvPr>
            <p:ph idx="1"/>
          </p:nvPr>
        </p:nvSpPr>
        <p:spPr>
          <a:xfrm>
            <a:off x="457200" y="594979"/>
            <a:ext cx="8523770" cy="5256577"/>
          </a:xfrm>
        </p:spPr>
        <p:txBody>
          <a:bodyPr/>
          <a:lstStyle/>
          <a:p>
            <a:pPr marL="0" indent="0">
              <a:buNone/>
            </a:pPr>
            <a:r>
              <a:rPr lang="en-US" b="1" dirty="0" smtClean="0"/>
              <a:t>Was that first step </a:t>
            </a:r>
            <a:r>
              <a:rPr lang="en-US" b="1" i="1" dirty="0" smtClean="0"/>
              <a:t>out of the Tomb,  </a:t>
            </a:r>
            <a:r>
              <a:rPr lang="en-US" b="1" u="sng" dirty="0" smtClean="0">
                <a:solidFill>
                  <a:srgbClr val="FFFF00"/>
                </a:solidFill>
              </a:rPr>
              <a:t>Rom.1:4</a:t>
            </a:r>
            <a:r>
              <a:rPr lang="en-US" b="1" dirty="0" smtClean="0"/>
              <a:t>!</a:t>
            </a:r>
            <a:endParaRPr lang="en-US" b="1" dirty="0"/>
          </a:p>
        </p:txBody>
      </p:sp>
      <p:sp>
        <p:nvSpPr>
          <p:cNvPr id="7" name="TextBox 6"/>
          <p:cNvSpPr txBox="1"/>
          <p:nvPr/>
        </p:nvSpPr>
        <p:spPr>
          <a:xfrm>
            <a:off x="4187306" y="1350147"/>
            <a:ext cx="4793664" cy="4985980"/>
          </a:xfrm>
          <a:prstGeom prst="rect">
            <a:avLst/>
          </a:prstGeom>
          <a:noFill/>
        </p:spPr>
        <p:txBody>
          <a:bodyPr wrap="square" rtlCol="0">
            <a:spAutoFit/>
          </a:bodyPr>
          <a:lstStyle/>
          <a:p>
            <a:pPr algn="ctr">
              <a:spcAft>
                <a:spcPts val="1200"/>
              </a:spcAft>
            </a:pPr>
            <a:r>
              <a:rPr lang="en-US" sz="2400" b="1" dirty="0" smtClean="0"/>
              <a:t>Without this single momentous achievement- the </a:t>
            </a:r>
            <a:r>
              <a:rPr lang="en-US" sz="2400" b="1" i="1" dirty="0" smtClean="0"/>
              <a:t>victory over death, </a:t>
            </a:r>
            <a:r>
              <a:rPr lang="en-US" sz="2400" b="1" dirty="0" smtClean="0"/>
              <a:t>nothing else would matter, </a:t>
            </a:r>
            <a:r>
              <a:rPr lang="en-US" sz="2400" b="1" u="sng" dirty="0" smtClean="0">
                <a:solidFill>
                  <a:srgbClr val="FFFF00"/>
                </a:solidFill>
              </a:rPr>
              <a:t>1Cor.15:12-19</a:t>
            </a:r>
            <a:r>
              <a:rPr lang="en-US" sz="2400" b="1" dirty="0" smtClean="0"/>
              <a:t>.</a:t>
            </a:r>
          </a:p>
          <a:p>
            <a:pPr algn="ctr">
              <a:spcAft>
                <a:spcPts val="1200"/>
              </a:spcAft>
            </a:pPr>
            <a:r>
              <a:rPr lang="en-US" sz="2400" b="1" dirty="0" smtClean="0"/>
              <a:t>No other “achievement” or “event” in human history had such impact, </a:t>
            </a:r>
            <a:r>
              <a:rPr lang="en-US" sz="2400" b="1" u="sng" dirty="0" smtClean="0">
                <a:solidFill>
                  <a:srgbClr val="FFFF00"/>
                </a:solidFill>
              </a:rPr>
              <a:t>1Cor.15:20-28</a:t>
            </a:r>
            <a:r>
              <a:rPr lang="en-US" sz="2400" b="1" dirty="0" smtClean="0"/>
              <a:t>. </a:t>
            </a:r>
          </a:p>
          <a:p>
            <a:pPr algn="ctr">
              <a:spcAft>
                <a:spcPts val="1200"/>
              </a:spcAft>
            </a:pPr>
            <a:r>
              <a:rPr lang="en-US" sz="2400" b="1" dirty="0" smtClean="0"/>
              <a:t>Without His </a:t>
            </a:r>
            <a:r>
              <a:rPr lang="en-US" sz="2400" b="1" i="1" dirty="0" smtClean="0"/>
              <a:t>resurrection,</a:t>
            </a:r>
            <a:r>
              <a:rPr lang="en-US" sz="2400" b="1" dirty="0" smtClean="0"/>
              <a:t> His </a:t>
            </a:r>
            <a:r>
              <a:rPr lang="en-US" sz="2400" b="1" i="1" dirty="0" smtClean="0"/>
              <a:t>birth, life, teachings, </a:t>
            </a:r>
            <a:r>
              <a:rPr lang="en-US" sz="2400" b="1" dirty="0" smtClean="0"/>
              <a:t>and even </a:t>
            </a:r>
            <a:r>
              <a:rPr lang="en-US" sz="2400" b="1" i="1" dirty="0" smtClean="0"/>
              <a:t>death </a:t>
            </a:r>
            <a:r>
              <a:rPr lang="en-US" sz="2400" b="1" dirty="0" smtClean="0"/>
              <a:t>would be meaningless, </a:t>
            </a:r>
            <a:r>
              <a:rPr lang="en-US" sz="2400" b="1" u="sng" dirty="0" smtClean="0">
                <a:solidFill>
                  <a:srgbClr val="FFFF00"/>
                </a:solidFill>
              </a:rPr>
              <a:t>Acts 2:32,36</a:t>
            </a:r>
            <a:r>
              <a:rPr lang="en-US" sz="2400" b="1" dirty="0" smtClean="0"/>
              <a:t>.</a:t>
            </a:r>
          </a:p>
          <a:p>
            <a:pPr algn="ctr">
              <a:spcAft>
                <a:spcPts val="1200"/>
              </a:spcAft>
            </a:pPr>
            <a:r>
              <a:rPr lang="en-US" sz="2400" b="1" dirty="0" smtClean="0"/>
              <a:t>This is why such matters are </a:t>
            </a:r>
            <a:r>
              <a:rPr lang="en-US" sz="2400" b="1" i="1" dirty="0" smtClean="0"/>
              <a:t>“of first importance</a:t>
            </a:r>
            <a:r>
              <a:rPr lang="mr-IN" sz="2400" b="1" i="1" dirty="0" smtClean="0"/>
              <a:t>…</a:t>
            </a:r>
            <a:r>
              <a:rPr lang="en-US" sz="2400" b="1" i="1" dirty="0" smtClean="0"/>
              <a:t>” </a:t>
            </a:r>
            <a:r>
              <a:rPr lang="en-US" sz="2400" b="1" u="sng" dirty="0" smtClean="0">
                <a:solidFill>
                  <a:srgbClr val="FFFF00"/>
                </a:solidFill>
              </a:rPr>
              <a:t>1Cor.15:1-4</a:t>
            </a:r>
            <a:endParaRPr lang="en-US" sz="2400" b="1" dirty="0" smtClean="0">
              <a:solidFill>
                <a:srgbClr val="FFFF00"/>
              </a:solidFill>
            </a:endParaRPr>
          </a:p>
        </p:txBody>
      </p:sp>
      <p:pic>
        <p:nvPicPr>
          <p:cNvPr id="4" name="Picture 3" descr="resurrection1.jpg"/>
          <p:cNvPicPr>
            <a:picLocks noChangeAspect="1"/>
          </p:cNvPicPr>
          <p:nvPr/>
        </p:nvPicPr>
        <p:blipFill rotWithShape="1">
          <a:blip r:embed="rId3">
            <a:extLst>
              <a:ext uri="{28A0092B-C50C-407E-A947-70E740481C1C}">
                <a14:useLocalDpi xmlns:a14="http://schemas.microsoft.com/office/drawing/2010/main" val="0"/>
              </a:ext>
            </a:extLst>
          </a:blip>
          <a:srcRect l="7039" t="6501" b="4335"/>
          <a:stretch/>
        </p:blipFill>
        <p:spPr>
          <a:xfrm>
            <a:off x="469074" y="1338704"/>
            <a:ext cx="3027174" cy="3295272"/>
          </a:xfrm>
          <a:prstGeom prst="rect">
            <a:avLst/>
          </a:prstGeom>
        </p:spPr>
      </p:pic>
      <p:pic>
        <p:nvPicPr>
          <p:cNvPr id="5" name="Picture 4" descr="resurrection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39869"/>
            <a:ext cx="3969932" cy="2213538"/>
          </a:xfrm>
          <a:prstGeom prst="rect">
            <a:avLst/>
          </a:prstGeom>
        </p:spPr>
      </p:pic>
    </p:spTree>
    <p:extLst>
      <p:ext uri="{BB962C8B-B14F-4D97-AF65-F5344CB8AC3E}">
        <p14:creationId xmlns:p14="http://schemas.microsoft.com/office/powerpoint/2010/main" val="952396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dissolv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dissolv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dissolv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dissolve">
                                      <p:cBhvr>
                                        <p:cTn id="3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536"/>
            <a:ext cx="8229600" cy="675073"/>
          </a:xfrm>
        </p:spPr>
        <p:txBody>
          <a:bodyPr>
            <a:noAutofit/>
          </a:bodyPr>
          <a:lstStyle/>
          <a:p>
            <a:r>
              <a:rPr lang="en-US" b="1" dirty="0" smtClean="0"/>
              <a:t>So, Man’s Greatest Achievement</a:t>
            </a:r>
            <a:endParaRPr lang="en-US" b="1" dirty="0"/>
          </a:p>
        </p:txBody>
      </p:sp>
      <p:sp>
        <p:nvSpPr>
          <p:cNvPr id="3" name="Content Placeholder 2"/>
          <p:cNvSpPr>
            <a:spLocks noGrp="1"/>
          </p:cNvSpPr>
          <p:nvPr>
            <p:ph idx="1"/>
          </p:nvPr>
        </p:nvSpPr>
        <p:spPr>
          <a:xfrm>
            <a:off x="457200" y="1453123"/>
            <a:ext cx="8523770" cy="5256577"/>
          </a:xfrm>
        </p:spPr>
        <p:txBody>
          <a:bodyPr/>
          <a:lstStyle/>
          <a:p>
            <a:pPr marL="0" indent="0">
              <a:spcBef>
                <a:spcPts val="0"/>
              </a:spcBef>
              <a:spcAft>
                <a:spcPts val="1200"/>
              </a:spcAft>
              <a:buNone/>
            </a:pPr>
            <a:r>
              <a:rPr lang="en-US" b="1" dirty="0" smtClean="0"/>
              <a:t>Did not occur on July 20, 1969 when Neil Armstrong first stepped out of Apollo 11 onto the surface of the moon and uttered those famous words, “That’s one small step for man, one giant leap for mankind”</a:t>
            </a:r>
            <a:r>
              <a:rPr lang="mr-IN" b="1" dirty="0" smtClean="0"/>
              <a:t>…</a:t>
            </a:r>
            <a:endParaRPr lang="en-US" b="1" dirty="0"/>
          </a:p>
          <a:p>
            <a:pPr marL="0" indent="0">
              <a:spcBef>
                <a:spcPts val="0"/>
              </a:spcBef>
              <a:spcAft>
                <a:spcPts val="1200"/>
              </a:spcAft>
              <a:buNone/>
            </a:pPr>
            <a:r>
              <a:rPr lang="en-US" b="1" dirty="0" smtClean="0"/>
              <a:t>But when </a:t>
            </a:r>
            <a:r>
              <a:rPr lang="en-US" b="1" i="1" dirty="0" smtClean="0"/>
              <a:t>the Man, </a:t>
            </a:r>
            <a:r>
              <a:rPr lang="en-US" b="1" dirty="0" smtClean="0"/>
              <a:t>Jesus the Christ, stepped out of the tomb the </a:t>
            </a:r>
            <a:r>
              <a:rPr lang="en-US" b="1" i="1" dirty="0" smtClean="0"/>
              <a:t>risen Savior </a:t>
            </a:r>
            <a:r>
              <a:rPr lang="en-US" b="1" dirty="0" smtClean="0"/>
              <a:t>of mankind, </a:t>
            </a:r>
          </a:p>
          <a:p>
            <a:pPr marL="0" indent="0">
              <a:spcBef>
                <a:spcPts val="0"/>
              </a:spcBef>
              <a:spcAft>
                <a:spcPts val="1200"/>
              </a:spcAft>
              <a:buNone/>
            </a:pPr>
            <a:r>
              <a:rPr lang="en-US" b="1" dirty="0" smtClean="0"/>
              <a:t>And the angels proclaimed, </a:t>
            </a:r>
            <a:r>
              <a:rPr lang="en-US" b="1" i="1" dirty="0" smtClean="0">
                <a:solidFill>
                  <a:srgbClr val="FFFF00"/>
                </a:solidFill>
              </a:rPr>
              <a:t>“He is not here</a:t>
            </a:r>
            <a:r>
              <a:rPr lang="mr-IN" b="1" i="1" dirty="0" smtClean="0">
                <a:solidFill>
                  <a:srgbClr val="FFFF00"/>
                </a:solidFill>
              </a:rPr>
              <a:t>…</a:t>
            </a:r>
            <a:r>
              <a:rPr lang="en-US" b="1" i="1" dirty="0" smtClean="0">
                <a:solidFill>
                  <a:srgbClr val="FFFF00"/>
                </a:solidFill>
              </a:rPr>
              <a:t> He has risen.”  </a:t>
            </a:r>
            <a:r>
              <a:rPr lang="en-US" b="1" u="sng" dirty="0" smtClean="0">
                <a:solidFill>
                  <a:srgbClr val="FFFF00"/>
                </a:solidFill>
              </a:rPr>
              <a:t>Luke 24:6</a:t>
            </a:r>
            <a:r>
              <a:rPr lang="en-US" b="1" dirty="0" smtClean="0"/>
              <a:t>!</a:t>
            </a:r>
            <a:endParaRPr lang="en-US" b="1" dirty="0"/>
          </a:p>
        </p:txBody>
      </p:sp>
    </p:spTree>
    <p:extLst>
      <p:ext uri="{BB962C8B-B14F-4D97-AF65-F5344CB8AC3E}">
        <p14:creationId xmlns:p14="http://schemas.microsoft.com/office/powerpoint/2010/main" val="3592110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158</TotalTime>
  <Words>860</Words>
  <Application>Microsoft Macintosh PowerPoint</Application>
  <PresentationFormat>On-screen Show (4:3)</PresentationFormat>
  <Paragraphs>62</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 Black </vt:lpstr>
      <vt:lpstr>Man’s Greatest Achievement</vt:lpstr>
      <vt:lpstr>Man’s Greatest Achievement</vt:lpstr>
      <vt:lpstr>Man’s Greatest Achievement</vt:lpstr>
      <vt:lpstr>Man’s Greatest Achievement</vt:lpstr>
      <vt:lpstr>Man’s Greatest Achievement</vt:lpstr>
      <vt:lpstr>Man’s Greatest Achievement</vt:lpstr>
      <vt:lpstr>Man’s Greatest Achievement</vt:lpstr>
      <vt:lpstr>Instead, Man’s Greatest Achievement</vt:lpstr>
      <vt:lpstr>So, Man’s Greatest Achievement</vt:lpstr>
      <vt:lpstr>Now…</vt:lpstr>
    </vt:vector>
  </TitlesOfParts>
  <Company>Southside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Man’s Greatest Achievement</dc:title>
  <dc:creator>Philip Strong</dc:creator>
  <cp:lastModifiedBy>Philip Strong</cp:lastModifiedBy>
  <cp:revision>18</cp:revision>
  <cp:lastPrinted>2019-04-21T12:17:59Z</cp:lastPrinted>
  <dcterms:created xsi:type="dcterms:W3CDTF">2019-04-21T09:39:53Z</dcterms:created>
  <dcterms:modified xsi:type="dcterms:W3CDTF">2019-04-21T12:18:40Z</dcterms:modified>
</cp:coreProperties>
</file>