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B92C9-623F-9C46-A099-EC4811B7DE2E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6FF23-ED9C-8B4A-B99F-83B179A7E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9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1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3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8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8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2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A141-3A5D-4741-B518-22BD9BDA233F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EA674-3257-1B41-81CD-403B9F843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75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hilip_pulp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112" y="3682365"/>
            <a:ext cx="5686888" cy="3198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24"/>
            <a:ext cx="8229600" cy="1143000"/>
          </a:xfrm>
        </p:spPr>
        <p:txBody>
          <a:bodyPr/>
          <a:lstStyle/>
          <a:p>
            <a:r>
              <a:rPr lang="en-US" b="1" i="1" dirty="0" smtClean="0"/>
              <a:t>“Church”</a:t>
            </a:r>
            <a:endParaRPr lang="en-US" b="1" i="1" dirty="0"/>
          </a:p>
        </p:txBody>
      </p:sp>
      <p:pic>
        <p:nvPicPr>
          <p:cNvPr id="4" name="Picture 3" descr="Southport Build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520"/>
            <a:ext cx="4542841" cy="3407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541"/>
            <a:ext cx="8229600" cy="508494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en-US" sz="3400" b="1" dirty="0">
                <a:latin typeface="Calibri"/>
                <a:cs typeface="Calibri"/>
              </a:rPr>
              <a:t>What images or thoughts does this word conjure in your mind?</a:t>
            </a:r>
          </a:p>
          <a:p>
            <a:pPr>
              <a:lnSpc>
                <a:spcPct val="120000"/>
              </a:lnSpc>
              <a:defRPr/>
            </a:pPr>
            <a:r>
              <a:rPr lang="en-US" sz="3400" b="1" dirty="0">
                <a:latin typeface="Calibri"/>
                <a:cs typeface="Calibri"/>
              </a:rPr>
              <a:t>That it is unfortunately often applied to the </a:t>
            </a:r>
            <a:r>
              <a:rPr lang="en-US" sz="3400" b="1" i="1" dirty="0" smtClean="0">
                <a:latin typeface="Calibri"/>
                <a:cs typeface="Calibri"/>
              </a:rPr>
              <a:t>container </a:t>
            </a:r>
            <a:r>
              <a:rPr lang="en-US" sz="3400" b="1" dirty="0">
                <a:latin typeface="Calibri"/>
                <a:cs typeface="Calibri"/>
              </a:rPr>
              <a:t>(building) </a:t>
            </a:r>
            <a:endParaRPr lang="en-US" sz="3400" b="1" dirty="0" smtClean="0">
              <a:latin typeface="Calibri"/>
              <a:cs typeface="Calibri"/>
            </a:endParaRPr>
          </a:p>
          <a:p>
            <a:pPr>
              <a:lnSpc>
                <a:spcPct val="120000"/>
              </a:lnSpc>
              <a:defRPr/>
            </a:pPr>
            <a:r>
              <a:rPr lang="en-US" sz="3400" b="1" dirty="0" smtClean="0">
                <a:latin typeface="Calibri"/>
                <a:cs typeface="Calibri"/>
              </a:rPr>
              <a:t>That </a:t>
            </a:r>
            <a:r>
              <a:rPr lang="en-US" sz="3400" b="1" dirty="0">
                <a:latin typeface="Calibri"/>
                <a:cs typeface="Calibri"/>
              </a:rPr>
              <a:t>it </a:t>
            </a:r>
            <a:r>
              <a:rPr lang="en-US" sz="3400" b="1" dirty="0" smtClean="0">
                <a:latin typeface="Calibri"/>
                <a:cs typeface="Calibri"/>
              </a:rPr>
              <a:t>shouldn’t </a:t>
            </a:r>
            <a:r>
              <a:rPr lang="en-US" sz="3400" b="1" dirty="0">
                <a:latin typeface="Calibri"/>
                <a:cs typeface="Calibri"/>
              </a:rPr>
              <a:t>be capitalized since it </a:t>
            </a:r>
            <a:r>
              <a:rPr lang="en-US" sz="3400" b="1" dirty="0" smtClean="0">
                <a:latin typeface="Calibri"/>
                <a:cs typeface="Calibri"/>
              </a:rPr>
              <a:t>isn’t </a:t>
            </a:r>
            <a:r>
              <a:rPr lang="en-US" sz="3400" b="1" dirty="0">
                <a:latin typeface="Calibri"/>
                <a:cs typeface="Calibri"/>
              </a:rPr>
              <a:t>used as a proper noun, and that of the 112 occurrences in the N.T. </a:t>
            </a:r>
            <a:r>
              <a:rPr lang="en-US" sz="3400" dirty="0">
                <a:latin typeface="Calibri"/>
                <a:cs typeface="Calibri"/>
              </a:rPr>
              <a:t>(NASV)</a:t>
            </a:r>
            <a:r>
              <a:rPr lang="en-US" sz="3400" b="1" dirty="0">
                <a:latin typeface="Calibri"/>
                <a:cs typeface="Calibri"/>
              </a:rPr>
              <a:t>, not one of them starts with an upper case? </a:t>
            </a:r>
            <a:r>
              <a:rPr lang="en-US" sz="3400" b="1" u="sng" dirty="0">
                <a:latin typeface="Calibri"/>
                <a:cs typeface="Calibri"/>
              </a:rPr>
              <a:t>cf. Rom.16:16</a:t>
            </a:r>
            <a:endParaRPr lang="en-US" sz="3400" b="1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  <a:defRPr/>
            </a:pPr>
            <a:r>
              <a:rPr lang="en-US" sz="3400" b="1" dirty="0">
                <a:latin typeface="Calibri"/>
                <a:cs typeface="Calibri"/>
              </a:rPr>
              <a:t>That </a:t>
            </a:r>
            <a:r>
              <a:rPr lang="en-US" sz="3400" b="1" i="1" dirty="0" err="1">
                <a:latin typeface="Calibri"/>
                <a:cs typeface="Calibri"/>
              </a:rPr>
              <a:t>ekklesia</a:t>
            </a:r>
            <a:r>
              <a:rPr lang="en-US" sz="3400" b="1" i="1" dirty="0">
                <a:latin typeface="Calibri"/>
                <a:cs typeface="Calibri"/>
              </a:rPr>
              <a:t> </a:t>
            </a:r>
            <a:r>
              <a:rPr lang="en-US" sz="3400" b="1" dirty="0">
                <a:latin typeface="Calibri"/>
                <a:cs typeface="Calibri"/>
              </a:rPr>
              <a:t>really just means </a:t>
            </a:r>
            <a:r>
              <a:rPr lang="en-US" sz="3400" b="1" i="1" dirty="0">
                <a:latin typeface="Calibri"/>
                <a:cs typeface="Calibri"/>
              </a:rPr>
              <a:t>congregation </a:t>
            </a:r>
            <a:r>
              <a:rPr lang="en-US" sz="3400" b="1" dirty="0">
                <a:latin typeface="Calibri"/>
                <a:cs typeface="Calibri"/>
              </a:rPr>
              <a:t>or </a:t>
            </a:r>
            <a:r>
              <a:rPr lang="en-US" sz="3400" b="1" i="1" dirty="0" smtClean="0">
                <a:latin typeface="Calibri"/>
                <a:cs typeface="Calibri"/>
              </a:rPr>
              <a:t>assembly</a:t>
            </a:r>
            <a:r>
              <a:rPr lang="en-US" sz="3400" b="1" dirty="0">
                <a:latin typeface="Calibri"/>
                <a:cs typeface="Calibri"/>
              </a:rPr>
              <a:t> </a:t>
            </a:r>
            <a:r>
              <a:rPr lang="en-US" sz="3400" b="1" dirty="0" smtClean="0">
                <a:latin typeface="Calibri"/>
                <a:cs typeface="Calibri"/>
              </a:rPr>
              <a:t>as used in </a:t>
            </a:r>
            <a:r>
              <a:rPr lang="en-US" sz="3400" b="1" u="sng" dirty="0">
                <a:latin typeface="Calibri"/>
                <a:cs typeface="Calibri"/>
              </a:rPr>
              <a:t>Acts 7:38</a:t>
            </a:r>
            <a:r>
              <a:rPr lang="en-US" sz="3400" b="1" dirty="0">
                <a:latin typeface="Calibri"/>
                <a:cs typeface="Calibri"/>
              </a:rPr>
              <a:t>; </a:t>
            </a:r>
            <a:r>
              <a:rPr lang="en-US" sz="3400" b="1" u="sng" dirty="0">
                <a:latin typeface="Calibri"/>
                <a:cs typeface="Calibri"/>
              </a:rPr>
              <a:t>19:32,39,41</a:t>
            </a:r>
            <a:r>
              <a:rPr lang="en-US" sz="3400" b="1" dirty="0">
                <a:latin typeface="Calibri"/>
                <a:cs typeface="Calibri"/>
              </a:rPr>
              <a:t>?</a:t>
            </a:r>
            <a:endParaRPr lang="en-US" sz="3400" b="1" i="1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  <a:defRPr/>
            </a:pPr>
            <a:r>
              <a:rPr lang="en-US" sz="3400" b="1" dirty="0" smtClean="0">
                <a:latin typeface="Calibri"/>
                <a:cs typeface="Calibri"/>
              </a:rPr>
              <a:t>That it can be used in </a:t>
            </a:r>
            <a:r>
              <a:rPr lang="en-US" sz="3400" b="1" i="1" dirty="0" smtClean="0">
                <a:latin typeface="Calibri"/>
                <a:cs typeface="Calibri"/>
              </a:rPr>
              <a:t>universal</a:t>
            </a:r>
            <a:r>
              <a:rPr lang="en-US" sz="3400" b="1" dirty="0" smtClean="0">
                <a:latin typeface="Calibri"/>
                <a:cs typeface="Calibri"/>
              </a:rPr>
              <a:t> (</a:t>
            </a:r>
            <a:r>
              <a:rPr lang="en-US" sz="3400" b="1" u="sng" dirty="0" smtClean="0">
                <a:latin typeface="Calibri"/>
                <a:cs typeface="Calibri"/>
              </a:rPr>
              <a:t>Matt</a:t>
            </a:r>
            <a:r>
              <a:rPr lang="en-US" sz="3400" b="1" u="sng" dirty="0">
                <a:latin typeface="Calibri"/>
                <a:cs typeface="Calibri"/>
              </a:rPr>
              <a:t>.16:</a:t>
            </a:r>
            <a:r>
              <a:rPr lang="en-US" sz="3400" b="1" u="sng" dirty="0" smtClean="0">
                <a:latin typeface="Calibri"/>
                <a:cs typeface="Calibri"/>
              </a:rPr>
              <a:t>18</a:t>
            </a:r>
            <a:r>
              <a:rPr lang="en-US" sz="3400" b="1" dirty="0" smtClean="0">
                <a:latin typeface="Calibri"/>
                <a:cs typeface="Calibri"/>
              </a:rPr>
              <a:t>), </a:t>
            </a:r>
            <a:r>
              <a:rPr lang="en-US" sz="3400" b="1" i="1" dirty="0" smtClean="0">
                <a:latin typeface="Calibri"/>
                <a:cs typeface="Calibri"/>
              </a:rPr>
              <a:t>regional</a:t>
            </a:r>
            <a:r>
              <a:rPr lang="en-US" sz="3400" b="1" dirty="0" smtClean="0">
                <a:latin typeface="Calibri"/>
                <a:cs typeface="Calibri"/>
              </a:rPr>
              <a:t>   (</a:t>
            </a:r>
            <a:r>
              <a:rPr lang="en-US" sz="3400" b="1" u="sng" dirty="0" smtClean="0">
                <a:latin typeface="Calibri"/>
                <a:cs typeface="Calibri"/>
              </a:rPr>
              <a:t>1Cor</a:t>
            </a:r>
            <a:r>
              <a:rPr lang="en-US" sz="3400" b="1" u="sng" dirty="0">
                <a:latin typeface="Calibri"/>
                <a:cs typeface="Calibri"/>
              </a:rPr>
              <a:t>.16:</a:t>
            </a:r>
            <a:r>
              <a:rPr lang="en-US" sz="3400" b="1" u="sng" dirty="0" smtClean="0">
                <a:latin typeface="Calibri"/>
                <a:cs typeface="Calibri"/>
              </a:rPr>
              <a:t>1</a:t>
            </a:r>
            <a:r>
              <a:rPr lang="en-US" sz="3400" b="1" dirty="0" smtClean="0">
                <a:latin typeface="Calibri"/>
                <a:cs typeface="Calibri"/>
              </a:rPr>
              <a:t>), or  </a:t>
            </a:r>
            <a:r>
              <a:rPr lang="en-US" sz="3400" b="1" i="1" dirty="0" smtClean="0">
                <a:latin typeface="Calibri"/>
                <a:cs typeface="Calibri"/>
              </a:rPr>
              <a:t>local</a:t>
            </a:r>
            <a:r>
              <a:rPr lang="en-US" sz="3400" b="1" dirty="0" smtClean="0">
                <a:latin typeface="Calibri"/>
                <a:cs typeface="Calibri"/>
              </a:rPr>
              <a:t> (</a:t>
            </a:r>
            <a:r>
              <a:rPr lang="en-US" sz="3400" b="1" u="sng" dirty="0" smtClean="0">
                <a:latin typeface="Calibri"/>
                <a:cs typeface="Calibri"/>
              </a:rPr>
              <a:t>Rev</a:t>
            </a:r>
            <a:r>
              <a:rPr lang="en-US" sz="3400" b="1" u="sng" dirty="0">
                <a:latin typeface="Calibri"/>
                <a:cs typeface="Calibri"/>
              </a:rPr>
              <a:t>.1:</a:t>
            </a:r>
            <a:r>
              <a:rPr lang="en-US" sz="3400" b="1" u="sng" dirty="0" smtClean="0">
                <a:latin typeface="Calibri"/>
                <a:cs typeface="Calibri"/>
              </a:rPr>
              <a:t>11</a:t>
            </a:r>
            <a:r>
              <a:rPr lang="en-US" sz="3400" b="1" dirty="0" smtClean="0">
                <a:latin typeface="Calibri"/>
                <a:cs typeface="Calibri"/>
              </a:rPr>
              <a:t>) senses? </a:t>
            </a:r>
            <a:endParaRPr lang="en-US" sz="3400" b="1" dirty="0">
              <a:latin typeface="Calibri"/>
              <a:cs typeface="Calibri"/>
            </a:endParaRPr>
          </a:p>
          <a:p>
            <a:pPr>
              <a:lnSpc>
                <a:spcPct val="120000"/>
              </a:lnSpc>
              <a:defRPr/>
            </a:pPr>
            <a:r>
              <a:rPr lang="en-US" sz="3400" b="1" dirty="0">
                <a:latin typeface="Calibri"/>
                <a:cs typeface="Calibri"/>
              </a:rPr>
              <a:t>Something else?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4215" y="1885286"/>
            <a:ext cx="51025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Calibri"/>
              </a:rPr>
              <a:t>rather than the </a:t>
            </a:r>
            <a:r>
              <a:rPr lang="en-US" sz="2400" b="1" i="1" dirty="0" smtClean="0">
                <a:cs typeface="Calibri"/>
              </a:rPr>
              <a:t>contents</a:t>
            </a:r>
            <a:r>
              <a:rPr lang="en-US" sz="2400" b="1" dirty="0" smtClean="0">
                <a:cs typeface="Calibri"/>
              </a:rPr>
              <a:t> </a:t>
            </a:r>
            <a:r>
              <a:rPr lang="en-US" sz="2400" b="1" dirty="0">
                <a:cs typeface="Calibri"/>
              </a:rPr>
              <a:t>(people)?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4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on the cros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446" y="2480313"/>
            <a:ext cx="7782554" cy="437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Think about </a:t>
            </a:r>
            <a:r>
              <a:rPr lang="en-US" b="1" i="1" dirty="0" smtClean="0"/>
              <a:t>the </a:t>
            </a:r>
            <a:r>
              <a:rPr lang="en-US" b="1" dirty="0" smtClean="0"/>
              <a:t>church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611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latin typeface="Calibri"/>
                <a:cs typeface="Calibri"/>
              </a:rPr>
              <a:t>Origin-</a:t>
            </a:r>
            <a:r>
              <a:rPr lang="en-US" sz="2600" b="1" i="1" dirty="0" smtClean="0">
                <a:latin typeface="Calibri"/>
                <a:cs typeface="Calibri"/>
              </a:rPr>
              <a:t> </a:t>
            </a:r>
            <a:r>
              <a:rPr lang="en-US" sz="2600" b="1" dirty="0" smtClean="0">
                <a:latin typeface="Calibri"/>
                <a:cs typeface="Calibri"/>
              </a:rPr>
              <a:t> </a:t>
            </a:r>
            <a:r>
              <a:rPr lang="en-US" sz="2600" b="1" i="1" dirty="0" smtClean="0">
                <a:latin typeface="Calibri"/>
                <a:cs typeface="Calibri"/>
              </a:rPr>
              <a:t>The </a:t>
            </a:r>
            <a:r>
              <a:rPr lang="en-US" sz="2600" b="1" dirty="0" smtClean="0">
                <a:latin typeface="Calibri"/>
                <a:cs typeface="Calibri"/>
              </a:rPr>
              <a:t>church is what Jesus built and purchased with His blood, </a:t>
            </a:r>
            <a:r>
              <a:rPr lang="en-US" sz="2600" b="1" u="sng" dirty="0" smtClean="0">
                <a:latin typeface="Calibri"/>
                <a:cs typeface="Calibri"/>
              </a:rPr>
              <a:t>Matt.16:18</a:t>
            </a:r>
            <a:r>
              <a:rPr lang="en-US" sz="2600" b="1" dirty="0" smtClean="0">
                <a:latin typeface="Calibri"/>
                <a:cs typeface="Calibri"/>
              </a:rPr>
              <a:t>; </a:t>
            </a:r>
            <a:r>
              <a:rPr lang="en-US" sz="2600" b="1" u="sng" dirty="0" smtClean="0">
                <a:latin typeface="Calibri"/>
                <a:cs typeface="Calibri"/>
              </a:rPr>
              <a:t>Acts 20:28</a:t>
            </a:r>
            <a:r>
              <a:rPr lang="en-US" sz="2600" b="1" dirty="0" smtClean="0">
                <a:latin typeface="Calibri"/>
                <a:cs typeface="Calibri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latin typeface="Calibri"/>
                <a:cs typeface="Calibri"/>
              </a:rPr>
              <a:t>Organization-</a:t>
            </a:r>
            <a:r>
              <a:rPr lang="en-US" sz="2600" b="1" i="1" dirty="0" smtClean="0">
                <a:latin typeface="Calibri"/>
                <a:cs typeface="Calibri"/>
              </a:rPr>
              <a:t> The </a:t>
            </a:r>
            <a:r>
              <a:rPr lang="en-US" sz="2600" b="1" dirty="0" smtClean="0">
                <a:latin typeface="Calibri"/>
                <a:cs typeface="Calibri"/>
              </a:rPr>
              <a:t>church is the </a:t>
            </a:r>
            <a:r>
              <a:rPr lang="en-US" sz="2600" b="1" i="1" dirty="0" smtClean="0">
                <a:latin typeface="Calibri"/>
                <a:cs typeface="Calibri"/>
              </a:rPr>
              <a:t>body </a:t>
            </a:r>
            <a:r>
              <a:rPr lang="en-US" sz="2600" b="1" dirty="0" smtClean="0">
                <a:latin typeface="Calibri"/>
                <a:cs typeface="Calibri"/>
              </a:rPr>
              <a:t>over which He is the </a:t>
            </a:r>
            <a:r>
              <a:rPr lang="en-US" sz="2600" b="1" i="1" dirty="0" smtClean="0">
                <a:latin typeface="Calibri"/>
                <a:cs typeface="Calibri"/>
              </a:rPr>
              <a:t>Head </a:t>
            </a:r>
            <a:r>
              <a:rPr lang="en-US" sz="2600" dirty="0" smtClean="0">
                <a:latin typeface="Calibri"/>
                <a:cs typeface="Calibri"/>
              </a:rPr>
              <a:t>(</a:t>
            </a:r>
            <a:r>
              <a:rPr lang="en-US" sz="2600" i="1" dirty="0" smtClean="0">
                <a:latin typeface="Calibri"/>
                <a:cs typeface="Calibri"/>
              </a:rPr>
              <a:t>executively, legislatively, </a:t>
            </a:r>
            <a:r>
              <a:rPr lang="en-US" sz="2600" dirty="0" smtClean="0">
                <a:latin typeface="Calibri"/>
                <a:cs typeface="Calibri"/>
              </a:rPr>
              <a:t>and </a:t>
            </a:r>
            <a:r>
              <a:rPr lang="en-US" sz="2600" i="1" dirty="0" smtClean="0">
                <a:latin typeface="Calibri"/>
                <a:cs typeface="Calibri"/>
              </a:rPr>
              <a:t>j</a:t>
            </a:r>
            <a:r>
              <a:rPr lang="en-US" sz="2600" i="1" dirty="0" smtClean="0">
                <a:latin typeface="Calibri"/>
                <a:cs typeface="Calibri"/>
              </a:rPr>
              <a:t>udicially</a:t>
            </a:r>
            <a:r>
              <a:rPr lang="en-US" sz="2600" dirty="0" smtClean="0">
                <a:latin typeface="Calibri"/>
                <a:cs typeface="Calibri"/>
              </a:rPr>
              <a:t>)</a:t>
            </a:r>
            <a:r>
              <a:rPr lang="en-US" sz="2600" b="1" i="1" dirty="0" smtClean="0">
                <a:latin typeface="Calibri"/>
                <a:cs typeface="Calibri"/>
              </a:rPr>
              <a:t>, </a:t>
            </a:r>
            <a:r>
              <a:rPr lang="en-US" sz="2600" b="1" u="sng" dirty="0" smtClean="0">
                <a:latin typeface="Calibri"/>
                <a:cs typeface="Calibri"/>
              </a:rPr>
              <a:t>Eph.1:22-23</a:t>
            </a:r>
            <a:r>
              <a:rPr lang="en-US" sz="2600" b="1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latin typeface="Calibri"/>
                <a:cs typeface="Calibri"/>
              </a:rPr>
              <a:t>Access- </a:t>
            </a:r>
            <a:r>
              <a:rPr lang="en-US" sz="2600" b="1" i="1" dirty="0" smtClean="0">
                <a:latin typeface="Calibri"/>
                <a:cs typeface="Calibri"/>
              </a:rPr>
              <a:t>The </a:t>
            </a:r>
            <a:r>
              <a:rPr lang="en-US" sz="2600" b="1" dirty="0" smtClean="0">
                <a:latin typeface="Calibri"/>
                <a:cs typeface="Calibri"/>
              </a:rPr>
              <a:t>church is entered through </a:t>
            </a:r>
            <a:r>
              <a:rPr lang="en-US" sz="2600" b="1" i="1" dirty="0" smtClean="0">
                <a:latin typeface="Calibri"/>
                <a:cs typeface="Calibri"/>
              </a:rPr>
              <a:t>faith, repentance, </a:t>
            </a:r>
            <a:r>
              <a:rPr lang="en-US" sz="2600" b="1" dirty="0" smtClean="0">
                <a:latin typeface="Calibri"/>
                <a:cs typeface="Calibri"/>
              </a:rPr>
              <a:t>and </a:t>
            </a:r>
            <a:r>
              <a:rPr lang="en-US" sz="2600" b="1" i="1" dirty="0" smtClean="0">
                <a:latin typeface="Calibri"/>
                <a:cs typeface="Calibri"/>
              </a:rPr>
              <a:t>baptism, </a:t>
            </a:r>
            <a:r>
              <a:rPr lang="en-US" sz="2600" b="1" u="sng" dirty="0" smtClean="0">
                <a:latin typeface="Calibri"/>
                <a:cs typeface="Calibri"/>
              </a:rPr>
              <a:t>Acts 2:36-38, 40-41</a:t>
            </a:r>
            <a:r>
              <a:rPr lang="en-US" sz="2600" b="1" dirty="0" smtClean="0">
                <a:latin typeface="Calibri"/>
                <a:cs typeface="Calibri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latin typeface="Calibri"/>
                <a:cs typeface="Calibri"/>
              </a:rPr>
              <a:t>Composition- </a:t>
            </a:r>
            <a:r>
              <a:rPr lang="en-US" sz="2600" b="1" i="1" dirty="0" smtClean="0">
                <a:latin typeface="Calibri"/>
                <a:cs typeface="Calibri"/>
              </a:rPr>
              <a:t>The </a:t>
            </a:r>
            <a:r>
              <a:rPr lang="en-US" sz="2600" b="1" dirty="0" smtClean="0">
                <a:latin typeface="Calibri"/>
                <a:cs typeface="Calibri"/>
              </a:rPr>
              <a:t>church is comprised of </a:t>
            </a:r>
            <a:r>
              <a:rPr lang="en-US" sz="2600" b="1" i="1" dirty="0" smtClean="0">
                <a:latin typeface="Calibri"/>
                <a:cs typeface="Calibri"/>
              </a:rPr>
              <a:t>the saved </a:t>
            </a:r>
            <a:r>
              <a:rPr lang="en-US" sz="2600" b="1" dirty="0" smtClean="0">
                <a:latin typeface="Calibri"/>
                <a:cs typeface="Calibri"/>
              </a:rPr>
              <a:t>of all time, </a:t>
            </a:r>
            <a:r>
              <a:rPr lang="en-US" sz="2600" b="1" u="sng" dirty="0" smtClean="0">
                <a:latin typeface="Calibri"/>
                <a:cs typeface="Calibri"/>
              </a:rPr>
              <a:t>Heb.12:23</a:t>
            </a:r>
            <a:r>
              <a:rPr lang="en-US" sz="2600" b="1" dirty="0" smtClean="0">
                <a:latin typeface="Calibri"/>
                <a:cs typeface="Calibri"/>
              </a:rPr>
              <a:t>. </a:t>
            </a:r>
          </a:p>
          <a:p>
            <a:pPr lvl="1">
              <a:lnSpc>
                <a:spcPct val="90000"/>
              </a:lnSpc>
              <a:buFont typeface="Wingdings" charset="0"/>
              <a:buChar char="Ø"/>
            </a:pPr>
            <a:r>
              <a:rPr lang="en-US" sz="2600" b="1" dirty="0" smtClean="0">
                <a:latin typeface="Calibri"/>
                <a:cs typeface="Calibri"/>
              </a:rPr>
              <a:t>Certainly, it </a:t>
            </a:r>
            <a:r>
              <a:rPr lang="en-US" sz="2600" b="1" i="1" dirty="0" smtClean="0">
                <a:latin typeface="Calibri"/>
                <a:cs typeface="Calibri"/>
              </a:rPr>
              <a:t>began </a:t>
            </a:r>
            <a:r>
              <a:rPr lang="en-US" sz="2600" b="1" dirty="0" smtClean="0">
                <a:latin typeface="Calibri"/>
                <a:cs typeface="Calibri"/>
              </a:rPr>
              <a:t>in a sense on Pentecost in 33 A.D. as recorded in </a:t>
            </a:r>
            <a:r>
              <a:rPr lang="en-US" sz="2600" b="1" u="sng" dirty="0" smtClean="0">
                <a:latin typeface="Calibri"/>
                <a:cs typeface="Calibri"/>
              </a:rPr>
              <a:t>Acts 2</a:t>
            </a:r>
            <a:r>
              <a:rPr lang="en-US" sz="2600" b="1" dirty="0" smtClean="0">
                <a:latin typeface="Calibri"/>
                <a:cs typeface="Calibri"/>
              </a:rPr>
              <a:t>; but</a:t>
            </a:r>
          </a:p>
          <a:p>
            <a:pPr lvl="1">
              <a:lnSpc>
                <a:spcPct val="90000"/>
              </a:lnSpc>
              <a:buFont typeface="Wingdings" charset="0"/>
              <a:buChar char="Ø"/>
            </a:pPr>
            <a:r>
              <a:rPr lang="en-US" sz="2600" b="1" dirty="0" smtClean="0">
                <a:latin typeface="Calibri"/>
                <a:cs typeface="Calibri"/>
              </a:rPr>
              <a:t>One must also recognize that Jesus</a:t>
            </a:r>
            <a:r>
              <a:rPr lang="en-US" sz="2600" b="1" dirty="0" smtClean="0">
                <a:latin typeface="Calibri"/>
                <a:cs typeface="Calibri"/>
              </a:rPr>
              <a:t>’</a:t>
            </a:r>
            <a:r>
              <a:rPr lang="en-US" altLang="ja-JP" sz="2600" b="1" dirty="0" smtClean="0">
                <a:latin typeface="Calibri"/>
                <a:cs typeface="Calibri"/>
              </a:rPr>
              <a:t> sacrifice reached back to save the faithful of the previous dispensations and covenants, </a:t>
            </a:r>
            <a:r>
              <a:rPr lang="en-US" altLang="ja-JP" sz="2600" b="1" u="sng" dirty="0" smtClean="0">
                <a:latin typeface="Calibri"/>
                <a:cs typeface="Calibri"/>
              </a:rPr>
              <a:t>Rom.3:25-26</a:t>
            </a:r>
            <a:r>
              <a:rPr lang="en-US" altLang="ja-JP" sz="2600" b="1" dirty="0" smtClean="0">
                <a:latin typeface="Calibri"/>
                <a:cs typeface="Calibri"/>
              </a:rPr>
              <a:t>; </a:t>
            </a:r>
            <a:r>
              <a:rPr lang="en-US" altLang="ja-JP" sz="2600" b="1" u="sng" dirty="0" smtClean="0">
                <a:latin typeface="Calibri"/>
                <a:cs typeface="Calibri"/>
              </a:rPr>
              <a:t>Heb.9:15</a:t>
            </a:r>
            <a:r>
              <a:rPr lang="en-US" altLang="ja-JP" sz="2600" b="1" dirty="0" smtClean="0">
                <a:latin typeface="Calibri"/>
                <a:cs typeface="Calibri"/>
              </a:rPr>
              <a:t>; </a:t>
            </a:r>
            <a:r>
              <a:rPr lang="en-US" altLang="ja-JP" sz="2600" b="1" u="sng" dirty="0" smtClean="0">
                <a:latin typeface="Calibri"/>
                <a:cs typeface="Calibri"/>
              </a:rPr>
              <a:t>10:12</a:t>
            </a:r>
            <a:r>
              <a:rPr lang="en-US" altLang="ja-JP" sz="2600" b="1" dirty="0" smtClean="0">
                <a:latin typeface="Calibri"/>
                <a:cs typeface="Calibri"/>
              </a:rPr>
              <a:t>. </a:t>
            </a:r>
            <a:endParaRPr lang="en-US" sz="2600" b="1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But now think about </a:t>
            </a:r>
            <a:r>
              <a:rPr lang="en-US" b="1" i="1" dirty="0" smtClean="0"/>
              <a:t>this </a:t>
            </a:r>
            <a:r>
              <a:rPr lang="en-US" b="1" dirty="0" smtClean="0"/>
              <a:t>church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Origin- It began when Christians (fellow members of the </a:t>
            </a:r>
            <a:r>
              <a:rPr lang="en-US" sz="2400" b="1" i="1" dirty="0" smtClean="0"/>
              <a:t>universal</a:t>
            </a:r>
            <a:r>
              <a:rPr lang="en-US" sz="2400" b="1" dirty="0" smtClean="0"/>
              <a:t> church) decided to ban together to worship and work collectively at this location, </a:t>
            </a:r>
            <a:r>
              <a:rPr lang="en-US" sz="2400" b="1" u="sng" dirty="0" smtClean="0"/>
              <a:t>Acts 2:42-47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Organization- Though the </a:t>
            </a:r>
            <a:r>
              <a:rPr lang="en-US" sz="2400" b="1" i="1" dirty="0" smtClean="0"/>
              <a:t>Head </a:t>
            </a:r>
            <a:r>
              <a:rPr lang="en-US" sz="2400" b="1" dirty="0" smtClean="0"/>
              <a:t>(executively, legislatively, and judicially) remains the same, it has been </a:t>
            </a:r>
            <a:r>
              <a:rPr lang="en-US" sz="2400" b="1" i="1" dirty="0" smtClean="0"/>
              <a:t>overseen </a:t>
            </a:r>
            <a:r>
              <a:rPr lang="en-US" sz="2400" b="1" dirty="0" smtClean="0"/>
              <a:t>locally by elders, served by deacons, and comprised of saints/members, </a:t>
            </a:r>
            <a:r>
              <a:rPr lang="en-US" sz="2400" b="1" u="sng" dirty="0" smtClean="0"/>
              <a:t>Phil.1:1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Access- Either by conversion, </a:t>
            </a:r>
            <a:r>
              <a:rPr lang="en-US" sz="2400" b="1" u="sng" dirty="0" smtClean="0"/>
              <a:t>Acts 4:4</a:t>
            </a:r>
            <a:r>
              <a:rPr lang="en-US" sz="2400" b="1" dirty="0"/>
              <a:t>;</a:t>
            </a:r>
            <a:r>
              <a:rPr lang="en-US" sz="2400" b="1" dirty="0" smtClean="0"/>
              <a:t> or by deliberate choice to </a:t>
            </a:r>
            <a:r>
              <a:rPr lang="en-US" sz="2400" b="1" i="1" dirty="0" smtClean="0"/>
              <a:t>join </a:t>
            </a:r>
            <a:r>
              <a:rPr lang="en-US" sz="2400" b="1" dirty="0" smtClean="0"/>
              <a:t>(and </a:t>
            </a:r>
            <a:r>
              <a:rPr lang="en-US" sz="2400" b="1" i="1" dirty="0" smtClean="0"/>
              <a:t>accept</a:t>
            </a:r>
            <a:r>
              <a:rPr lang="en-US" sz="2400" b="1" dirty="0" smtClean="0"/>
              <a:t> as fellow </a:t>
            </a:r>
            <a:r>
              <a:rPr lang="en-US" sz="2400" b="1" i="1" dirty="0" smtClean="0"/>
              <a:t>local </a:t>
            </a:r>
            <a:r>
              <a:rPr lang="en-US" sz="2400" b="1" dirty="0" smtClean="0"/>
              <a:t>members) members are </a:t>
            </a:r>
            <a:r>
              <a:rPr lang="en-US" sz="2400" b="1" i="1" dirty="0" smtClean="0"/>
              <a:t>added </a:t>
            </a:r>
            <a:r>
              <a:rPr lang="en-US" sz="2400" b="1" dirty="0" smtClean="0"/>
              <a:t>to this fellowship, </a:t>
            </a:r>
            <a:r>
              <a:rPr lang="en-US" sz="2400" b="1" u="sng" dirty="0" smtClean="0"/>
              <a:t>Acts 9:18,26-28</a:t>
            </a:r>
            <a:r>
              <a:rPr lang="en-US" sz="2400" b="1" dirty="0" smtClean="0"/>
              <a:t>.  </a:t>
            </a:r>
          </a:p>
          <a:p>
            <a:r>
              <a:rPr lang="en-US" sz="2400" b="1" dirty="0" smtClean="0"/>
              <a:t>Composition- Over the years, members have been both </a:t>
            </a:r>
            <a:r>
              <a:rPr lang="en-US" sz="2400" b="1" i="1" dirty="0" smtClean="0"/>
              <a:t>added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subtracted, </a:t>
            </a:r>
            <a:r>
              <a:rPr lang="en-US" sz="2400" b="1" u="sng" dirty="0" smtClean="0"/>
              <a:t>2Thess.3:6,14-15</a:t>
            </a:r>
            <a:r>
              <a:rPr lang="en-US" sz="2400" b="1" dirty="0" smtClean="0"/>
              <a:t>.  But, as </a:t>
            </a:r>
            <a:r>
              <a:rPr lang="en-US" sz="2400" b="1" i="1" dirty="0" smtClean="0"/>
              <a:t>fallible </a:t>
            </a:r>
            <a:r>
              <a:rPr lang="en-US" sz="2400" b="1" dirty="0" smtClean="0"/>
              <a:t>men, we must admit the possibility of error by:</a:t>
            </a:r>
          </a:p>
          <a:p>
            <a:pPr lvl="1">
              <a:buFont typeface="Wingdings" charset="2"/>
              <a:buChar char="Ø"/>
            </a:pPr>
            <a:r>
              <a:rPr lang="en-US" sz="2400" b="1" i="1" dirty="0" smtClean="0"/>
              <a:t>Adding/keeping </a:t>
            </a:r>
            <a:r>
              <a:rPr lang="en-US" sz="2400" b="1" dirty="0" smtClean="0"/>
              <a:t>those we should not, </a:t>
            </a:r>
            <a:r>
              <a:rPr lang="en-US" sz="2400" b="1" u="sng" dirty="0" smtClean="0"/>
              <a:t>1Cor.5:1-13</a:t>
            </a:r>
            <a:r>
              <a:rPr lang="en-US" sz="2400" b="1" dirty="0" smtClean="0"/>
              <a:t>; or,</a:t>
            </a:r>
          </a:p>
          <a:p>
            <a:pPr lvl="1">
              <a:buFont typeface="Wingdings" charset="2"/>
              <a:buChar char="Ø"/>
            </a:pPr>
            <a:r>
              <a:rPr lang="en-US" sz="2400" b="1" i="1" dirty="0" smtClean="0"/>
              <a:t>Expelling </a:t>
            </a:r>
            <a:r>
              <a:rPr lang="en-US" sz="2400" b="1" dirty="0" smtClean="0"/>
              <a:t>those we should not, </a:t>
            </a:r>
            <a:r>
              <a:rPr lang="en-US" sz="2400" b="1" u="sng" dirty="0" smtClean="0"/>
              <a:t>3John 9-11</a:t>
            </a:r>
            <a:r>
              <a:rPr lang="en-US" sz="2400" b="1" dirty="0" smtClean="0"/>
              <a:t>. 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6310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823818"/>
          </a:xfrm>
        </p:spPr>
        <p:txBody>
          <a:bodyPr/>
          <a:lstStyle/>
          <a:p>
            <a:r>
              <a:rPr lang="en-US" b="1" dirty="0" smtClean="0"/>
              <a:t>What’s the Point?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23818"/>
            <a:ext cx="8352159" cy="55624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A few, actually:</a:t>
            </a:r>
          </a:p>
          <a:p>
            <a:r>
              <a:rPr lang="en-US" sz="2200" b="1" i="1" dirty="0" smtClean="0"/>
              <a:t>The </a:t>
            </a:r>
            <a:r>
              <a:rPr lang="en-US" sz="2200" b="1" dirty="0" smtClean="0"/>
              <a:t>church (universal) belongs to Christ; He </a:t>
            </a:r>
            <a:r>
              <a:rPr lang="en-US" sz="2200" b="1" i="1" dirty="0" smtClean="0"/>
              <a:t>bought, oversees, </a:t>
            </a:r>
            <a:r>
              <a:rPr lang="en-US" sz="2200" b="1" dirty="0" smtClean="0"/>
              <a:t>and </a:t>
            </a:r>
            <a:r>
              <a:rPr lang="en-US" sz="2200" b="1" i="1" dirty="0" smtClean="0"/>
              <a:t>maintains </a:t>
            </a:r>
            <a:r>
              <a:rPr lang="en-US" sz="2200" b="1" dirty="0" smtClean="0"/>
              <a:t>its perfect fellowship. </a:t>
            </a:r>
          </a:p>
          <a:p>
            <a:r>
              <a:rPr lang="en-US" sz="2200" b="1" i="1" dirty="0" smtClean="0"/>
              <a:t>This </a:t>
            </a:r>
            <a:r>
              <a:rPr lang="en-US" sz="2200" b="1" dirty="0" smtClean="0"/>
              <a:t>church (local) still belongs to Christ (</a:t>
            </a:r>
            <a:r>
              <a:rPr lang="en-US" sz="2200" b="1" u="sng" dirty="0" smtClean="0"/>
              <a:t>Rev.1:12-18ff</a:t>
            </a:r>
            <a:r>
              <a:rPr lang="en-US" sz="2200" b="1" dirty="0" smtClean="0"/>
              <a:t>), but</a:t>
            </a:r>
            <a:r>
              <a:rPr lang="mr-IN" sz="2200" b="1" dirty="0" smtClean="0"/>
              <a:t>…</a:t>
            </a:r>
            <a:endParaRPr lang="en-US" sz="2200" b="1" dirty="0" smtClean="0"/>
          </a:p>
          <a:p>
            <a:pPr lvl="1">
              <a:buFont typeface="Wingdings" charset="2"/>
              <a:buChar char="Ø"/>
            </a:pPr>
            <a:r>
              <a:rPr lang="en-US" sz="2200" b="1" dirty="0" smtClean="0"/>
              <a:t>We paid/pay for it, </a:t>
            </a:r>
            <a:r>
              <a:rPr lang="en-US" sz="2200" b="1" u="sng" dirty="0" smtClean="0"/>
              <a:t>1Cor.16:1-2;</a:t>
            </a:r>
            <a:r>
              <a:rPr lang="en-US" sz="2200" b="1" dirty="0" smtClean="0"/>
              <a:t> and must continue to sacrifice ourselves for it, </a:t>
            </a:r>
            <a:r>
              <a:rPr lang="en-US" sz="2200" b="1" u="sng" dirty="0" smtClean="0"/>
              <a:t>cp.2Cor.8:1-5</a:t>
            </a:r>
            <a:r>
              <a:rPr lang="en-US" sz="2200" b="1" dirty="0" smtClean="0"/>
              <a:t>; </a:t>
            </a:r>
            <a:r>
              <a:rPr lang="en-US" sz="2200" b="1" u="sng" dirty="0" smtClean="0"/>
              <a:t>Rom.12:3-13</a:t>
            </a:r>
            <a:r>
              <a:rPr lang="en-US" sz="2200" b="1" dirty="0" smtClean="0"/>
              <a:t>. </a:t>
            </a:r>
          </a:p>
          <a:p>
            <a:pPr lvl="1">
              <a:buFont typeface="Wingdings" charset="2"/>
              <a:buChar char="Ø"/>
            </a:pPr>
            <a:r>
              <a:rPr lang="en-US" sz="2200" b="1" dirty="0" smtClean="0"/>
              <a:t>We oversee it; </a:t>
            </a:r>
            <a:r>
              <a:rPr lang="en-US" sz="2200" b="1" u="sng" dirty="0" smtClean="0"/>
              <a:t>1Pet.5:1-4</a:t>
            </a:r>
            <a:r>
              <a:rPr lang="en-US" sz="2200" b="1" dirty="0" smtClean="0"/>
              <a:t>; </a:t>
            </a:r>
          </a:p>
          <a:p>
            <a:pPr lvl="1">
              <a:buFont typeface="Wingdings" charset="2"/>
              <a:buChar char="Ø"/>
            </a:pPr>
            <a:r>
              <a:rPr lang="en-US" sz="2200" b="1" dirty="0" smtClean="0"/>
              <a:t>We maintain its fellowship, </a:t>
            </a:r>
            <a:r>
              <a:rPr lang="en-US" sz="2200" b="1" u="sng" dirty="0" smtClean="0"/>
              <a:t>Acts 9:27</a:t>
            </a:r>
            <a:r>
              <a:rPr lang="en-US" sz="2200" b="1" dirty="0" smtClean="0"/>
              <a:t>; </a:t>
            </a:r>
            <a:r>
              <a:rPr lang="en-US" sz="2200" b="1" u="sng" dirty="0" smtClean="0"/>
              <a:t>1Cor.5:9-13</a:t>
            </a:r>
            <a:r>
              <a:rPr lang="en-US" sz="2200" b="1" dirty="0" smtClean="0"/>
              <a:t>. </a:t>
            </a:r>
          </a:p>
          <a:p>
            <a:pPr marL="457200" lvl="1" indent="0">
              <a:buNone/>
            </a:pPr>
            <a:r>
              <a:rPr lang="en-US" sz="2200" b="1" dirty="0" smtClean="0"/>
              <a:t>Hopefully, we do so in ways that please Him, </a:t>
            </a:r>
            <a:r>
              <a:rPr lang="en-US" sz="2200" b="1" u="sng" dirty="0" smtClean="0"/>
              <a:t>Luke 12:42-44</a:t>
            </a:r>
            <a:r>
              <a:rPr lang="en-US" sz="2200" b="1" dirty="0" smtClean="0"/>
              <a:t>!</a:t>
            </a:r>
          </a:p>
          <a:p>
            <a:r>
              <a:rPr lang="en-US" sz="2200" b="1" dirty="0" smtClean="0"/>
              <a:t>Therefore, </a:t>
            </a:r>
            <a:r>
              <a:rPr lang="en-US" sz="2200" b="1" i="1" dirty="0" smtClean="0"/>
              <a:t>the </a:t>
            </a:r>
            <a:r>
              <a:rPr lang="en-US" sz="2200" b="1" dirty="0" smtClean="0"/>
              <a:t>church belongs to Christ; but,</a:t>
            </a:r>
          </a:p>
          <a:p>
            <a:r>
              <a:rPr lang="en-US" sz="2200" b="1" i="1" dirty="0" smtClean="0"/>
              <a:t>This </a:t>
            </a:r>
            <a:r>
              <a:rPr lang="en-US" sz="2200" b="1" dirty="0" smtClean="0"/>
              <a:t>church is </a:t>
            </a:r>
            <a:r>
              <a:rPr lang="en-US" sz="2200" b="1" u="sng" dirty="0" smtClean="0"/>
              <a:t>our</a:t>
            </a:r>
            <a:r>
              <a:rPr lang="en-US" sz="2200" b="1" dirty="0" smtClean="0"/>
              <a:t> responsibility as </a:t>
            </a:r>
            <a:r>
              <a:rPr lang="en-US" sz="2200" b="1" i="1" dirty="0" smtClean="0"/>
              <a:t>stewards </a:t>
            </a:r>
            <a:r>
              <a:rPr lang="en-US" sz="2200" b="1" dirty="0" smtClean="0"/>
              <a:t>to maintain and grow in ways that please Him; compare</a:t>
            </a:r>
            <a:r>
              <a:rPr lang="mr-IN" sz="2200" b="1" dirty="0" smtClean="0"/>
              <a:t>…</a:t>
            </a:r>
            <a:endParaRPr lang="en-US" sz="2200" b="1" u="sng" dirty="0"/>
          </a:p>
          <a:p>
            <a:pPr lvl="1">
              <a:buFont typeface="Wingdings" charset="2"/>
              <a:buChar char="Ø"/>
            </a:pPr>
            <a:r>
              <a:rPr lang="en-US" sz="2200" b="1" u="sng" dirty="0" smtClean="0"/>
              <a:t>Rev.3:7-12</a:t>
            </a:r>
            <a:r>
              <a:rPr lang="en-US" sz="2200" b="1" dirty="0" smtClean="0"/>
              <a:t>, Philadelphia- nothing bad to say</a:t>
            </a:r>
          </a:p>
          <a:p>
            <a:pPr lvl="1">
              <a:buFont typeface="Wingdings" charset="2"/>
              <a:buChar char="Ø"/>
            </a:pPr>
            <a:r>
              <a:rPr lang="en-US" sz="2200" b="1" u="sng" dirty="0" smtClean="0"/>
              <a:t>Rev.3:14-22</a:t>
            </a:r>
            <a:r>
              <a:rPr lang="en-US" sz="2200" b="1" dirty="0" smtClean="0"/>
              <a:t>, Laodicea- nothing good to say </a:t>
            </a:r>
          </a:p>
          <a:p>
            <a:pPr lvl="1">
              <a:buFont typeface="Wingdings" charset="2"/>
              <a:buChar char="Ø"/>
            </a:pPr>
            <a:r>
              <a:rPr lang="en-US" sz="2200" b="1" u="sng" dirty="0" smtClean="0"/>
              <a:t>Rev.3:1-6</a:t>
            </a:r>
            <a:r>
              <a:rPr lang="en-US" sz="2200" b="1" dirty="0" smtClean="0"/>
              <a:t>, Sardis- contained both good and bad </a:t>
            </a:r>
            <a:endParaRPr lang="en-US" sz="2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1206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2"/>
            <a:ext cx="8229600" cy="996607"/>
          </a:xfrm>
        </p:spPr>
        <p:txBody>
          <a:bodyPr/>
          <a:lstStyle/>
          <a:p>
            <a:r>
              <a:rPr lang="en-US" b="1" dirty="0" smtClean="0"/>
              <a:t>So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889"/>
            <a:ext cx="8229600" cy="585111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What will it be for Southport?  What would/will </a:t>
            </a:r>
            <a:r>
              <a:rPr lang="en-US" sz="2400" b="1" i="1" dirty="0" smtClean="0"/>
              <a:t>our letter </a:t>
            </a:r>
            <a:r>
              <a:rPr lang="en-US" sz="2400" b="1" dirty="0" smtClean="0"/>
              <a:t>from the Master say?</a:t>
            </a:r>
          </a:p>
          <a:p>
            <a:r>
              <a:rPr lang="en-US" sz="2400" b="1" dirty="0" smtClean="0"/>
              <a:t>Just as importantly, on which side of </a:t>
            </a:r>
            <a:r>
              <a:rPr lang="en-US" sz="2400" b="1" i="1" dirty="0" smtClean="0"/>
              <a:t>Sardis/Southport </a:t>
            </a:r>
            <a:r>
              <a:rPr lang="en-US" sz="2400" b="1" dirty="0" smtClean="0"/>
              <a:t>are you? </a:t>
            </a:r>
            <a:r>
              <a:rPr lang="en-US" sz="2400" b="1" u="sng" dirty="0" smtClean="0"/>
              <a:t>Rev.3:2-5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soiled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white</a:t>
            </a:r>
            <a:r>
              <a:rPr lang="en-US" sz="2400" b="1" dirty="0" smtClean="0"/>
              <a:t>; </a:t>
            </a:r>
            <a:r>
              <a:rPr lang="en-US" sz="2400" b="1" i="1" dirty="0" smtClean="0"/>
              <a:t>problem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solution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Are you </a:t>
            </a:r>
            <a:r>
              <a:rPr lang="en-US" sz="2400" b="1" i="1" dirty="0" smtClean="0"/>
              <a:t>glued/fastened hard </a:t>
            </a:r>
            <a:r>
              <a:rPr lang="en-US" sz="2400" b="1" dirty="0" smtClean="0"/>
              <a:t>to this church as per </a:t>
            </a:r>
            <a:r>
              <a:rPr lang="en-US" sz="2400" b="1" u="sng" dirty="0" smtClean="0"/>
              <a:t>Acts 9:26</a:t>
            </a:r>
            <a:r>
              <a:rPr lang="en-US" sz="2400" b="1" dirty="0" smtClean="0"/>
              <a:t> (</a:t>
            </a:r>
            <a:r>
              <a:rPr lang="en-US" sz="2400" b="1" u="sng" dirty="0" smtClean="0"/>
              <a:t>Matt.19:5</a:t>
            </a:r>
            <a:r>
              <a:rPr lang="en-US" sz="2400" b="1" dirty="0" smtClean="0"/>
              <a:t>; </a:t>
            </a:r>
            <a:r>
              <a:rPr lang="en-US" sz="2400" b="1" u="sng" dirty="0" smtClean="0"/>
              <a:t>Acts 17:34</a:t>
            </a:r>
            <a:r>
              <a:rPr lang="en-US" sz="2400" b="1" dirty="0" smtClean="0"/>
              <a:t>)? 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smtClean="0"/>
              <a:t>Or, have you just put your “sticky note” of membership here for the time being? </a:t>
            </a:r>
          </a:p>
          <a:p>
            <a:r>
              <a:rPr lang="en-US" sz="2400" b="1" dirty="0" smtClean="0"/>
              <a:t>Do you feel personally responsible for its successes and failures because you’re an integral part of this </a:t>
            </a:r>
            <a:r>
              <a:rPr lang="en-US" sz="2400" b="1" i="1" dirty="0" smtClean="0"/>
              <a:t>body</a:t>
            </a:r>
            <a:r>
              <a:rPr lang="en-US" sz="2400" b="1" dirty="0" smtClean="0"/>
              <a:t>,       </a:t>
            </a:r>
            <a:r>
              <a:rPr lang="en-US" sz="2400" b="1" u="sng" dirty="0" smtClean="0"/>
              <a:t>1Cor.12:12-27</a:t>
            </a:r>
            <a:r>
              <a:rPr lang="en-US" sz="2400" b="1" dirty="0"/>
              <a:t>?</a:t>
            </a:r>
            <a:r>
              <a:rPr lang="en-US" sz="2400" b="1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smtClean="0"/>
              <a:t>Or, </a:t>
            </a:r>
            <a:r>
              <a:rPr lang="en-US" sz="2400" b="1" smtClean="0"/>
              <a:t>are you just </a:t>
            </a:r>
            <a:r>
              <a:rPr lang="en-US" sz="2400" b="1" dirty="0" smtClean="0"/>
              <a:t>here when it suits you and for what you can get out of it? </a:t>
            </a:r>
          </a:p>
          <a:p>
            <a:pPr marL="400050"/>
            <a:r>
              <a:rPr lang="en-US" sz="2400" b="1" dirty="0" smtClean="0"/>
              <a:t> What kind of </a:t>
            </a:r>
            <a:r>
              <a:rPr lang="en-US" sz="2400" b="1" i="1" dirty="0" smtClean="0"/>
              <a:t>steward </a:t>
            </a:r>
            <a:r>
              <a:rPr lang="en-US" sz="2400" b="1" dirty="0" smtClean="0"/>
              <a:t>will you be going forward? </a:t>
            </a:r>
            <a:r>
              <a:rPr lang="en-US" sz="2400" b="1" u="sng" dirty="0" smtClean="0"/>
              <a:t>1Pet.4:10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866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73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861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“Church”</vt:lpstr>
      <vt:lpstr>Think about the church…</vt:lpstr>
      <vt:lpstr>But now think about this church…</vt:lpstr>
      <vt:lpstr>What’s the Point?</vt:lpstr>
      <vt:lpstr>So…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15</cp:revision>
  <cp:lastPrinted>2019-03-31T11:48:15Z</cp:lastPrinted>
  <dcterms:created xsi:type="dcterms:W3CDTF">2019-03-31T09:17:56Z</dcterms:created>
  <dcterms:modified xsi:type="dcterms:W3CDTF">2019-03-31T11:52:49Z</dcterms:modified>
</cp:coreProperties>
</file>