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5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D4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3" d="100"/>
          <a:sy n="103" d="100"/>
        </p:scale>
        <p:origin x="-1000" y="-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A6E914-0A19-5146-BA49-A67E582BA066}" type="datetimeFigureOut">
              <a:rPr lang="en-US" smtClean="0"/>
              <a:t>1/27/19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B0802-4A7C-114F-9809-3436A9606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872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B0802-4A7C-114F-9809-3436A9606F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44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B0802-4A7C-114F-9809-3436A9606F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44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B0802-4A7C-114F-9809-3436A9606F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44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B0802-4A7C-114F-9809-3436A9606F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448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B0802-4A7C-114F-9809-3436A9606F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44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B0802-4A7C-114F-9809-3436A9606F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44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7044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6000" b="1" dirty="0" smtClean="0">
                <a:ln>
                  <a:solidFill>
                    <a:schemeClr val="bg1"/>
                  </a:solidFill>
                </a:ln>
                <a:solidFill>
                  <a:srgbClr val="3AD417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“Right”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and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r>
              <a:rPr lang="en-US" sz="6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“Wrong”</a:t>
            </a:r>
            <a:endParaRPr lang="en-US" sz="6000" b="1" dirty="0">
              <a:ln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0955" y="1239192"/>
            <a:ext cx="2082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Pro-Life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45211" y="1470025"/>
            <a:ext cx="2004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</a:rPr>
              <a:t>Pro-Choice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49612" y="1239192"/>
            <a:ext cx="2194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Build the Wall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2780" y="1704602"/>
            <a:ext cx="2194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Open Borders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9152" y="2318667"/>
            <a:ext cx="1802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Gun Control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10464" y="2868507"/>
            <a:ext cx="2194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Open Carry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87098" y="3125259"/>
            <a:ext cx="2194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Statue Removal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87098" y="2663594"/>
            <a:ext cx="1832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History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50947" y="2232022"/>
            <a:ext cx="21944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Individual Rights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64364" y="3042784"/>
            <a:ext cx="21944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Governmental Control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954" y="4734333"/>
            <a:ext cx="8883983" cy="2123668"/>
          </a:xfrm>
          <a:solidFill>
            <a:schemeClr val="tx1">
              <a:alpha val="67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Man, alone, struggles with the </a:t>
            </a:r>
            <a:r>
              <a:rPr lang="en-US" b="1" i="1" dirty="0" smtClean="0">
                <a:solidFill>
                  <a:srgbClr val="000000"/>
                </a:solidFill>
              </a:rPr>
              <a:t>concept, </a:t>
            </a:r>
            <a:r>
              <a:rPr lang="en-US" b="1" dirty="0" smtClean="0">
                <a:solidFill>
                  <a:srgbClr val="000000"/>
                </a:solidFill>
              </a:rPr>
              <a:t>let alone the </a:t>
            </a:r>
            <a:r>
              <a:rPr lang="en-US" b="1" i="1" dirty="0" smtClean="0">
                <a:solidFill>
                  <a:srgbClr val="000000"/>
                </a:solidFill>
              </a:rPr>
              <a:t>definition.</a:t>
            </a:r>
            <a:endParaRPr lang="en-US" b="1" dirty="0" smtClean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We see, perhaps because we want to, </a:t>
            </a:r>
            <a:r>
              <a:rPr lang="en-US" b="1" i="1" dirty="0" smtClean="0">
                <a:solidFill>
                  <a:srgbClr val="000000"/>
                </a:solidFill>
              </a:rPr>
              <a:t>gray </a:t>
            </a:r>
            <a:r>
              <a:rPr lang="en-US" b="1" dirty="0" smtClean="0">
                <a:solidFill>
                  <a:srgbClr val="000000"/>
                </a:solidFill>
              </a:rPr>
              <a:t>areas between “right” and “wrong,”</a:t>
            </a:r>
          </a:p>
          <a:p>
            <a:r>
              <a:rPr lang="en-US" b="1" i="1" dirty="0" smtClean="0">
                <a:solidFill>
                  <a:srgbClr val="000000"/>
                </a:solidFill>
              </a:rPr>
              <a:t>Shadows </a:t>
            </a:r>
            <a:r>
              <a:rPr lang="en-US" b="1" dirty="0" smtClean="0">
                <a:solidFill>
                  <a:srgbClr val="000000"/>
                </a:solidFill>
              </a:rPr>
              <a:t>between “light” and “dark,”</a:t>
            </a:r>
          </a:p>
          <a:p>
            <a:r>
              <a:rPr lang="en-US" b="1" i="1" dirty="0" smtClean="0">
                <a:solidFill>
                  <a:srgbClr val="000000"/>
                </a:solidFill>
              </a:rPr>
              <a:t>Amorality </a:t>
            </a:r>
            <a:r>
              <a:rPr lang="en-US" b="1" dirty="0" smtClean="0">
                <a:solidFill>
                  <a:srgbClr val="000000"/>
                </a:solidFill>
              </a:rPr>
              <a:t>between “good” and “evil,”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And </a:t>
            </a:r>
            <a:r>
              <a:rPr lang="en-US" b="1" i="1" dirty="0" smtClean="0">
                <a:solidFill>
                  <a:srgbClr val="000000"/>
                </a:solidFill>
              </a:rPr>
              <a:t>righteous </a:t>
            </a:r>
            <a:r>
              <a:rPr lang="en-US" b="1" dirty="0" smtClean="0">
                <a:solidFill>
                  <a:srgbClr val="000000"/>
                </a:solidFill>
              </a:rPr>
              <a:t>acts with </a:t>
            </a:r>
            <a:r>
              <a:rPr lang="en-US" b="1" i="1" dirty="0" smtClean="0">
                <a:solidFill>
                  <a:srgbClr val="000000"/>
                </a:solidFill>
              </a:rPr>
              <a:t>impure </a:t>
            </a:r>
            <a:r>
              <a:rPr lang="en-US" b="1" dirty="0" smtClean="0">
                <a:solidFill>
                  <a:srgbClr val="000000"/>
                </a:solidFill>
              </a:rPr>
              <a:t>motives,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Or </a:t>
            </a:r>
            <a:r>
              <a:rPr lang="en-US" b="1" i="1" dirty="0" smtClean="0">
                <a:solidFill>
                  <a:srgbClr val="000000"/>
                </a:solidFill>
              </a:rPr>
              <a:t>sinful </a:t>
            </a:r>
            <a:r>
              <a:rPr lang="en-US" b="1" dirty="0" smtClean="0">
                <a:solidFill>
                  <a:srgbClr val="000000"/>
                </a:solidFill>
              </a:rPr>
              <a:t>acts with </a:t>
            </a:r>
            <a:r>
              <a:rPr lang="en-US" b="1" i="1" dirty="0" smtClean="0">
                <a:solidFill>
                  <a:srgbClr val="000000"/>
                </a:solidFill>
              </a:rPr>
              <a:t>pure </a:t>
            </a:r>
            <a:r>
              <a:rPr lang="en-US" b="1" dirty="0" smtClean="0">
                <a:solidFill>
                  <a:srgbClr val="000000"/>
                </a:solidFill>
              </a:rPr>
              <a:t>motives.  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277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70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9000"/>
                            </p:stCondLst>
                            <p:childTnLst>
                              <p:par>
                                <p:cTn id="6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1000"/>
                            </p:stCondLst>
                            <p:childTnLst>
                              <p:par>
                                <p:cTn id="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30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7772400" cy="1023306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6000" b="1" dirty="0" smtClean="0">
                <a:ln>
                  <a:solidFill>
                    <a:schemeClr val="bg1"/>
                  </a:solidFill>
                </a:ln>
                <a:solidFill>
                  <a:srgbClr val="3AD417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“Right”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and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r>
              <a:rPr lang="en-US" sz="6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“Wrong”</a:t>
            </a:r>
            <a:endParaRPr lang="en-US" sz="6000" b="1" dirty="0">
              <a:ln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023307"/>
            <a:ext cx="3195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Why even bother?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96026" y="789056"/>
            <a:ext cx="29277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</a:rPr>
              <a:t>If we are not </a:t>
            </a:r>
            <a:r>
              <a:rPr lang="en-US" sz="2400" b="1" i="1" dirty="0" smtClean="0">
                <a:solidFill>
                  <a:srgbClr val="000000"/>
                </a:solidFill>
              </a:rPr>
              <a:t>made in His image, </a:t>
            </a:r>
            <a:endParaRPr lang="en-US" sz="2400" b="1" dirty="0" smtClean="0">
              <a:solidFill>
                <a:srgbClr val="000000"/>
              </a:solidFill>
            </a:endParaRPr>
          </a:p>
          <a:p>
            <a:r>
              <a:rPr lang="en-US" sz="2400" b="1" dirty="0" smtClean="0">
                <a:solidFill>
                  <a:srgbClr val="000000"/>
                </a:solidFill>
              </a:rPr>
              <a:t>If we are not </a:t>
            </a:r>
            <a:r>
              <a:rPr lang="en-US" sz="2400" b="1" i="1" dirty="0" smtClean="0">
                <a:solidFill>
                  <a:srgbClr val="000000"/>
                </a:solidFill>
              </a:rPr>
              <a:t>guided by His revealed will, </a:t>
            </a:r>
            <a:endParaRPr lang="en-US" sz="2400" b="1" dirty="0" smtClean="0">
              <a:solidFill>
                <a:srgbClr val="000000"/>
              </a:solidFill>
            </a:endParaRPr>
          </a:p>
          <a:p>
            <a:r>
              <a:rPr lang="en-US" sz="2400" b="1" dirty="0" smtClean="0">
                <a:solidFill>
                  <a:srgbClr val="000000"/>
                </a:solidFill>
              </a:rPr>
              <a:t>And </a:t>
            </a:r>
            <a:r>
              <a:rPr lang="en-US" sz="2400" b="1" i="1" dirty="0" smtClean="0">
                <a:solidFill>
                  <a:srgbClr val="000000"/>
                </a:solidFill>
              </a:rPr>
              <a:t>won’t be judged eternally, 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954" y="4734333"/>
            <a:ext cx="8883983" cy="2123668"/>
          </a:xfrm>
          <a:solidFill>
            <a:schemeClr val="tx1">
              <a:alpha val="67000"/>
            </a:schemeClr>
          </a:solidFill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</a:rPr>
              <a:t>Then why not just let </a:t>
            </a:r>
            <a:r>
              <a:rPr lang="en-US" sz="2400" b="1" i="1" dirty="0" smtClean="0">
                <a:solidFill>
                  <a:srgbClr val="000000"/>
                </a:solidFill>
              </a:rPr>
              <a:t>“each do what is right in his own eyes” 		</a:t>
            </a:r>
            <a:r>
              <a:rPr lang="en-US" sz="2400" b="1" dirty="0" smtClean="0">
                <a:solidFill>
                  <a:srgbClr val="000000"/>
                </a:solidFill>
              </a:rPr>
              <a:t>(</a:t>
            </a:r>
            <a:r>
              <a:rPr lang="en-US" sz="2400" b="1" u="sng" dirty="0" smtClean="0">
                <a:solidFill>
                  <a:srgbClr val="000000"/>
                </a:solidFill>
              </a:rPr>
              <a:t>cf. Jud</a:t>
            </a:r>
            <a:r>
              <a:rPr lang="en-US" sz="2400" b="1" dirty="0" smtClean="0">
                <a:solidFill>
                  <a:srgbClr val="000000"/>
                </a:solidFill>
              </a:rPr>
              <a:t>g</a:t>
            </a:r>
            <a:r>
              <a:rPr lang="en-US" sz="2400" b="1" u="sng" dirty="0" smtClean="0">
                <a:solidFill>
                  <a:srgbClr val="000000"/>
                </a:solidFill>
              </a:rPr>
              <a:t>es 21:25</a:t>
            </a:r>
            <a:r>
              <a:rPr lang="en-US" sz="2400" b="1" dirty="0" smtClean="0">
                <a:solidFill>
                  <a:srgbClr val="000000"/>
                </a:solidFill>
              </a:rPr>
              <a:t>) and stop arguing?</a:t>
            </a:r>
          </a:p>
          <a:p>
            <a:r>
              <a:rPr lang="en-US" sz="2400" b="1" dirty="0" smtClean="0">
                <a:solidFill>
                  <a:srgbClr val="000000"/>
                </a:solidFill>
              </a:rPr>
              <a:t>Aside from the </a:t>
            </a:r>
            <a:r>
              <a:rPr lang="en-US" sz="2400" b="1" i="1" dirty="0" smtClean="0">
                <a:solidFill>
                  <a:srgbClr val="000000"/>
                </a:solidFill>
              </a:rPr>
              <a:t>spiritual </a:t>
            </a:r>
            <a:r>
              <a:rPr lang="en-US" sz="2400" b="1" dirty="0" smtClean="0">
                <a:solidFill>
                  <a:srgbClr val="000000"/>
                </a:solidFill>
              </a:rPr>
              <a:t>aspect, we need “right” and “wrong” to be in any sense “civilized,” and to live together in any kind of “society.”</a:t>
            </a:r>
          </a:p>
          <a:p>
            <a:r>
              <a:rPr lang="en-US" sz="2400" b="1" dirty="0" smtClean="0">
                <a:solidFill>
                  <a:srgbClr val="000000"/>
                </a:solidFill>
              </a:rPr>
              <a:t>So how do we get there?</a:t>
            </a:r>
            <a:endParaRPr lang="en-US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468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791"/>
            <a:ext cx="8229600" cy="1097476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6000" b="1" dirty="0" smtClean="0">
                <a:ln>
                  <a:solidFill>
                    <a:schemeClr val="bg1"/>
                  </a:solidFill>
                </a:ln>
                <a:solidFill>
                  <a:srgbClr val="3AD417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“Right”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and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r>
              <a:rPr lang="en-US" sz="6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“Wrong”</a:t>
            </a:r>
            <a:endParaRPr lang="en-US" sz="6000" b="1" dirty="0">
              <a:ln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753462"/>
            <a:ext cx="8229600" cy="5119099"/>
          </a:xfrm>
          <a:solidFill>
            <a:schemeClr val="tx1">
              <a:alpha val="8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The </a:t>
            </a:r>
            <a:r>
              <a:rPr lang="en-US" b="1" i="1" dirty="0" smtClean="0">
                <a:solidFill>
                  <a:srgbClr val="000000"/>
                </a:solidFill>
              </a:rPr>
              <a:t>Most Powerful </a:t>
            </a:r>
            <a:r>
              <a:rPr lang="en-US" b="1" dirty="0" smtClean="0">
                <a:solidFill>
                  <a:srgbClr val="000000"/>
                </a:solidFill>
              </a:rPr>
              <a:t>Determine It.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The </a:t>
            </a:r>
            <a:r>
              <a:rPr lang="en-US" b="1" i="1" dirty="0" smtClean="0">
                <a:solidFill>
                  <a:srgbClr val="000000"/>
                </a:solidFill>
              </a:rPr>
              <a:t>Educated/Enlightened Elite </a:t>
            </a:r>
            <a:r>
              <a:rPr lang="en-US" b="1" dirty="0" smtClean="0">
                <a:solidFill>
                  <a:srgbClr val="000000"/>
                </a:solidFill>
              </a:rPr>
              <a:t>Determine It.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The </a:t>
            </a:r>
            <a:r>
              <a:rPr lang="en-US" b="1" i="1" dirty="0" smtClean="0">
                <a:solidFill>
                  <a:srgbClr val="000000"/>
                </a:solidFill>
              </a:rPr>
              <a:t>Majority </a:t>
            </a:r>
            <a:r>
              <a:rPr lang="en-US" b="1" dirty="0" smtClean="0">
                <a:solidFill>
                  <a:srgbClr val="000000"/>
                </a:solidFill>
              </a:rPr>
              <a:t>Determine It.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Each Determines It </a:t>
            </a:r>
            <a:r>
              <a:rPr lang="en-US" b="1" i="1" dirty="0" smtClean="0">
                <a:solidFill>
                  <a:srgbClr val="000000"/>
                </a:solidFill>
              </a:rPr>
              <a:t>For Themselves.</a:t>
            </a:r>
            <a:endParaRPr lang="en-US" b="1" dirty="0" smtClean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No Determination Is Necessary.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Since Everyone’s Beliefs Are Equally Valid, </a:t>
            </a:r>
            <a:r>
              <a:rPr lang="en-US" b="1" i="1" dirty="0" smtClean="0">
                <a:solidFill>
                  <a:srgbClr val="000000"/>
                </a:solidFill>
              </a:rPr>
              <a:t>Conflict Resolution </a:t>
            </a:r>
            <a:r>
              <a:rPr lang="en-US" b="1" dirty="0" smtClean="0">
                <a:solidFill>
                  <a:srgbClr val="000000"/>
                </a:solidFill>
              </a:rPr>
              <a:t>Determines It.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Some combination of “all of the above” is how we got to where we are now- no real answer. 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6594" y="1134267"/>
            <a:ext cx="748411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The World’s Methods of Determination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39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791"/>
            <a:ext cx="8229600" cy="1097476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6000" b="1" dirty="0" smtClean="0">
                <a:ln>
                  <a:solidFill>
                    <a:schemeClr val="bg1"/>
                  </a:solidFill>
                </a:ln>
                <a:solidFill>
                  <a:srgbClr val="3AD417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“Right”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and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r>
              <a:rPr lang="en-US" sz="6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“Wrong”</a:t>
            </a:r>
            <a:endParaRPr lang="en-US" sz="6000" b="1" dirty="0">
              <a:ln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753462"/>
            <a:ext cx="8229600" cy="5119099"/>
          </a:xfrm>
          <a:solidFill>
            <a:schemeClr val="tx1">
              <a:alpha val="8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Admit That We Are Created by God </a:t>
            </a:r>
            <a:r>
              <a:rPr lang="en-US" b="1" dirty="0">
                <a:solidFill>
                  <a:srgbClr val="000000"/>
                </a:solidFill>
              </a:rPr>
              <a:t>(and </a:t>
            </a:r>
            <a:r>
              <a:rPr lang="en-US" b="1" dirty="0" smtClean="0">
                <a:solidFill>
                  <a:srgbClr val="000000"/>
                </a:solidFill>
              </a:rPr>
              <a:t>so is everything </a:t>
            </a:r>
            <a:r>
              <a:rPr lang="en-US" b="1" dirty="0">
                <a:solidFill>
                  <a:srgbClr val="000000"/>
                </a:solidFill>
              </a:rPr>
              <a:t>else</a:t>
            </a:r>
            <a:r>
              <a:rPr lang="en-US" b="1" dirty="0" smtClean="0">
                <a:solidFill>
                  <a:srgbClr val="000000"/>
                </a:solidFill>
              </a:rPr>
              <a:t>), </a:t>
            </a:r>
            <a:r>
              <a:rPr lang="en-US" b="1" u="sng" dirty="0" smtClean="0">
                <a:solidFill>
                  <a:srgbClr val="000000"/>
                </a:solidFill>
              </a:rPr>
              <a:t>Heb.3:4; 11:3</a:t>
            </a:r>
            <a:endParaRPr lang="en-US" b="1" dirty="0" smtClean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Acknowledge That His </a:t>
            </a:r>
            <a:r>
              <a:rPr lang="en-US" b="1" i="1" dirty="0" smtClean="0">
                <a:solidFill>
                  <a:srgbClr val="000000"/>
                </a:solidFill>
              </a:rPr>
              <a:t>Right to Rule </a:t>
            </a:r>
            <a:r>
              <a:rPr lang="en-US" b="1" dirty="0" smtClean="0">
                <a:solidFill>
                  <a:srgbClr val="000000"/>
                </a:solidFill>
              </a:rPr>
              <a:t>Is Exercised Through </a:t>
            </a:r>
            <a:r>
              <a:rPr lang="en-US" b="1" i="1" dirty="0" smtClean="0">
                <a:solidFill>
                  <a:srgbClr val="000000"/>
                </a:solidFill>
              </a:rPr>
              <a:t>Revelation, </a:t>
            </a:r>
            <a:r>
              <a:rPr lang="en-US" b="1" u="sng" dirty="0" smtClean="0">
                <a:solidFill>
                  <a:srgbClr val="000000"/>
                </a:solidFill>
              </a:rPr>
              <a:t>John 12:46-50</a:t>
            </a:r>
            <a:endParaRPr lang="en-US" b="1" dirty="0" smtClean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And Accept </a:t>
            </a:r>
            <a:r>
              <a:rPr lang="en-US" b="1" i="1" dirty="0" smtClean="0">
                <a:solidFill>
                  <a:srgbClr val="000000"/>
                </a:solidFill>
              </a:rPr>
              <a:t>Eternal Accountability </a:t>
            </a:r>
            <a:r>
              <a:rPr lang="en-US" b="1" dirty="0" smtClean="0">
                <a:solidFill>
                  <a:srgbClr val="000000"/>
                </a:solidFill>
              </a:rPr>
              <a:t>to Him In These Regards, </a:t>
            </a:r>
            <a:r>
              <a:rPr lang="en-US" b="1" u="sng" dirty="0" smtClean="0">
                <a:solidFill>
                  <a:srgbClr val="000000"/>
                </a:solidFill>
              </a:rPr>
              <a:t>Rev.20:11-15</a:t>
            </a:r>
            <a:r>
              <a:rPr lang="en-US" b="1" dirty="0" smtClean="0">
                <a:solidFill>
                  <a:srgbClr val="00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This will work </a:t>
            </a:r>
            <a:r>
              <a:rPr lang="en-US" b="1" i="1" dirty="0" smtClean="0">
                <a:solidFill>
                  <a:srgbClr val="000000"/>
                </a:solidFill>
              </a:rPr>
              <a:t>generally</a:t>
            </a:r>
            <a:r>
              <a:rPr lang="mr-IN" b="1" i="1" dirty="0" smtClean="0">
                <a:solidFill>
                  <a:srgbClr val="000000"/>
                </a:solidFill>
              </a:rPr>
              <a:t>…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6594" y="1134267"/>
            <a:ext cx="748411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Or, Conversely: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145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791"/>
            <a:ext cx="8229600" cy="1097476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6000" b="1" dirty="0" smtClean="0">
                <a:ln>
                  <a:solidFill>
                    <a:schemeClr val="bg1"/>
                  </a:solidFill>
                </a:ln>
                <a:solidFill>
                  <a:srgbClr val="3AD417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“Right”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and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r>
              <a:rPr lang="en-US" sz="6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“Wrong”</a:t>
            </a:r>
            <a:endParaRPr lang="en-US" sz="6000" b="1" dirty="0">
              <a:ln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2157573"/>
            <a:ext cx="8229600" cy="4675769"/>
          </a:xfrm>
          <a:solidFill>
            <a:schemeClr val="tx1">
              <a:alpha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000000"/>
                </a:solidFill>
              </a:rPr>
              <a:t>Do we then revert back to </a:t>
            </a:r>
            <a:r>
              <a:rPr lang="en-US" b="1" i="1" dirty="0" smtClean="0">
                <a:solidFill>
                  <a:srgbClr val="000000"/>
                </a:solidFill>
              </a:rPr>
              <a:t>worldly means/methods </a:t>
            </a:r>
            <a:r>
              <a:rPr lang="en-US" b="1" dirty="0" smtClean="0">
                <a:solidFill>
                  <a:srgbClr val="000000"/>
                </a:solidFill>
              </a:rPr>
              <a:t>of determination? </a:t>
            </a:r>
            <a:endParaRPr lang="en-US" b="1" dirty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000000"/>
                </a:solidFill>
              </a:rPr>
              <a:t>Or, do what was done under </a:t>
            </a:r>
            <a:r>
              <a:rPr lang="en-US" b="1" i="1" dirty="0" smtClean="0">
                <a:solidFill>
                  <a:srgbClr val="000000"/>
                </a:solidFill>
              </a:rPr>
              <a:t>inspired leadership? </a:t>
            </a:r>
            <a:r>
              <a:rPr lang="en-US" b="1" u="sng" dirty="0" smtClean="0">
                <a:solidFill>
                  <a:srgbClr val="000000"/>
                </a:solidFill>
              </a:rPr>
              <a:t>Acts 15</a:t>
            </a:r>
            <a:r>
              <a:rPr lang="en-US" b="1" dirty="0" smtClean="0">
                <a:solidFill>
                  <a:srgbClr val="000000"/>
                </a:solidFill>
              </a:rPr>
              <a:t>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u="sng" dirty="0" smtClean="0">
                <a:solidFill>
                  <a:srgbClr val="000000"/>
                </a:solidFill>
              </a:rPr>
              <a:t>Vv.1-5</a:t>
            </a:r>
            <a:r>
              <a:rPr lang="en-US" b="1" dirty="0" smtClean="0">
                <a:solidFill>
                  <a:srgbClr val="000000"/>
                </a:solidFill>
              </a:rPr>
              <a:t>, the </a:t>
            </a:r>
            <a:r>
              <a:rPr lang="en-US" b="1" i="1" dirty="0" smtClean="0">
                <a:solidFill>
                  <a:srgbClr val="000000"/>
                </a:solidFill>
              </a:rPr>
              <a:t>issue at hand</a:t>
            </a:r>
            <a:endParaRPr lang="en-US" b="1" u="sng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u="sng" dirty="0" smtClean="0">
                <a:solidFill>
                  <a:srgbClr val="000000"/>
                </a:solidFill>
              </a:rPr>
              <a:t>Vv.6-7a</a:t>
            </a:r>
            <a:r>
              <a:rPr lang="en-US" b="1" dirty="0" smtClean="0">
                <a:solidFill>
                  <a:srgbClr val="000000"/>
                </a:solidFill>
              </a:rPr>
              <a:t>, be willing to </a:t>
            </a:r>
            <a:r>
              <a:rPr lang="en-US" b="1" i="1" dirty="0" smtClean="0">
                <a:solidFill>
                  <a:srgbClr val="000000"/>
                </a:solidFill>
              </a:rPr>
              <a:t>look into, </a:t>
            </a:r>
            <a:r>
              <a:rPr lang="en-US" b="1" dirty="0" smtClean="0">
                <a:solidFill>
                  <a:srgbClr val="000000"/>
                </a:solidFill>
              </a:rPr>
              <a:t>investigate, and discuss the matter, </a:t>
            </a:r>
            <a:r>
              <a:rPr lang="en-US" b="1" u="sng" dirty="0" smtClean="0">
                <a:solidFill>
                  <a:srgbClr val="000000"/>
                </a:solidFill>
              </a:rPr>
              <a:t>cp. 1Tim.1:3-5; 4:7; 6:3-5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u="sng" dirty="0" smtClean="0">
                <a:solidFill>
                  <a:srgbClr val="000000"/>
                </a:solidFill>
              </a:rPr>
              <a:t>Vv.7b-9,12</a:t>
            </a:r>
            <a:r>
              <a:rPr lang="en-US" b="1" dirty="0" smtClean="0">
                <a:solidFill>
                  <a:srgbClr val="000000"/>
                </a:solidFill>
              </a:rPr>
              <a:t>, listen to </a:t>
            </a:r>
            <a:r>
              <a:rPr lang="en-US" b="1" i="1" dirty="0" smtClean="0">
                <a:solidFill>
                  <a:srgbClr val="000000"/>
                </a:solidFill>
              </a:rPr>
              <a:t>divinely-inspired testimony </a:t>
            </a:r>
            <a:r>
              <a:rPr lang="en-US" b="1" dirty="0" smtClean="0">
                <a:solidFill>
                  <a:srgbClr val="000000"/>
                </a:solidFill>
              </a:rPr>
              <a:t>and </a:t>
            </a:r>
            <a:r>
              <a:rPr lang="en-US" b="1" i="1" dirty="0" smtClean="0">
                <a:solidFill>
                  <a:srgbClr val="000000"/>
                </a:solidFill>
              </a:rPr>
              <a:t>apostolic example </a:t>
            </a:r>
            <a:r>
              <a:rPr lang="en-US" b="1" dirty="0" smtClean="0">
                <a:solidFill>
                  <a:srgbClr val="000000"/>
                </a:solidFill>
              </a:rPr>
              <a:t>(</a:t>
            </a:r>
            <a:r>
              <a:rPr lang="en-US" b="1" u="sng" dirty="0" smtClean="0">
                <a:solidFill>
                  <a:srgbClr val="000000"/>
                </a:solidFill>
              </a:rPr>
              <a:t>Phil.3:17</a:t>
            </a:r>
            <a:r>
              <a:rPr lang="en-US" b="1" dirty="0" smtClean="0">
                <a:solidFill>
                  <a:srgbClr val="000000"/>
                </a:solidFill>
              </a:rPr>
              <a:t>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u="sng" dirty="0" smtClean="0">
                <a:solidFill>
                  <a:srgbClr val="000000"/>
                </a:solidFill>
              </a:rPr>
              <a:t>Vv.10-11</a:t>
            </a:r>
            <a:r>
              <a:rPr lang="en-US" b="1" smtClean="0">
                <a:solidFill>
                  <a:srgbClr val="000000"/>
                </a:solidFill>
              </a:rPr>
              <a:t>, </a:t>
            </a:r>
            <a:r>
              <a:rPr lang="en-US" b="1" i="1" smtClean="0">
                <a:solidFill>
                  <a:srgbClr val="000000"/>
                </a:solidFill>
              </a:rPr>
              <a:t>Think soberly </a:t>
            </a:r>
            <a:r>
              <a:rPr lang="en-US" b="1" dirty="0" smtClean="0">
                <a:solidFill>
                  <a:srgbClr val="000000"/>
                </a:solidFill>
              </a:rPr>
              <a:t>and </a:t>
            </a:r>
            <a:r>
              <a:rPr lang="en-US" b="1" i="1" dirty="0" smtClean="0">
                <a:solidFill>
                  <a:srgbClr val="000000"/>
                </a:solidFill>
              </a:rPr>
              <a:t>logically, </a:t>
            </a:r>
            <a:r>
              <a:rPr lang="en-US" b="1" u="sng" dirty="0" smtClean="0">
                <a:solidFill>
                  <a:srgbClr val="000000"/>
                </a:solidFill>
              </a:rPr>
              <a:t>1Cor.14:33</a:t>
            </a:r>
            <a:endParaRPr lang="en-US" b="1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u="sng" dirty="0" smtClean="0">
                <a:solidFill>
                  <a:srgbClr val="000000"/>
                </a:solidFill>
              </a:rPr>
              <a:t>Vv.13-18</a:t>
            </a:r>
            <a:r>
              <a:rPr lang="en-US" b="1" dirty="0" smtClean="0">
                <a:solidFill>
                  <a:srgbClr val="000000"/>
                </a:solidFill>
              </a:rPr>
              <a:t>, </a:t>
            </a:r>
            <a:r>
              <a:rPr lang="en-US" b="1" i="1" dirty="0" smtClean="0">
                <a:solidFill>
                  <a:srgbClr val="000000"/>
                </a:solidFill>
              </a:rPr>
              <a:t>Test </a:t>
            </a:r>
            <a:r>
              <a:rPr lang="en-US" b="1" dirty="0" smtClean="0">
                <a:solidFill>
                  <a:srgbClr val="000000"/>
                </a:solidFill>
              </a:rPr>
              <a:t>conclusions/applications with the rest of Scripture (</a:t>
            </a:r>
            <a:r>
              <a:rPr lang="en-US" b="1" i="1" dirty="0" smtClean="0">
                <a:solidFill>
                  <a:srgbClr val="000000"/>
                </a:solidFill>
              </a:rPr>
              <a:t>harmonize</a:t>
            </a:r>
            <a:r>
              <a:rPr lang="en-US" b="1" dirty="0" smtClean="0">
                <a:solidFill>
                  <a:srgbClr val="000000"/>
                </a:solidFill>
              </a:rPr>
              <a:t>). </a:t>
            </a:r>
            <a:endParaRPr lang="en-US" b="1" u="sng" dirty="0" smtClean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6594" y="937003"/>
            <a:ext cx="74841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But what happens </a:t>
            </a:r>
            <a:r>
              <a:rPr lang="en-US" sz="3200" b="1" i="1" dirty="0" smtClean="0">
                <a:solidFill>
                  <a:schemeClr val="bg1"/>
                </a:solidFill>
              </a:rPr>
              <a:t>practically </a:t>
            </a:r>
            <a:r>
              <a:rPr lang="en-US" sz="3200" b="1" dirty="0" smtClean="0">
                <a:solidFill>
                  <a:schemeClr val="bg1"/>
                </a:solidFill>
              </a:rPr>
              <a:t>when we disagree about “right” and “wrong”?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862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791"/>
            <a:ext cx="8229600" cy="1097476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6000" b="1" dirty="0" smtClean="0">
                <a:ln>
                  <a:solidFill>
                    <a:schemeClr val="bg1"/>
                  </a:solidFill>
                </a:ln>
                <a:solidFill>
                  <a:srgbClr val="3AD417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“Right”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and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r>
              <a:rPr lang="en-US" sz="6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“Wrong”</a:t>
            </a:r>
            <a:endParaRPr lang="en-US" sz="6000" b="1" dirty="0">
              <a:ln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814167"/>
            <a:ext cx="8383182" cy="5019175"/>
          </a:xfrm>
          <a:solidFill>
            <a:schemeClr val="tx1">
              <a:alpha val="80000"/>
            </a:schemeClr>
          </a:solidFill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000000"/>
                </a:solidFill>
              </a:rPr>
              <a:t>The </a:t>
            </a:r>
            <a:r>
              <a:rPr lang="en-US" b="1" i="1" dirty="0" smtClean="0">
                <a:solidFill>
                  <a:srgbClr val="000000"/>
                </a:solidFill>
              </a:rPr>
              <a:t>church </a:t>
            </a:r>
            <a:r>
              <a:rPr lang="en-US" b="1" dirty="0" smtClean="0">
                <a:solidFill>
                  <a:srgbClr val="000000"/>
                </a:solidFill>
              </a:rPr>
              <a:t>did not decide what was “right” and “wrong” </a:t>
            </a:r>
            <a:r>
              <a:rPr lang="mr-IN" b="1" dirty="0" smtClean="0">
                <a:solidFill>
                  <a:srgbClr val="000000"/>
                </a:solidFill>
              </a:rPr>
              <a:t>–</a:t>
            </a:r>
            <a:r>
              <a:rPr lang="en-US" b="1" dirty="0" smtClean="0">
                <a:solidFill>
                  <a:srgbClr val="000000"/>
                </a:solidFill>
              </a:rPr>
              <a:t> the </a:t>
            </a:r>
            <a:r>
              <a:rPr lang="en-US" b="1" i="1" dirty="0" smtClean="0">
                <a:solidFill>
                  <a:srgbClr val="000000"/>
                </a:solidFill>
              </a:rPr>
              <a:t>Holy Spirit </a:t>
            </a:r>
            <a:r>
              <a:rPr lang="en-US" b="1" dirty="0" smtClean="0">
                <a:solidFill>
                  <a:srgbClr val="000000"/>
                </a:solidFill>
              </a:rPr>
              <a:t>did so through </a:t>
            </a:r>
            <a:r>
              <a:rPr lang="en-US" b="1" i="1" dirty="0" smtClean="0">
                <a:solidFill>
                  <a:srgbClr val="000000"/>
                </a:solidFill>
              </a:rPr>
              <a:t>divinely-guided </a:t>
            </a:r>
            <a:r>
              <a:rPr lang="en-US" b="1" dirty="0" smtClean="0">
                <a:solidFill>
                  <a:srgbClr val="000000"/>
                </a:solidFill>
              </a:rPr>
              <a:t>actions of the apostles, and by the </a:t>
            </a:r>
            <a:r>
              <a:rPr lang="en-US" b="1" i="1" dirty="0" smtClean="0">
                <a:solidFill>
                  <a:srgbClr val="000000"/>
                </a:solidFill>
              </a:rPr>
              <a:t>divinely-inspired revelation </a:t>
            </a:r>
            <a:r>
              <a:rPr lang="en-US" b="1" dirty="0" smtClean="0">
                <a:solidFill>
                  <a:srgbClr val="000000"/>
                </a:solidFill>
              </a:rPr>
              <a:t>of Scripture, </a:t>
            </a:r>
            <a:r>
              <a:rPr lang="en-US" b="1" u="sng" dirty="0" smtClean="0">
                <a:solidFill>
                  <a:srgbClr val="000000"/>
                </a:solidFill>
              </a:rPr>
              <a:t>vv.7-9,14-18, 28</a:t>
            </a:r>
            <a:r>
              <a:rPr lang="en-US" b="1" dirty="0" smtClean="0">
                <a:solidFill>
                  <a:srgbClr val="000000"/>
                </a:solidFill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000000"/>
                </a:solidFill>
              </a:rPr>
              <a:t>The </a:t>
            </a:r>
            <a:r>
              <a:rPr lang="en-US" b="1" i="1" dirty="0" smtClean="0">
                <a:solidFill>
                  <a:srgbClr val="000000"/>
                </a:solidFill>
              </a:rPr>
              <a:t>church </a:t>
            </a:r>
            <a:r>
              <a:rPr lang="en-US" b="1" dirty="0" smtClean="0">
                <a:solidFill>
                  <a:srgbClr val="000000"/>
                </a:solidFill>
              </a:rPr>
              <a:t>was only involved in the decision of how best to </a:t>
            </a:r>
            <a:r>
              <a:rPr lang="en-US" b="1" i="1" dirty="0" smtClean="0">
                <a:solidFill>
                  <a:srgbClr val="000000"/>
                </a:solidFill>
              </a:rPr>
              <a:t>publicize </a:t>
            </a:r>
            <a:r>
              <a:rPr lang="en-US" b="1" dirty="0" smtClean="0">
                <a:solidFill>
                  <a:srgbClr val="000000"/>
                </a:solidFill>
              </a:rPr>
              <a:t>the decision given by God.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000000"/>
                </a:solidFill>
              </a:rPr>
              <a:t>So, neither the </a:t>
            </a:r>
            <a:r>
              <a:rPr lang="en-US" b="1" i="1" dirty="0" smtClean="0">
                <a:solidFill>
                  <a:srgbClr val="000000"/>
                </a:solidFill>
              </a:rPr>
              <a:t>powerful </a:t>
            </a:r>
            <a:r>
              <a:rPr lang="en-US" b="1" dirty="0" smtClean="0">
                <a:solidFill>
                  <a:srgbClr val="000000"/>
                </a:solidFill>
              </a:rPr>
              <a:t>(apostles), the </a:t>
            </a:r>
            <a:r>
              <a:rPr lang="en-US" b="1" i="1" dirty="0" smtClean="0">
                <a:solidFill>
                  <a:srgbClr val="000000"/>
                </a:solidFill>
              </a:rPr>
              <a:t>most educated </a:t>
            </a:r>
            <a:r>
              <a:rPr lang="en-US" b="1" dirty="0" smtClean="0">
                <a:solidFill>
                  <a:srgbClr val="000000"/>
                </a:solidFill>
              </a:rPr>
              <a:t>(the believing Pharisees), the </a:t>
            </a:r>
            <a:r>
              <a:rPr lang="en-US" b="1" i="1" dirty="0" smtClean="0">
                <a:solidFill>
                  <a:srgbClr val="000000"/>
                </a:solidFill>
              </a:rPr>
              <a:t>majority </a:t>
            </a:r>
            <a:r>
              <a:rPr lang="en-US" b="1" dirty="0" smtClean="0">
                <a:solidFill>
                  <a:srgbClr val="000000"/>
                </a:solidFill>
              </a:rPr>
              <a:t>(the Jerusalem church), </a:t>
            </a:r>
            <a:r>
              <a:rPr lang="en-US" b="1" i="1" dirty="0" smtClean="0">
                <a:solidFill>
                  <a:srgbClr val="000000"/>
                </a:solidFill>
              </a:rPr>
              <a:t>everyone for themselves </a:t>
            </a:r>
            <a:r>
              <a:rPr lang="en-US" b="1" dirty="0" smtClean="0">
                <a:solidFill>
                  <a:srgbClr val="000000"/>
                </a:solidFill>
              </a:rPr>
              <a:t>(not Peter, Paul, Barnabas, James), nor a </a:t>
            </a:r>
            <a:r>
              <a:rPr lang="en-US" b="1" i="1" dirty="0" smtClean="0">
                <a:solidFill>
                  <a:srgbClr val="000000"/>
                </a:solidFill>
              </a:rPr>
              <a:t>consensus </a:t>
            </a:r>
            <a:r>
              <a:rPr lang="en-US" b="1" dirty="0" smtClean="0">
                <a:solidFill>
                  <a:srgbClr val="000000"/>
                </a:solidFill>
              </a:rPr>
              <a:t>(all of the above) by </a:t>
            </a:r>
            <a:r>
              <a:rPr lang="en-US" b="1" i="1" dirty="0" smtClean="0">
                <a:solidFill>
                  <a:srgbClr val="000000"/>
                </a:solidFill>
              </a:rPr>
              <a:t>conflict resolution </a:t>
            </a:r>
            <a:r>
              <a:rPr lang="en-US" b="1" dirty="0" smtClean="0">
                <a:solidFill>
                  <a:srgbClr val="000000"/>
                </a:solidFill>
              </a:rPr>
              <a:t>methods determined what was “right” and “wrong” in this matter- God did, </a:t>
            </a:r>
            <a:r>
              <a:rPr lang="en-US" b="1" u="sng" dirty="0" smtClean="0">
                <a:solidFill>
                  <a:srgbClr val="000000"/>
                </a:solidFill>
              </a:rPr>
              <a:t>v.28</a:t>
            </a:r>
            <a:r>
              <a:rPr lang="en-US" b="1" dirty="0" smtClean="0">
                <a:solidFill>
                  <a:srgbClr val="000000"/>
                </a:solidFill>
              </a:rPr>
              <a:t>!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000000"/>
                </a:solidFill>
              </a:rPr>
              <a:t>Those involved simply </a:t>
            </a:r>
            <a:r>
              <a:rPr lang="en-US" b="1" i="1" dirty="0" smtClean="0">
                <a:solidFill>
                  <a:srgbClr val="000000"/>
                </a:solidFill>
              </a:rPr>
              <a:t>discovered </a:t>
            </a:r>
            <a:r>
              <a:rPr lang="en-US" b="1" dirty="0" smtClean="0">
                <a:solidFill>
                  <a:srgbClr val="000000"/>
                </a:solidFill>
              </a:rPr>
              <a:t>what was “right” and “wrong” by consulting Him.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6594" y="1069114"/>
            <a:ext cx="748411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Also notice that: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787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791"/>
            <a:ext cx="8229600" cy="1097476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6000" b="1" dirty="0" smtClean="0">
                <a:ln>
                  <a:solidFill>
                    <a:schemeClr val="bg1"/>
                  </a:solidFill>
                </a:ln>
                <a:solidFill>
                  <a:srgbClr val="3AD417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“Right”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and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r>
              <a:rPr lang="en-US" sz="6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“Wrong”</a:t>
            </a:r>
            <a:endParaRPr lang="en-US" sz="6000" b="1" dirty="0">
              <a:ln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814167"/>
            <a:ext cx="8383182" cy="5019175"/>
          </a:xfrm>
          <a:solidFill>
            <a:schemeClr val="tx1">
              <a:alpha val="80000"/>
            </a:schemeClr>
          </a:solidFill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000000"/>
                </a:solidFill>
              </a:rPr>
              <a:t>The “right” and “wrong” of societal issues such as </a:t>
            </a:r>
            <a:r>
              <a:rPr lang="en-US" b="1" i="1" dirty="0" smtClean="0">
                <a:solidFill>
                  <a:srgbClr val="000000"/>
                </a:solidFill>
              </a:rPr>
              <a:t>homosexuality, race-relations, marriage, abortion, et al, </a:t>
            </a:r>
            <a:r>
              <a:rPr lang="en-US" b="1" dirty="0" smtClean="0">
                <a:solidFill>
                  <a:srgbClr val="000000"/>
                </a:solidFill>
              </a:rPr>
              <a:t>are determined by </a:t>
            </a:r>
            <a:r>
              <a:rPr lang="en-US" b="1" i="1" dirty="0" smtClean="0">
                <a:solidFill>
                  <a:srgbClr val="000000"/>
                </a:solidFill>
              </a:rPr>
              <a:t>Spirit-Inspired Revelation </a:t>
            </a:r>
            <a:r>
              <a:rPr lang="en-US" b="1" dirty="0" smtClean="0">
                <a:solidFill>
                  <a:srgbClr val="000000"/>
                </a:solidFill>
              </a:rPr>
              <a:t>rather than </a:t>
            </a:r>
            <a:r>
              <a:rPr lang="en-US" b="1" i="1" dirty="0" smtClean="0">
                <a:solidFill>
                  <a:srgbClr val="000000"/>
                </a:solidFill>
              </a:rPr>
              <a:t>world means/methods. </a:t>
            </a:r>
            <a:endParaRPr lang="en-US" b="1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000000"/>
                </a:solidFill>
              </a:rPr>
              <a:t>The “right” and “wrong” of church issues of </a:t>
            </a:r>
            <a:r>
              <a:rPr lang="en-US" b="1" i="1" dirty="0" smtClean="0">
                <a:solidFill>
                  <a:srgbClr val="000000"/>
                </a:solidFill>
              </a:rPr>
              <a:t>salvation, worship, apostasy, et al, </a:t>
            </a:r>
            <a:r>
              <a:rPr lang="en-US" b="1" dirty="0" smtClean="0">
                <a:solidFill>
                  <a:srgbClr val="000000"/>
                </a:solidFill>
              </a:rPr>
              <a:t>are determined by </a:t>
            </a:r>
            <a:r>
              <a:rPr lang="en-US" b="1" i="1" dirty="0" smtClean="0">
                <a:solidFill>
                  <a:srgbClr val="000000"/>
                </a:solidFill>
              </a:rPr>
              <a:t>Spirit-Inspired Revelation </a:t>
            </a:r>
            <a:r>
              <a:rPr lang="en-US" b="1" dirty="0" smtClean="0">
                <a:solidFill>
                  <a:srgbClr val="000000"/>
                </a:solidFill>
              </a:rPr>
              <a:t>rather than by </a:t>
            </a:r>
            <a:r>
              <a:rPr lang="en-US" b="1" i="1" dirty="0" smtClean="0">
                <a:solidFill>
                  <a:srgbClr val="000000"/>
                </a:solidFill>
              </a:rPr>
              <a:t>worldly means/methods. </a:t>
            </a:r>
            <a:endParaRPr lang="en-US" b="1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000000"/>
                </a:solidFill>
              </a:rPr>
              <a:t>The “right” and “wrong” of fellowship issues such as </a:t>
            </a:r>
            <a:r>
              <a:rPr lang="en-US" b="1" i="1" dirty="0" smtClean="0">
                <a:solidFill>
                  <a:srgbClr val="000000"/>
                </a:solidFill>
              </a:rPr>
              <a:t>membership requirements, membership duties, membership forfeiture, et al, </a:t>
            </a:r>
            <a:r>
              <a:rPr lang="en-US" b="1" dirty="0" smtClean="0">
                <a:solidFill>
                  <a:srgbClr val="000000"/>
                </a:solidFill>
              </a:rPr>
              <a:t>are determined by </a:t>
            </a:r>
            <a:r>
              <a:rPr lang="en-US" b="1" i="1" dirty="0" smtClean="0">
                <a:solidFill>
                  <a:srgbClr val="000000"/>
                </a:solidFill>
              </a:rPr>
              <a:t>Spirit-Inspired Revelation </a:t>
            </a:r>
            <a:r>
              <a:rPr lang="en-US" b="1" dirty="0" smtClean="0">
                <a:solidFill>
                  <a:srgbClr val="000000"/>
                </a:solidFill>
              </a:rPr>
              <a:t>rather than by </a:t>
            </a:r>
            <a:r>
              <a:rPr lang="en-US" b="1" i="1" dirty="0" smtClean="0">
                <a:solidFill>
                  <a:srgbClr val="000000"/>
                </a:solidFill>
              </a:rPr>
              <a:t>world means/methods.   </a:t>
            </a:r>
            <a:endParaRPr lang="en-US" b="1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000000"/>
                </a:solidFill>
              </a:rPr>
              <a:t>So please, let’s not use man-made/man-contrived reasoning or methods to attempt to determine “right” and “wrong” else we fulfill </a:t>
            </a:r>
            <a:r>
              <a:rPr lang="en-US" b="1" u="sng" dirty="0" smtClean="0">
                <a:solidFill>
                  <a:srgbClr val="000000"/>
                </a:solidFill>
              </a:rPr>
              <a:t>Isa.5:20-21</a:t>
            </a:r>
            <a:r>
              <a:rPr lang="en-US" b="1" dirty="0" smtClean="0">
                <a:solidFill>
                  <a:srgbClr val="000000"/>
                </a:solidFill>
              </a:rPr>
              <a:t>; stick to </a:t>
            </a:r>
            <a:r>
              <a:rPr lang="en-US" b="1" i="1" dirty="0" smtClean="0">
                <a:solidFill>
                  <a:srgbClr val="000000"/>
                </a:solidFill>
              </a:rPr>
              <a:t>the Book!</a:t>
            </a:r>
            <a:endParaRPr lang="en-US" b="1" dirty="0" smtClean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6594" y="1069114"/>
            <a:ext cx="748411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Take-Home Points of Application: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245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3524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534</TotalTime>
  <Words>804</Words>
  <Application>Microsoft Macintosh PowerPoint</Application>
  <PresentationFormat>On-screen Show (4:3)</PresentationFormat>
  <Paragraphs>67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 Black </vt:lpstr>
      <vt:lpstr>PowerPoint Presentation</vt:lpstr>
      <vt:lpstr>“Right” and “Wrong”</vt:lpstr>
      <vt:lpstr>“Right” and “Wrong”</vt:lpstr>
      <vt:lpstr>“Right” and “Wrong”</vt:lpstr>
      <vt:lpstr>“Right” and “Wrong”</vt:lpstr>
      <vt:lpstr>“Right” and “Wrong”</vt:lpstr>
      <vt:lpstr>“Right” and “Wrong”</vt:lpstr>
      <vt:lpstr>“Right” and “Wrong”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16</cp:revision>
  <dcterms:created xsi:type="dcterms:W3CDTF">2019-01-27T10:54:41Z</dcterms:created>
  <dcterms:modified xsi:type="dcterms:W3CDTF">2019-01-27T19:49:15Z</dcterms:modified>
</cp:coreProperties>
</file>