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5"/>
  </p:handout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4" d="100"/>
          <a:sy n="164" d="100"/>
        </p:scale>
        <p:origin x="-104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1D8C2-035F-B544-B837-8639336CFC38}" type="datetimeFigureOut">
              <a:rPr lang="en-US" smtClean="0"/>
              <a:t>2/12/19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2A080-4977-8B47-A432-C4580D3E8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29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7AFD-66E7-D44B-BF1E-BB80EA9C70AC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4A9B-77AE-AC42-9C4B-2D2D2D2C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40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7AFD-66E7-D44B-BF1E-BB80EA9C70AC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4A9B-77AE-AC42-9C4B-2D2D2D2C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9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7AFD-66E7-D44B-BF1E-BB80EA9C70AC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4A9B-77AE-AC42-9C4B-2D2D2D2C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289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7AFD-66E7-D44B-BF1E-BB80EA9C70AC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4A9B-77AE-AC42-9C4B-2D2D2D2C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41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7AFD-66E7-D44B-BF1E-BB80EA9C70AC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4A9B-77AE-AC42-9C4B-2D2D2D2C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525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7AFD-66E7-D44B-BF1E-BB80EA9C70AC}" type="datetimeFigureOut">
              <a:rPr lang="en-US" smtClean="0"/>
              <a:t>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4A9B-77AE-AC42-9C4B-2D2D2D2C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98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7AFD-66E7-D44B-BF1E-BB80EA9C70AC}" type="datetimeFigureOut">
              <a:rPr lang="en-US" smtClean="0"/>
              <a:t>2/12/19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4A9B-77AE-AC42-9C4B-2D2D2D2C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9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7AFD-66E7-D44B-BF1E-BB80EA9C70AC}" type="datetimeFigureOut">
              <a:rPr lang="en-US" smtClean="0"/>
              <a:t>2/12/19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4A9B-77AE-AC42-9C4B-2D2D2D2C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19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7AFD-66E7-D44B-BF1E-BB80EA9C70AC}" type="datetimeFigureOut">
              <a:rPr lang="en-US" smtClean="0"/>
              <a:t>2/12/19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4A9B-77AE-AC42-9C4B-2D2D2D2C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83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7AFD-66E7-D44B-BF1E-BB80EA9C70AC}" type="datetimeFigureOut">
              <a:rPr lang="en-US" smtClean="0"/>
              <a:t>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4A9B-77AE-AC42-9C4B-2D2D2D2C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7AFD-66E7-D44B-BF1E-BB80EA9C70AC}" type="datetimeFigureOut">
              <a:rPr lang="en-US" smtClean="0"/>
              <a:t>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4A9B-77AE-AC42-9C4B-2D2D2D2C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5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87AFD-66E7-D44B-BF1E-BB80EA9C70AC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74A9B-77AE-AC42-9C4B-2D2D2D2C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265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8072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290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Scriptural Names of Church Leaders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545" y="1073727"/>
            <a:ext cx="8566727" cy="5645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Shepherd</a:t>
            </a:r>
            <a:r>
              <a:rPr lang="en-US" b="1" dirty="0" smtClean="0"/>
              <a:t> or </a:t>
            </a:r>
            <a:r>
              <a:rPr lang="en-US" b="1" i="1" dirty="0" smtClean="0"/>
              <a:t>Pastor </a:t>
            </a:r>
            <a:r>
              <a:rPr lang="en-US" b="1" dirty="0" smtClean="0"/>
              <a:t>from </a:t>
            </a:r>
            <a:r>
              <a:rPr lang="en-US" b="1" i="1" dirty="0" err="1" smtClean="0"/>
              <a:t>poimen</a:t>
            </a:r>
            <a:endParaRPr lang="en-US" b="1" i="1" dirty="0" smtClean="0"/>
          </a:p>
          <a:p>
            <a:r>
              <a:rPr lang="en-US" sz="2800" b="1" i="1" dirty="0" err="1" smtClean="0"/>
              <a:t>Poimen</a:t>
            </a:r>
            <a:r>
              <a:rPr lang="en-US" sz="2800" b="1" i="1" dirty="0" smtClean="0"/>
              <a:t> </a:t>
            </a:r>
            <a:r>
              <a:rPr lang="en-US" sz="2800" b="1" dirty="0" smtClean="0"/>
              <a:t>has a basic meaning of “a shepherd, one who tends herds or flocks” (</a:t>
            </a:r>
            <a:r>
              <a:rPr lang="en-US" sz="2800" b="1" u="sng" dirty="0" smtClean="0"/>
              <a:t>W.E. Vine’s Dict. of N.T. Words</a:t>
            </a:r>
            <a:r>
              <a:rPr lang="en-US" sz="2800" b="1" dirty="0" smtClean="0"/>
              <a:t>).  It means to </a:t>
            </a:r>
            <a:r>
              <a:rPr lang="en-US" sz="2800" b="1" i="1" dirty="0" smtClean="0"/>
              <a:t>keep </a:t>
            </a:r>
            <a:r>
              <a:rPr lang="en-US" sz="2800" b="1" dirty="0" smtClean="0"/>
              <a:t>and </a:t>
            </a:r>
            <a:r>
              <a:rPr lang="en-US" sz="2800" b="1" i="1" dirty="0" smtClean="0"/>
              <a:t>tend </a:t>
            </a:r>
            <a:r>
              <a:rPr lang="en-US" sz="2800" b="1" dirty="0" smtClean="0"/>
              <a:t>sheep. </a:t>
            </a:r>
            <a:endParaRPr lang="en-US" sz="2800" b="1" i="1" dirty="0" smtClean="0"/>
          </a:p>
          <a:p>
            <a:r>
              <a:rPr lang="en-US" sz="2800" b="1" i="1" dirty="0" err="1" smtClean="0"/>
              <a:t>Poimaino</a:t>
            </a:r>
            <a:r>
              <a:rPr lang="en-US" sz="2800" b="1" i="1" dirty="0" smtClean="0"/>
              <a:t>, </a:t>
            </a:r>
            <a:r>
              <a:rPr lang="en-US" sz="2800" b="1" dirty="0" smtClean="0"/>
              <a:t>another form of the same root, means to “tend a flock, keep sheep</a:t>
            </a:r>
            <a:r>
              <a:rPr lang="mr-IN" sz="2800" b="1" dirty="0" smtClean="0"/>
              <a:t>…</a:t>
            </a:r>
            <a:r>
              <a:rPr lang="en-US" sz="2800" b="1" dirty="0" smtClean="0"/>
              <a:t> rule, govern</a:t>
            </a:r>
            <a:r>
              <a:rPr lang="mr-IN" sz="2800" b="1" dirty="0" smtClean="0"/>
              <a:t>…</a:t>
            </a:r>
            <a:r>
              <a:rPr lang="en-US" sz="2800" b="1" dirty="0" smtClean="0"/>
              <a:t> to furnish pasturage or food; to nourish” (</a:t>
            </a:r>
            <a:r>
              <a:rPr lang="en-US" sz="2800" b="1" u="sng" dirty="0" smtClean="0"/>
              <a:t>Greek Dict. of N.T</a:t>
            </a:r>
            <a:r>
              <a:rPr lang="en-US" sz="2800" b="1" dirty="0" smtClean="0"/>
              <a:t>).</a:t>
            </a:r>
            <a:endParaRPr lang="en-US" sz="2800" b="1" i="1" dirty="0" smtClean="0"/>
          </a:p>
          <a:p>
            <a:r>
              <a:rPr lang="en-US" sz="2800" b="1" dirty="0" smtClean="0"/>
              <a:t>God uses this word as a metaphor to illustrate the responsibilities of </a:t>
            </a:r>
            <a:r>
              <a:rPr lang="en-US" sz="2800" b="1" i="1" dirty="0" smtClean="0"/>
              <a:t>Shepherds </a:t>
            </a:r>
            <a:r>
              <a:rPr lang="en-US" sz="2800" b="1" dirty="0" smtClean="0"/>
              <a:t>to supervise, provide for, and feed the flock. </a:t>
            </a:r>
          </a:p>
        </p:txBody>
      </p:sp>
    </p:spTree>
    <p:extLst>
      <p:ext uri="{BB962C8B-B14F-4D97-AF65-F5344CB8AC3E}">
        <p14:creationId xmlns:p14="http://schemas.microsoft.com/office/powerpoint/2010/main" val="1159071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290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Scriptural Names of Church Leaders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545" y="1073727"/>
            <a:ext cx="8566727" cy="56457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dirty="0" smtClean="0"/>
              <a:t>Shepherd</a:t>
            </a:r>
            <a:r>
              <a:rPr lang="en-US" b="1" dirty="0" smtClean="0"/>
              <a:t> or </a:t>
            </a:r>
            <a:r>
              <a:rPr lang="en-US" b="1" i="1" dirty="0" smtClean="0"/>
              <a:t>Pastor </a:t>
            </a:r>
            <a:r>
              <a:rPr lang="en-US" b="1" dirty="0" smtClean="0"/>
              <a:t>from </a:t>
            </a:r>
            <a:r>
              <a:rPr lang="en-US" b="1" i="1" dirty="0" err="1" smtClean="0"/>
              <a:t>poimen</a:t>
            </a:r>
            <a:endParaRPr lang="en-US" b="1" i="1" dirty="0" smtClean="0"/>
          </a:p>
          <a:p>
            <a:r>
              <a:rPr lang="en-US" sz="2800" b="1" dirty="0" smtClean="0"/>
              <a:t>The term “pastor” (noun form) is found only once in the N.T., </a:t>
            </a:r>
            <a:r>
              <a:rPr lang="en-US" sz="2800" b="1" u="sng" dirty="0" smtClean="0"/>
              <a:t>Eph.4:11</a:t>
            </a:r>
            <a:r>
              <a:rPr lang="en-US" sz="2800" b="1" dirty="0" smtClean="0"/>
              <a:t>.  It is the Latin term for “shepherd.” </a:t>
            </a:r>
          </a:p>
          <a:p>
            <a:r>
              <a:rPr lang="en-US" sz="2800" b="1" dirty="0" smtClean="0"/>
              <a:t>However, the Greek verb form, </a:t>
            </a:r>
            <a:r>
              <a:rPr lang="en-US" sz="2800" b="1" i="1" dirty="0" err="1" smtClean="0"/>
              <a:t>poimaino</a:t>
            </a:r>
            <a:r>
              <a:rPr lang="en-US" sz="2800" b="1" i="1" dirty="0" smtClean="0"/>
              <a:t>, </a:t>
            </a:r>
            <a:r>
              <a:rPr lang="en-US" sz="2800" b="1" dirty="0" smtClean="0"/>
              <a:t>is </a:t>
            </a:r>
            <a:r>
              <a:rPr lang="en-US" sz="2800" b="1" dirty="0" smtClean="0"/>
              <a:t>used in </a:t>
            </a:r>
            <a:r>
              <a:rPr lang="en-US" sz="2800" b="1" u="sng" dirty="0" smtClean="0"/>
              <a:t>Acts 20:28</a:t>
            </a:r>
            <a:r>
              <a:rPr lang="en-US" sz="2800" b="1" dirty="0" smtClean="0"/>
              <a:t> and </a:t>
            </a:r>
            <a:r>
              <a:rPr lang="en-US" sz="2800" b="1" u="sng" dirty="0" smtClean="0"/>
              <a:t>1Pet.5:</a:t>
            </a:r>
            <a:r>
              <a:rPr lang="en-US" sz="2800" b="1" u="sng" dirty="0" smtClean="0"/>
              <a:t>2</a:t>
            </a:r>
            <a:r>
              <a:rPr lang="en-US" sz="2800" b="1" dirty="0"/>
              <a:t> </a:t>
            </a:r>
            <a:r>
              <a:rPr lang="en-US" sz="2800" dirty="0" smtClean="0"/>
              <a:t>(and several other passages)</a:t>
            </a:r>
            <a:r>
              <a:rPr lang="en-US" sz="2800" b="1" dirty="0" smtClean="0"/>
              <a:t>.</a:t>
            </a:r>
            <a:r>
              <a:rPr lang="en-US" sz="2800" b="1" dirty="0" smtClean="0"/>
              <a:t> 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 smtClean="0"/>
              <a:t>So? What are we to take-away from these things?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Though the religious world may misuse and/or fail to comprehend God’s usage of the word (or the office intended by it), we must know and do better.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It is through the term </a:t>
            </a:r>
            <a:r>
              <a:rPr lang="en-US" sz="2800" b="1" i="1" dirty="0" smtClean="0"/>
              <a:t>shepherd </a:t>
            </a:r>
            <a:r>
              <a:rPr lang="en-US" sz="2800" b="1" dirty="0" smtClean="0"/>
              <a:t>(in noun and verb forms) that we begin to grasp the richness and fullness of God’s expectations regarding this office. </a:t>
            </a:r>
            <a:endParaRPr lang="en-US" sz="2400" b="1" dirty="0" smtClean="0"/>
          </a:p>
          <a:p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357885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290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Scriptural Names of Church Leaders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545" y="1073727"/>
            <a:ext cx="8566727" cy="5645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Final Thoughts:</a:t>
            </a:r>
          </a:p>
          <a:p>
            <a:r>
              <a:rPr lang="en-US" sz="2800" b="1" dirty="0" smtClean="0"/>
              <a:t>Regardless of how or whether anyone else understands or misunderstands and uses or abuses these terms, we must know and </a:t>
            </a:r>
            <a:r>
              <a:rPr lang="en-US" sz="2800" b="1" smtClean="0"/>
              <a:t>do </a:t>
            </a:r>
            <a:r>
              <a:rPr lang="en-US" sz="2800" b="1" smtClean="0"/>
              <a:t>so not </a:t>
            </a:r>
            <a:r>
              <a:rPr lang="en-US" sz="2800" b="1" dirty="0" smtClean="0"/>
              <a:t>only better, but correctly.</a:t>
            </a:r>
          </a:p>
          <a:p>
            <a:r>
              <a:rPr lang="en-US" sz="2800" b="1" dirty="0" smtClean="0"/>
              <a:t>God specifically chose words to name and describe the leadership position of </a:t>
            </a:r>
            <a:r>
              <a:rPr lang="en-US" sz="2800" b="1" i="1" dirty="0" smtClean="0"/>
              <a:t>Presbyter/Elder, Bishop/Overseer, </a:t>
            </a:r>
            <a:r>
              <a:rPr lang="en-US" sz="2800" b="1" dirty="0" smtClean="0"/>
              <a:t>and </a:t>
            </a:r>
            <a:r>
              <a:rPr lang="en-US" sz="2800" b="1" i="1" dirty="0" smtClean="0"/>
              <a:t>Shepherd/Pastor </a:t>
            </a:r>
            <a:r>
              <a:rPr lang="en-US" sz="2800" b="1" dirty="0" smtClean="0"/>
              <a:t>for our understanding and application.  </a:t>
            </a:r>
          </a:p>
          <a:p>
            <a:r>
              <a:rPr lang="en-US" sz="2800" b="1" dirty="0" smtClean="0"/>
              <a:t>Let’s endeavor to understand and apply them correctly for our benefit and to His glory. </a:t>
            </a:r>
          </a:p>
        </p:txBody>
      </p:sp>
    </p:spTree>
    <p:extLst>
      <p:ext uri="{BB962C8B-B14F-4D97-AF65-F5344CB8AC3E}">
        <p14:creationId xmlns:p14="http://schemas.microsoft.com/office/powerpoint/2010/main" val="554575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002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288636"/>
            <a:ext cx="8229600" cy="6384637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Finding just the right word to convey our thoughts is sometimes challenging</a:t>
            </a:r>
            <a:r>
              <a:rPr lang="mr-IN" sz="2000" dirty="0" smtClean="0">
                <a:solidFill>
                  <a:schemeClr val="tx1"/>
                </a:solidFill>
              </a:rPr>
              <a:t>…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marL="0" indent="0" algn="l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For men, but not for God.  As the Creator of man, from the beginning He has used precise terms that exactly communicated what He intended.  </a:t>
            </a:r>
          </a:p>
          <a:p>
            <a:pPr marL="0" indent="0" algn="l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The process of </a:t>
            </a:r>
            <a:r>
              <a:rPr lang="en-US" sz="2000" i="1" dirty="0" smtClean="0">
                <a:solidFill>
                  <a:schemeClr val="tx1"/>
                </a:solidFill>
              </a:rPr>
              <a:t>inspiration- </a:t>
            </a:r>
            <a:r>
              <a:rPr lang="en-US" sz="2000" dirty="0" smtClean="0">
                <a:solidFill>
                  <a:schemeClr val="tx1"/>
                </a:solidFill>
              </a:rPr>
              <a:t>conveying His thoughts to mankind, was “guarded” to be sure that the words utilized precisely </a:t>
            </a:r>
            <a:r>
              <a:rPr lang="en-US" sz="2000" i="1" dirty="0" smtClean="0">
                <a:solidFill>
                  <a:schemeClr val="tx1"/>
                </a:solidFill>
              </a:rPr>
              <a:t>revealed </a:t>
            </a:r>
            <a:r>
              <a:rPr lang="en-US" sz="2000" dirty="0" smtClean="0">
                <a:solidFill>
                  <a:schemeClr val="tx1"/>
                </a:solidFill>
              </a:rPr>
              <a:t>His thoughts to mankind, </a:t>
            </a:r>
            <a:r>
              <a:rPr lang="en-US" sz="2000" u="sng" dirty="0" smtClean="0">
                <a:solidFill>
                  <a:schemeClr val="tx1"/>
                </a:solidFill>
              </a:rPr>
              <a:t>1Cor.2:10-13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</a:p>
          <a:p>
            <a:pPr marL="0" indent="0" algn="l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This is why it is important that we respect His choices and </a:t>
            </a:r>
            <a:r>
              <a:rPr lang="en-US" sz="2000" b="1" dirty="0" smtClean="0">
                <a:solidFill>
                  <a:schemeClr val="tx1"/>
                </a:solidFill>
              </a:rPr>
              <a:t>“call Bible things by Bible names.” 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0" indent="0" algn="l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Perhaps the area that best illustrates the need for this practice is </a:t>
            </a:r>
            <a:r>
              <a:rPr lang="en-US" sz="2000" dirty="0" smtClean="0"/>
              <a:t>that</a:t>
            </a:r>
            <a:r>
              <a:rPr lang="en-US" sz="2000" dirty="0" smtClean="0">
                <a:solidFill>
                  <a:schemeClr val="tx1"/>
                </a:solidFill>
              </a:rPr>
              <a:t> of church leadership. </a:t>
            </a:r>
          </a:p>
          <a:p>
            <a:pPr marL="0" indent="0" algn="l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Men often use unscriptural names such as </a:t>
            </a:r>
            <a:r>
              <a:rPr lang="en-US" sz="2000" i="1" dirty="0" smtClean="0">
                <a:solidFill>
                  <a:schemeClr val="tx1"/>
                </a:solidFill>
              </a:rPr>
              <a:t>Arch-Bishop, Cardinal, Pope, President, et al </a:t>
            </a:r>
            <a:r>
              <a:rPr lang="en-US" sz="2000" dirty="0" smtClean="0">
                <a:solidFill>
                  <a:schemeClr val="tx1"/>
                </a:solidFill>
              </a:rPr>
              <a:t>for positions that are themselves unscriptural. </a:t>
            </a:r>
          </a:p>
          <a:p>
            <a:pPr marL="0" indent="0" algn="l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And </a:t>
            </a:r>
            <a:r>
              <a:rPr lang="en-US" sz="2000" dirty="0" smtClean="0">
                <a:solidFill>
                  <a:schemeClr val="tx1"/>
                </a:solidFill>
              </a:rPr>
              <a:t>sometimes we also </a:t>
            </a:r>
            <a:r>
              <a:rPr lang="en-US" sz="2000" dirty="0" smtClean="0">
                <a:solidFill>
                  <a:schemeClr val="tx1"/>
                </a:solidFill>
              </a:rPr>
              <a:t>use scriptural terms such as </a:t>
            </a:r>
            <a:r>
              <a:rPr lang="en-US" sz="2000" i="1" dirty="0" smtClean="0">
                <a:solidFill>
                  <a:schemeClr val="tx1"/>
                </a:solidFill>
              </a:rPr>
              <a:t>Pastor, Bishop, Elder, Reverend, </a:t>
            </a:r>
            <a:r>
              <a:rPr lang="en-US" sz="2000" dirty="0" smtClean="0">
                <a:solidFill>
                  <a:schemeClr val="tx1"/>
                </a:solidFill>
              </a:rPr>
              <a:t>and </a:t>
            </a:r>
            <a:r>
              <a:rPr lang="en-US" sz="2000" i="1" dirty="0" smtClean="0">
                <a:solidFill>
                  <a:schemeClr val="tx1"/>
                </a:solidFill>
              </a:rPr>
              <a:t>Father </a:t>
            </a:r>
            <a:r>
              <a:rPr lang="en-US" sz="2000" dirty="0" smtClean="0">
                <a:solidFill>
                  <a:schemeClr val="tx1"/>
                </a:solidFill>
              </a:rPr>
              <a:t>in unscriptural ways.  </a:t>
            </a:r>
          </a:p>
          <a:p>
            <a:pPr marL="0" indent="0" algn="l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So, it is important that we not only use the </a:t>
            </a:r>
            <a:r>
              <a:rPr lang="en-US" sz="2000" i="1" dirty="0" smtClean="0">
                <a:solidFill>
                  <a:schemeClr val="tx1"/>
                </a:solidFill>
              </a:rPr>
              <a:t>terms </a:t>
            </a:r>
            <a:r>
              <a:rPr lang="en-US" sz="2000" dirty="0" smtClean="0">
                <a:solidFill>
                  <a:schemeClr val="tx1"/>
                </a:solidFill>
              </a:rPr>
              <a:t>that God does, but that we use them in the same </a:t>
            </a:r>
            <a:r>
              <a:rPr lang="en-US" sz="2000" i="1" dirty="0" smtClean="0">
                <a:solidFill>
                  <a:schemeClr val="tx1"/>
                </a:solidFill>
              </a:rPr>
              <a:t>way </a:t>
            </a:r>
            <a:r>
              <a:rPr lang="en-US" sz="2000" dirty="0" smtClean="0">
                <a:solidFill>
                  <a:schemeClr val="tx1"/>
                </a:solidFill>
              </a:rPr>
              <a:t>or </a:t>
            </a:r>
            <a:r>
              <a:rPr lang="en-US" sz="2000" i="1" dirty="0" smtClean="0">
                <a:solidFill>
                  <a:schemeClr val="tx1"/>
                </a:solidFill>
              </a:rPr>
              <a:t>context </a:t>
            </a:r>
            <a:r>
              <a:rPr lang="en-US" sz="2000" dirty="0" smtClean="0">
                <a:solidFill>
                  <a:schemeClr val="tx1"/>
                </a:solidFill>
              </a:rPr>
              <a:t>that He does.  </a:t>
            </a:r>
          </a:p>
          <a:p>
            <a:pPr marL="0" indent="0" algn="l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The terms God uses for </a:t>
            </a:r>
            <a:r>
              <a:rPr lang="en-US" sz="2000" i="1" dirty="0" smtClean="0">
                <a:solidFill>
                  <a:schemeClr val="tx1"/>
                </a:solidFill>
              </a:rPr>
              <a:t>leadership positions </a:t>
            </a:r>
            <a:r>
              <a:rPr lang="en-US" sz="2000" dirty="0" smtClean="0">
                <a:solidFill>
                  <a:schemeClr val="tx1"/>
                </a:solidFill>
              </a:rPr>
              <a:t>in His church are </a:t>
            </a:r>
            <a:r>
              <a:rPr lang="en-US" sz="2000" b="1" dirty="0" smtClean="0">
                <a:solidFill>
                  <a:schemeClr val="tx1"/>
                </a:solidFill>
              </a:rPr>
              <a:t>descriptive of </a:t>
            </a:r>
            <a:r>
              <a:rPr lang="en-US" sz="2000" dirty="0" smtClean="0">
                <a:solidFill>
                  <a:schemeClr val="tx1"/>
                </a:solidFill>
              </a:rPr>
              <a:t>and </a:t>
            </a:r>
            <a:r>
              <a:rPr lang="en-US" sz="2000" b="1" dirty="0" smtClean="0">
                <a:solidFill>
                  <a:schemeClr val="tx1"/>
                </a:solidFill>
              </a:rPr>
              <a:t>prescriptive for </a:t>
            </a:r>
            <a:r>
              <a:rPr lang="en-US" sz="2000" dirty="0" smtClean="0">
                <a:solidFill>
                  <a:schemeClr val="tx1"/>
                </a:solidFill>
              </a:rPr>
              <a:t>the function of them. </a:t>
            </a:r>
          </a:p>
          <a:p>
            <a:pPr marL="0" indent="0" algn="l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They tell us of the </a:t>
            </a:r>
            <a:r>
              <a:rPr lang="en-US" sz="2000" i="1" dirty="0" smtClean="0">
                <a:solidFill>
                  <a:schemeClr val="tx1"/>
                </a:solidFill>
              </a:rPr>
              <a:t>characteristics, relationships, </a:t>
            </a:r>
            <a:r>
              <a:rPr lang="en-US" sz="2000" dirty="0" smtClean="0">
                <a:solidFill>
                  <a:schemeClr val="tx1"/>
                </a:solidFill>
              </a:rPr>
              <a:t>and </a:t>
            </a:r>
            <a:r>
              <a:rPr lang="en-US" sz="2000" i="1" dirty="0" smtClean="0">
                <a:solidFill>
                  <a:schemeClr val="tx1"/>
                </a:solidFill>
              </a:rPr>
              <a:t>responsibilities </a:t>
            </a:r>
            <a:r>
              <a:rPr lang="en-US" sz="2000" dirty="0" smtClean="0">
                <a:solidFill>
                  <a:schemeClr val="tx1"/>
                </a:solidFill>
              </a:rPr>
              <a:t>of these leaders.</a:t>
            </a:r>
          </a:p>
          <a:p>
            <a:pPr marL="0" indent="0" algn="l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Thus, the words God chose to name these positions are important</a:t>
            </a:r>
            <a:r>
              <a:rPr lang="mr-IN" sz="2000" dirty="0" smtClean="0">
                <a:solidFill>
                  <a:schemeClr val="tx1"/>
                </a:solidFill>
              </a:rPr>
              <a:t>…</a:t>
            </a:r>
            <a:r>
              <a:rPr lang="en-US" sz="2000" dirty="0" smtClean="0">
                <a:solidFill>
                  <a:schemeClr val="tx1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230804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290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Scriptural Names of Church Leaders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3727"/>
            <a:ext cx="8229600" cy="56457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/>
              <a:t>There are primarily </a:t>
            </a:r>
            <a:r>
              <a:rPr lang="en-US" b="1" u="sng" dirty="0" smtClean="0"/>
              <a:t>6 English words</a:t>
            </a:r>
            <a:r>
              <a:rPr lang="en-US" b="1" dirty="0" smtClean="0"/>
              <a:t> used in common versions of the Bible to translate </a:t>
            </a:r>
            <a:r>
              <a:rPr lang="en-US" b="1" u="sng" dirty="0" smtClean="0"/>
              <a:t>3 Greek words</a:t>
            </a:r>
            <a:r>
              <a:rPr lang="en-US" b="1" dirty="0" smtClean="0"/>
              <a:t> that God chose to </a:t>
            </a:r>
            <a:r>
              <a:rPr lang="en-US" b="1" i="1" dirty="0" smtClean="0"/>
              <a:t>identify </a:t>
            </a:r>
            <a:r>
              <a:rPr lang="en-US" b="1" dirty="0" smtClean="0"/>
              <a:t>and </a:t>
            </a:r>
            <a:r>
              <a:rPr lang="en-US" b="1" i="1" dirty="0" smtClean="0"/>
              <a:t>describe </a:t>
            </a:r>
            <a:r>
              <a:rPr lang="en-US" b="1" dirty="0" smtClean="0"/>
              <a:t>the primary leadership position in the church:  </a:t>
            </a:r>
            <a:r>
              <a:rPr lang="en-US" dirty="0" smtClean="0"/>
              <a:t>(in no particular </a:t>
            </a:r>
            <a:r>
              <a:rPr lang="en-US" dirty="0" smtClean="0"/>
              <a:t>order, </a:t>
            </a:r>
            <a:r>
              <a:rPr lang="en-US" u="sng" dirty="0" smtClean="0"/>
              <a:t>cp. Acts 20:17,28</a:t>
            </a:r>
            <a:r>
              <a:rPr lang="en-US" dirty="0" smtClean="0"/>
              <a:t>)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sz="3200" b="1" i="1" dirty="0" smtClean="0"/>
              <a:t>Presbyter </a:t>
            </a:r>
            <a:r>
              <a:rPr lang="en-US" sz="3200" b="1" dirty="0" smtClean="0"/>
              <a:t>or </a:t>
            </a:r>
            <a:r>
              <a:rPr lang="en-US" sz="3200" b="1" i="1" dirty="0" smtClean="0"/>
              <a:t>Elder </a:t>
            </a:r>
            <a:r>
              <a:rPr lang="en-US" sz="3200" b="1" dirty="0" smtClean="0"/>
              <a:t>from </a:t>
            </a:r>
            <a:r>
              <a:rPr lang="en-US" sz="3200" b="1" i="1" dirty="0" err="1" smtClean="0"/>
              <a:t>presbuteros</a:t>
            </a:r>
            <a:r>
              <a:rPr lang="en-US" sz="3200" b="1" i="1" dirty="0" smtClean="0"/>
              <a:t>, </a:t>
            </a:r>
            <a:r>
              <a:rPr lang="en-US" sz="3200" b="1" u="sng" dirty="0" smtClean="0"/>
              <a:t>v.17</a:t>
            </a:r>
            <a:endParaRPr lang="en-US" sz="3200" b="1" dirty="0" smtClean="0"/>
          </a:p>
          <a:p>
            <a:pPr lvl="1">
              <a:buFont typeface="Arial"/>
              <a:buChar char="•"/>
            </a:pPr>
            <a:r>
              <a:rPr lang="en-US" sz="3200" b="1" i="1" dirty="0" smtClean="0"/>
              <a:t>Bishop </a:t>
            </a:r>
            <a:r>
              <a:rPr lang="en-US" sz="3200" b="1" dirty="0" smtClean="0"/>
              <a:t>or </a:t>
            </a:r>
            <a:r>
              <a:rPr lang="en-US" sz="3200" b="1" i="1" dirty="0" smtClean="0"/>
              <a:t>Overseer </a:t>
            </a:r>
            <a:r>
              <a:rPr lang="en-US" sz="3200" b="1" dirty="0" smtClean="0"/>
              <a:t>from </a:t>
            </a:r>
            <a:r>
              <a:rPr lang="en-US" sz="3200" b="1" i="1" dirty="0" err="1" smtClean="0"/>
              <a:t>episkopos</a:t>
            </a:r>
            <a:r>
              <a:rPr lang="en-US" sz="3200" b="1" i="1" dirty="0" smtClean="0"/>
              <a:t>, </a:t>
            </a:r>
            <a:r>
              <a:rPr lang="en-US" sz="3200" b="1" u="sng" dirty="0" smtClean="0"/>
              <a:t>v.28</a:t>
            </a:r>
            <a:endParaRPr lang="en-US" sz="3200" b="1" dirty="0" smtClean="0"/>
          </a:p>
          <a:p>
            <a:pPr lvl="1">
              <a:buFont typeface="Arial"/>
              <a:buChar char="•"/>
            </a:pPr>
            <a:r>
              <a:rPr lang="en-US" sz="3200" b="1" i="1" dirty="0" smtClean="0"/>
              <a:t>Shepherd </a:t>
            </a:r>
            <a:r>
              <a:rPr lang="en-US" sz="3200" b="1" dirty="0" smtClean="0"/>
              <a:t>or </a:t>
            </a:r>
            <a:r>
              <a:rPr lang="en-US" sz="3200" b="1" i="1" dirty="0" smtClean="0"/>
              <a:t>Pastor </a:t>
            </a:r>
            <a:r>
              <a:rPr lang="en-US" sz="3200" b="1" dirty="0" smtClean="0"/>
              <a:t>from </a:t>
            </a:r>
            <a:r>
              <a:rPr lang="en-US" sz="3200" b="1" i="1" dirty="0" err="1" smtClean="0"/>
              <a:t>poimen</a:t>
            </a:r>
            <a:r>
              <a:rPr lang="en-US" sz="3200" b="1" i="1" dirty="0" smtClean="0"/>
              <a:t>, </a:t>
            </a:r>
            <a:r>
              <a:rPr lang="en-US" sz="3200" b="1" u="sng" dirty="0" smtClean="0"/>
              <a:t>v.28</a:t>
            </a:r>
            <a:endParaRPr lang="en-US" sz="3200" b="1" dirty="0" smtClean="0"/>
          </a:p>
          <a:p>
            <a:pPr marL="0" indent="0">
              <a:buNone/>
            </a:pPr>
            <a:r>
              <a:rPr lang="en-US" b="1" dirty="0" smtClean="0"/>
              <a:t>Let’s take a closer look at how these words are used to better understand the office, and its function and responsibilities.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12166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290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Scriptural Names of Church Leaders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73727"/>
            <a:ext cx="8375073" cy="56457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i="1" dirty="0" smtClean="0"/>
              <a:t>Presbyter</a:t>
            </a:r>
            <a:r>
              <a:rPr lang="en-US" b="1" dirty="0" smtClean="0"/>
              <a:t> or </a:t>
            </a:r>
            <a:r>
              <a:rPr lang="en-US" b="1" i="1" dirty="0" smtClean="0"/>
              <a:t>Elder </a:t>
            </a:r>
            <a:r>
              <a:rPr lang="en-US" b="1" dirty="0" smtClean="0"/>
              <a:t>from </a:t>
            </a:r>
            <a:r>
              <a:rPr lang="en-US" b="1" i="1" dirty="0" err="1" smtClean="0"/>
              <a:t>presbuteros</a:t>
            </a:r>
            <a:endParaRPr lang="en-US" i="1" dirty="0" smtClean="0"/>
          </a:p>
          <a:p>
            <a:r>
              <a:rPr lang="en-US" sz="2800" b="1" i="1" dirty="0" err="1" smtClean="0"/>
              <a:t>Presbuteros</a:t>
            </a:r>
            <a:r>
              <a:rPr lang="en-US" sz="2800" b="1" i="1" dirty="0" smtClean="0"/>
              <a:t> </a:t>
            </a:r>
            <a:r>
              <a:rPr lang="en-US" sz="2800" b="1" dirty="0" smtClean="0"/>
              <a:t>is a derivative of </a:t>
            </a:r>
            <a:r>
              <a:rPr lang="en-US" sz="2800" b="1" i="1" dirty="0" err="1" smtClean="0"/>
              <a:t>presbuterion</a:t>
            </a:r>
            <a:r>
              <a:rPr lang="en-US" sz="2800" b="1" i="1" dirty="0" smtClean="0"/>
              <a:t>, </a:t>
            </a:r>
            <a:r>
              <a:rPr lang="en-US" sz="2800" b="1" dirty="0" smtClean="0"/>
              <a:t>and simply means “one advanced in life, an elder, a senior</a:t>
            </a:r>
            <a:r>
              <a:rPr lang="mr-IN" sz="2800" b="1" dirty="0" smtClean="0"/>
              <a:t>…</a:t>
            </a:r>
            <a:r>
              <a:rPr lang="en-US" sz="2800" b="1" dirty="0" smtClean="0"/>
              <a:t>” </a:t>
            </a:r>
            <a:r>
              <a:rPr lang="en-US" sz="2800" dirty="0" smtClean="0"/>
              <a:t>(</a:t>
            </a:r>
            <a:r>
              <a:rPr lang="en-US" sz="2800" u="sng" dirty="0" smtClean="0"/>
              <a:t>Tha</a:t>
            </a:r>
            <a:r>
              <a:rPr lang="en-US" sz="2800" dirty="0" smtClean="0"/>
              <a:t>y</a:t>
            </a:r>
            <a:r>
              <a:rPr lang="en-US" sz="2800" u="sng" dirty="0" smtClean="0"/>
              <a:t>er’s Greek-En</a:t>
            </a:r>
            <a:r>
              <a:rPr lang="en-US" sz="2800" dirty="0" smtClean="0"/>
              <a:t>g</a:t>
            </a:r>
            <a:r>
              <a:rPr lang="en-US" sz="2800" u="sng" dirty="0" smtClean="0"/>
              <a:t>lish Lexicon</a:t>
            </a:r>
            <a:r>
              <a:rPr lang="en-US" sz="2800" dirty="0" smtClean="0"/>
              <a:t>).  </a:t>
            </a:r>
          </a:p>
          <a:p>
            <a:r>
              <a:rPr lang="en-US" sz="2800" b="1" dirty="0" smtClean="0"/>
              <a:t>The English word </a:t>
            </a:r>
            <a:r>
              <a:rPr lang="en-US" sz="2800" b="1" i="1" dirty="0" smtClean="0"/>
              <a:t>“presbytery” </a:t>
            </a:r>
            <a:r>
              <a:rPr lang="en-US" sz="2800" dirty="0" smtClean="0"/>
              <a:t>(collective noun form)</a:t>
            </a:r>
            <a:r>
              <a:rPr lang="en-US" sz="2800" b="1" dirty="0" smtClean="0"/>
              <a:t> is only found in </a:t>
            </a:r>
            <a:r>
              <a:rPr lang="en-US" sz="2800" b="1" u="sng" dirty="0" smtClean="0"/>
              <a:t>1Tim.4:14</a:t>
            </a:r>
            <a:r>
              <a:rPr lang="en-US" sz="2800" b="1" dirty="0" smtClean="0"/>
              <a:t>.  The Greek term </a:t>
            </a:r>
            <a:r>
              <a:rPr lang="en-US" sz="2800" b="1" i="1" dirty="0" err="1" smtClean="0"/>
              <a:t>presbuteros</a:t>
            </a:r>
            <a:r>
              <a:rPr lang="en-US" sz="2800" b="1" i="1" dirty="0" smtClean="0"/>
              <a:t> </a:t>
            </a:r>
            <a:r>
              <a:rPr lang="en-US" sz="2800" b="1" dirty="0" smtClean="0"/>
              <a:t>always conveys the idea of one who is </a:t>
            </a:r>
            <a:r>
              <a:rPr lang="en-US" sz="2800" b="1" i="1" dirty="0" smtClean="0"/>
              <a:t>older, </a:t>
            </a:r>
            <a:r>
              <a:rPr lang="en-US" sz="2800" b="1" dirty="0" smtClean="0"/>
              <a:t>or one </a:t>
            </a:r>
            <a:r>
              <a:rPr lang="en-US" sz="2800" b="1" i="1" dirty="0" smtClean="0"/>
              <a:t>of age. </a:t>
            </a:r>
            <a:endParaRPr lang="en-US" sz="2800" b="1" dirty="0" smtClean="0"/>
          </a:p>
          <a:p>
            <a:r>
              <a:rPr lang="en-US" sz="2800" b="1" dirty="0" smtClean="0"/>
              <a:t>It was used to designate </a:t>
            </a:r>
            <a:r>
              <a:rPr lang="en-US" sz="2800" b="1" i="1" dirty="0" smtClean="0"/>
              <a:t>older </a:t>
            </a:r>
            <a:r>
              <a:rPr lang="en-US" sz="2800" b="1" i="1" dirty="0" smtClean="0"/>
              <a:t>men </a:t>
            </a:r>
            <a:r>
              <a:rPr lang="en-US" sz="2800" b="1" dirty="0" smtClean="0"/>
              <a:t>as </a:t>
            </a:r>
            <a:r>
              <a:rPr lang="en-US" sz="2800" b="1" i="1" dirty="0" smtClean="0"/>
              <a:t>heads </a:t>
            </a:r>
            <a:r>
              <a:rPr lang="en-US" sz="2800" b="1" dirty="0" smtClean="0"/>
              <a:t>in </a:t>
            </a:r>
            <a:r>
              <a:rPr lang="en-US" sz="2800" b="1" dirty="0" smtClean="0"/>
              <a:t>the  </a:t>
            </a:r>
            <a:r>
              <a:rPr lang="en-US" sz="2800" b="1" i="1" dirty="0" smtClean="0"/>
              <a:t>patriarchal </a:t>
            </a:r>
            <a:r>
              <a:rPr lang="en-US" sz="2800" b="1" dirty="0" smtClean="0"/>
              <a:t>governance </a:t>
            </a:r>
            <a:r>
              <a:rPr lang="en-US" sz="2800" b="1" dirty="0" smtClean="0"/>
              <a:t>of families </a:t>
            </a:r>
            <a:r>
              <a:rPr lang="en-US" sz="2800" b="1" dirty="0" smtClean="0"/>
              <a:t>of </a:t>
            </a:r>
            <a:r>
              <a:rPr lang="en-US" sz="2800" b="1" dirty="0" smtClean="0"/>
              <a:t>ancient Israel, </a:t>
            </a:r>
            <a:r>
              <a:rPr lang="en-US" sz="2800" b="1" dirty="0" smtClean="0"/>
              <a:t>	 </a:t>
            </a:r>
            <a:r>
              <a:rPr lang="en-US" sz="2800" b="1" u="sng" dirty="0" smtClean="0"/>
              <a:t>Ex</a:t>
            </a:r>
            <a:r>
              <a:rPr lang="en-US" sz="2800" b="1" u="sng" dirty="0" smtClean="0"/>
              <a:t>.4:29; 19:7</a:t>
            </a:r>
            <a:r>
              <a:rPr lang="en-US" sz="2800" b="1" dirty="0" smtClean="0"/>
              <a:t>; </a:t>
            </a:r>
            <a:r>
              <a:rPr lang="en-US" sz="2800" dirty="0" smtClean="0"/>
              <a:t>(in the LXX, or Septuagint {Greek} OT)</a:t>
            </a:r>
            <a:endParaRPr lang="en-US" sz="2800" b="1" dirty="0" smtClean="0"/>
          </a:p>
          <a:p>
            <a:r>
              <a:rPr lang="en-US" sz="2800" b="1" dirty="0" smtClean="0"/>
              <a:t>And in the NT, it was used of </a:t>
            </a:r>
            <a:r>
              <a:rPr lang="en-US" sz="2800" b="1" i="1" dirty="0" smtClean="0"/>
              <a:t>rulers </a:t>
            </a:r>
            <a:r>
              <a:rPr lang="en-US" sz="2800" b="1" dirty="0" smtClean="0"/>
              <a:t>in Jewish synagogues and members of the Sanhedrin Council, </a:t>
            </a:r>
            <a:r>
              <a:rPr lang="en-US" sz="2800" b="1" u="sng" dirty="0" smtClean="0"/>
              <a:t>Matt.16:21</a:t>
            </a:r>
            <a:r>
              <a:rPr lang="en-US" sz="2800" b="1" dirty="0" smtClean="0"/>
              <a:t>; </a:t>
            </a:r>
            <a:r>
              <a:rPr lang="en-US" sz="2800" b="1" u="sng" dirty="0" smtClean="0"/>
              <a:t>Mark 8:31</a:t>
            </a:r>
            <a:r>
              <a:rPr lang="en-US" sz="2800" b="1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14280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290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Scriptural Names of Church Leaders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545" y="1073727"/>
            <a:ext cx="8566727" cy="5645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Presbyter</a:t>
            </a:r>
            <a:r>
              <a:rPr lang="en-US" b="1" dirty="0" smtClean="0"/>
              <a:t> or </a:t>
            </a:r>
            <a:r>
              <a:rPr lang="en-US" b="1" i="1" dirty="0" smtClean="0"/>
              <a:t>Elder </a:t>
            </a:r>
            <a:r>
              <a:rPr lang="en-US" b="1" dirty="0" smtClean="0"/>
              <a:t>from </a:t>
            </a:r>
            <a:r>
              <a:rPr lang="en-US" b="1" i="1" dirty="0" err="1" smtClean="0"/>
              <a:t>presbuteros</a:t>
            </a:r>
            <a:endParaRPr lang="en-US" b="1" i="1" dirty="0" smtClean="0"/>
          </a:p>
          <a:p>
            <a:r>
              <a:rPr lang="en-US" sz="2800" b="1" dirty="0" smtClean="0"/>
              <a:t>While </a:t>
            </a:r>
            <a:r>
              <a:rPr lang="en-US" sz="2800" b="1" i="1" dirty="0" err="1" smtClean="0"/>
              <a:t>presbuteros</a:t>
            </a:r>
            <a:r>
              <a:rPr lang="en-US" sz="2800" b="1" i="1" dirty="0" smtClean="0"/>
              <a:t> </a:t>
            </a:r>
            <a:r>
              <a:rPr lang="en-US" sz="2800" b="1" dirty="0" smtClean="0"/>
              <a:t>primarily refers to one </a:t>
            </a:r>
            <a:r>
              <a:rPr lang="en-US" sz="2800" b="1" i="1" dirty="0" smtClean="0"/>
              <a:t>of age, </a:t>
            </a:r>
            <a:r>
              <a:rPr lang="en-US" sz="2800" b="1" dirty="0" smtClean="0"/>
              <a:t>not every </a:t>
            </a:r>
            <a:r>
              <a:rPr lang="en-US" sz="2800" b="1" i="1" dirty="0" smtClean="0"/>
              <a:t>older man </a:t>
            </a:r>
            <a:r>
              <a:rPr lang="en-US" sz="2800" b="1" dirty="0" smtClean="0"/>
              <a:t>is a </a:t>
            </a:r>
            <a:r>
              <a:rPr lang="en-US" sz="2800" b="1" dirty="0" smtClean="0"/>
              <a:t>Presbyter </a:t>
            </a:r>
            <a:r>
              <a:rPr lang="en-US" sz="2800" dirty="0" smtClean="0"/>
              <a:t>(</a:t>
            </a:r>
            <a:r>
              <a:rPr lang="en-US" sz="2800" u="sng" dirty="0" smtClean="0"/>
              <a:t>cf. 1Tim.5:1-2</a:t>
            </a:r>
            <a:r>
              <a:rPr lang="en-US" sz="2800" dirty="0" smtClean="0"/>
              <a:t>)</a:t>
            </a:r>
            <a:r>
              <a:rPr lang="mr-IN" sz="2800" b="1" dirty="0" smtClean="0"/>
              <a:t>…</a:t>
            </a:r>
            <a:r>
              <a:rPr lang="en-US" sz="2800" b="1" dirty="0" smtClean="0"/>
              <a:t> </a:t>
            </a:r>
            <a:endParaRPr lang="en-US" sz="2800" b="1" dirty="0" smtClean="0"/>
          </a:p>
          <a:p>
            <a:r>
              <a:rPr lang="en-US" sz="2800" b="1" dirty="0" smtClean="0"/>
              <a:t>Words sometimes have </a:t>
            </a:r>
            <a:r>
              <a:rPr lang="en-US" sz="2800" b="1" i="1" dirty="0" smtClean="0"/>
              <a:t>unofficial </a:t>
            </a:r>
            <a:r>
              <a:rPr lang="en-US" sz="2800" b="1" dirty="0" smtClean="0"/>
              <a:t>and </a:t>
            </a:r>
            <a:r>
              <a:rPr lang="en-US" sz="2800" b="1" i="1" dirty="0" smtClean="0"/>
              <a:t>official, </a:t>
            </a:r>
            <a:r>
              <a:rPr lang="en-US" sz="2800" b="1" dirty="0" smtClean="0"/>
              <a:t>or </a:t>
            </a:r>
            <a:r>
              <a:rPr lang="en-US" sz="2800" b="1" i="1" dirty="0" smtClean="0"/>
              <a:t>general </a:t>
            </a:r>
            <a:r>
              <a:rPr lang="en-US" sz="2800" b="1" dirty="0" smtClean="0"/>
              <a:t>and </a:t>
            </a:r>
            <a:r>
              <a:rPr lang="en-US" sz="2800" b="1" i="1" dirty="0" smtClean="0"/>
              <a:t>specific </a:t>
            </a:r>
            <a:r>
              <a:rPr lang="en-US" sz="2800" b="1" dirty="0" smtClean="0"/>
              <a:t>uses.  The words “judge” and “major” illustrate this. </a:t>
            </a:r>
          </a:p>
          <a:p>
            <a:r>
              <a:rPr lang="en-US" sz="2800" b="1" dirty="0" smtClean="0"/>
              <a:t>The verb and adjective forms represent </a:t>
            </a:r>
            <a:r>
              <a:rPr lang="en-US" sz="2800" b="1" i="1" dirty="0" smtClean="0"/>
              <a:t>unofficial </a:t>
            </a:r>
            <a:r>
              <a:rPr lang="en-US" sz="2800" b="1" dirty="0" smtClean="0"/>
              <a:t>or </a:t>
            </a:r>
            <a:r>
              <a:rPr lang="en-US" sz="2800" b="1" i="1" dirty="0" smtClean="0"/>
              <a:t>general </a:t>
            </a:r>
            <a:r>
              <a:rPr lang="en-US" sz="2800" b="1" dirty="0" smtClean="0"/>
              <a:t>uses; but the noun forms are </a:t>
            </a:r>
            <a:r>
              <a:rPr lang="en-US" sz="2800" b="1" i="1" dirty="0" smtClean="0"/>
              <a:t>official/specific.</a:t>
            </a:r>
          </a:p>
          <a:p>
            <a:r>
              <a:rPr lang="en-US" sz="2800" b="1" dirty="0" smtClean="0"/>
              <a:t>So it is with </a:t>
            </a:r>
            <a:r>
              <a:rPr lang="en-US" sz="2800" b="1" i="1" dirty="0" err="1" smtClean="0"/>
              <a:t>presbuteros</a:t>
            </a:r>
            <a:r>
              <a:rPr lang="en-US" sz="2800" b="1" i="1" dirty="0" smtClean="0"/>
              <a:t>:  </a:t>
            </a:r>
            <a:r>
              <a:rPr lang="en-US" sz="2800" b="1" dirty="0" smtClean="0"/>
              <a:t>generally and unofficially it refers to one who is </a:t>
            </a:r>
            <a:r>
              <a:rPr lang="en-US" sz="2800" b="1" i="1" dirty="0" smtClean="0"/>
              <a:t>older; </a:t>
            </a:r>
            <a:r>
              <a:rPr lang="en-US" sz="2800" b="1" dirty="0" smtClean="0"/>
              <a:t>but officially and specifically it is a designation of a </a:t>
            </a:r>
            <a:r>
              <a:rPr lang="en-US" sz="2800" b="1" i="1" dirty="0" smtClean="0"/>
              <a:t>ruler </a:t>
            </a:r>
            <a:r>
              <a:rPr lang="en-US" sz="2800" b="1" dirty="0" smtClean="0"/>
              <a:t>or </a:t>
            </a:r>
            <a:r>
              <a:rPr lang="en-US" sz="2800" b="1" i="1" dirty="0" smtClean="0"/>
              <a:t>leader </a:t>
            </a:r>
            <a:r>
              <a:rPr lang="en-US" sz="2800" b="1" dirty="0" smtClean="0"/>
              <a:t>in the </a:t>
            </a:r>
            <a:r>
              <a:rPr lang="en-US" sz="2800" b="1" dirty="0" smtClean="0"/>
              <a:t>church, </a:t>
            </a:r>
            <a:r>
              <a:rPr lang="en-US" sz="2800" b="1" u="sng" dirty="0" smtClean="0"/>
              <a:t>Acts 14:23; 20:17</a:t>
            </a:r>
            <a:r>
              <a:rPr lang="en-US" sz="2800" b="1" dirty="0" smtClean="0"/>
              <a:t>.</a:t>
            </a:r>
            <a:endParaRPr lang="en-US" sz="2800" b="1" dirty="0" smtClean="0"/>
          </a:p>
          <a:p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310450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290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Scriptural Names of Church Leaders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545" y="1073727"/>
            <a:ext cx="8566727" cy="5645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Presbyter</a:t>
            </a:r>
            <a:r>
              <a:rPr lang="en-US" b="1" dirty="0" smtClean="0"/>
              <a:t> or </a:t>
            </a:r>
            <a:r>
              <a:rPr lang="en-US" b="1" i="1" dirty="0" smtClean="0"/>
              <a:t>Elder </a:t>
            </a:r>
            <a:r>
              <a:rPr lang="en-US" b="1" dirty="0" smtClean="0"/>
              <a:t>from </a:t>
            </a:r>
            <a:r>
              <a:rPr lang="en-US" b="1" i="1" dirty="0" err="1" smtClean="0"/>
              <a:t>presbuteros</a:t>
            </a:r>
            <a:endParaRPr lang="en-US" b="1" i="1" dirty="0" smtClean="0"/>
          </a:p>
          <a:p>
            <a:r>
              <a:rPr lang="en-US" sz="2800" b="1" dirty="0" smtClean="0"/>
              <a:t>So?  What does this mean to us?</a:t>
            </a:r>
          </a:p>
          <a:p>
            <a:r>
              <a:rPr lang="en-US" sz="2800" b="1" dirty="0" smtClean="0"/>
              <a:t>God expects and requires those appointed as </a:t>
            </a:r>
            <a:r>
              <a:rPr lang="en-US" sz="2800" b="1" i="1" dirty="0" smtClean="0"/>
              <a:t>Presbyters/Elders </a:t>
            </a:r>
            <a:r>
              <a:rPr lang="en-US" sz="2800" b="1" dirty="0" smtClean="0"/>
              <a:t>in the church to have the </a:t>
            </a:r>
            <a:r>
              <a:rPr lang="en-US" sz="2800" b="1" i="1" dirty="0" smtClean="0"/>
              <a:t>wisdom, prudence, </a:t>
            </a:r>
            <a:r>
              <a:rPr lang="en-US" sz="2800" b="1" dirty="0" smtClean="0"/>
              <a:t>and </a:t>
            </a:r>
            <a:r>
              <a:rPr lang="en-US" sz="2800" b="1" i="1" dirty="0" smtClean="0"/>
              <a:t>experience </a:t>
            </a:r>
            <a:r>
              <a:rPr lang="en-US" sz="2800" b="1" dirty="0" smtClean="0"/>
              <a:t>that only comes with age. </a:t>
            </a:r>
          </a:p>
          <a:p>
            <a:r>
              <a:rPr lang="en-US" sz="2800" b="1" dirty="0" smtClean="0"/>
              <a:t>However, just because one is older does not necessarily mean one is qualified to be an </a:t>
            </a:r>
            <a:r>
              <a:rPr lang="en-US" sz="2800" b="1" i="1" dirty="0" smtClean="0"/>
              <a:t>Elder</a:t>
            </a:r>
            <a:r>
              <a:rPr lang="mr-IN" sz="2800" b="1" i="1" dirty="0" smtClean="0"/>
              <a:t>…</a:t>
            </a:r>
            <a:endParaRPr lang="en-US" sz="2800" b="1" i="1" dirty="0" smtClean="0"/>
          </a:p>
          <a:p>
            <a:r>
              <a:rPr lang="en-US" sz="2800" b="1" dirty="0" smtClean="0"/>
              <a:t>In some cases, there is “no fool like an old fool.”  Not every </a:t>
            </a:r>
            <a:r>
              <a:rPr lang="en-US" sz="2800" b="1" i="1" dirty="0" smtClean="0"/>
              <a:t>older </a:t>
            </a:r>
            <a:r>
              <a:rPr lang="en-US" sz="2800" b="1" dirty="0" smtClean="0"/>
              <a:t>man has learned </a:t>
            </a:r>
            <a:r>
              <a:rPr lang="en-US" sz="2800" b="1" i="1" dirty="0" smtClean="0"/>
              <a:t>wisdom </a:t>
            </a:r>
            <a:r>
              <a:rPr lang="en-US" sz="2800" b="1" dirty="0" smtClean="0"/>
              <a:t>and </a:t>
            </a:r>
            <a:r>
              <a:rPr lang="en-US" sz="2800" b="1" i="1" dirty="0" smtClean="0"/>
              <a:t>prudence </a:t>
            </a:r>
            <a:r>
              <a:rPr lang="en-US" sz="2800" b="1" dirty="0" smtClean="0"/>
              <a:t>from his life’s </a:t>
            </a:r>
            <a:r>
              <a:rPr lang="en-US" sz="2800" b="1" i="1" dirty="0" smtClean="0"/>
              <a:t>experiences. </a:t>
            </a:r>
            <a:endParaRPr lang="en-US" sz="2800" b="1" dirty="0" smtClean="0"/>
          </a:p>
          <a:p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101427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290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Scriptural Names of Church Leaders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545" y="1073727"/>
            <a:ext cx="8566727" cy="5645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Bishop</a:t>
            </a:r>
            <a:r>
              <a:rPr lang="en-US" b="1" dirty="0" smtClean="0"/>
              <a:t> or </a:t>
            </a:r>
            <a:r>
              <a:rPr lang="en-US" b="1" i="1" dirty="0" smtClean="0"/>
              <a:t>Overseer </a:t>
            </a:r>
            <a:r>
              <a:rPr lang="en-US" b="1" dirty="0" smtClean="0"/>
              <a:t>from </a:t>
            </a:r>
            <a:r>
              <a:rPr lang="en-US" b="1" i="1" dirty="0" err="1" smtClean="0"/>
              <a:t>episkopos</a:t>
            </a:r>
            <a:endParaRPr lang="en-US" b="1" i="1" dirty="0" smtClean="0"/>
          </a:p>
          <a:p>
            <a:r>
              <a:rPr lang="en-US" sz="2800" b="1" i="1" dirty="0" err="1" smtClean="0"/>
              <a:t>Episkopos</a:t>
            </a:r>
            <a:r>
              <a:rPr lang="en-US" sz="2800" b="1" i="1" dirty="0" smtClean="0"/>
              <a:t> </a:t>
            </a:r>
            <a:r>
              <a:rPr lang="en-US" sz="2800" b="1" dirty="0" smtClean="0"/>
              <a:t>is from the combination of </a:t>
            </a:r>
            <a:r>
              <a:rPr lang="en-US" sz="2800" b="1" i="1" dirty="0" err="1" smtClean="0"/>
              <a:t>epi</a:t>
            </a:r>
            <a:r>
              <a:rPr lang="en-US" sz="2800" b="1" i="1" dirty="0" smtClean="0"/>
              <a:t>- </a:t>
            </a:r>
            <a:r>
              <a:rPr lang="en-US" sz="2800" b="1" dirty="0" smtClean="0"/>
              <a:t>upon, the presence of, over; and </a:t>
            </a:r>
            <a:r>
              <a:rPr lang="en-US" sz="2800" b="1" i="1" dirty="0" err="1" smtClean="0"/>
              <a:t>skopeo</a:t>
            </a:r>
            <a:r>
              <a:rPr lang="en-US" sz="2800" b="1" i="1" dirty="0" smtClean="0"/>
              <a:t>- </a:t>
            </a:r>
            <a:r>
              <a:rPr lang="en-US" sz="2800" b="1" dirty="0" smtClean="0"/>
              <a:t>to look at, to consider; hence to </a:t>
            </a:r>
            <a:r>
              <a:rPr lang="en-US" sz="2800" b="1" i="1" dirty="0" smtClean="0"/>
              <a:t>oversee</a:t>
            </a:r>
            <a:r>
              <a:rPr lang="en-US" sz="2800" b="1" dirty="0" smtClean="0"/>
              <a:t>.</a:t>
            </a:r>
          </a:p>
          <a:p>
            <a:r>
              <a:rPr lang="en-US" sz="2800" b="1" dirty="0"/>
              <a:t>Many overlook the profound nature of this word and its far-reaching applications. Note </a:t>
            </a:r>
            <a:r>
              <a:rPr lang="en-US" sz="2800" b="1" dirty="0" smtClean="0"/>
              <a:t>this </a:t>
            </a:r>
            <a:r>
              <a:rPr lang="en-US" sz="2800" b="1" dirty="0"/>
              <a:t>definition: </a:t>
            </a:r>
            <a:endParaRPr lang="en-US" sz="2800" b="1" dirty="0" smtClean="0"/>
          </a:p>
          <a:p>
            <a:pPr marL="400050" lvl="1" indent="0">
              <a:buNone/>
            </a:pPr>
            <a:r>
              <a:rPr lang="en-US" sz="2400" b="1" dirty="0" smtClean="0"/>
              <a:t>"</a:t>
            </a:r>
            <a:r>
              <a:rPr lang="en-US" sz="2400" b="1" dirty="0"/>
              <a:t>an overseer, a man charged with the duty of seeing that things to be done by others are done rightly, any curator, guardian, or superintendent...head, or overseer of any Christian church (</a:t>
            </a:r>
            <a:r>
              <a:rPr lang="en-US" sz="2400" b="1" u="sng" dirty="0"/>
              <a:t>Acts 20:28</a:t>
            </a:r>
            <a:r>
              <a:rPr lang="en-US" sz="2400" b="1" dirty="0"/>
              <a:t>; </a:t>
            </a:r>
            <a:r>
              <a:rPr lang="en-US" sz="2400" b="1" u="sng" dirty="0"/>
              <a:t>Phil.1:1</a:t>
            </a:r>
            <a:r>
              <a:rPr lang="en-US" sz="2400" b="1" dirty="0"/>
              <a:t>; </a:t>
            </a:r>
            <a:r>
              <a:rPr lang="en-US" sz="2400" b="1" u="sng" dirty="0"/>
              <a:t>1Tim.3:2</a:t>
            </a:r>
            <a:r>
              <a:rPr lang="en-US" sz="2400" b="1" dirty="0"/>
              <a:t>; </a:t>
            </a:r>
            <a:r>
              <a:rPr lang="en-US" sz="2400" b="1" u="sng" dirty="0"/>
              <a:t>Titus 1:7</a:t>
            </a:r>
            <a:r>
              <a:rPr lang="en-US" sz="2400" b="1" dirty="0"/>
              <a:t>). It is a variation of "</a:t>
            </a:r>
            <a:r>
              <a:rPr lang="en-US" sz="2400" b="1" dirty="0" err="1"/>
              <a:t>episkopeo</a:t>
            </a:r>
            <a:r>
              <a:rPr lang="en-US" sz="2400" b="1" dirty="0"/>
              <a:t>" which means to look upon, inspect, oversee, look after, care for; speaking for the care of the church which rested upon the presbyters (</a:t>
            </a:r>
            <a:r>
              <a:rPr lang="en-US" sz="2400" b="1" u="sng" dirty="0"/>
              <a:t>1Pet.5:2</a:t>
            </a:r>
            <a:r>
              <a:rPr lang="en-US" sz="2400" b="1" dirty="0"/>
              <a:t>)"</a:t>
            </a:r>
            <a:r>
              <a:rPr lang="en-US" sz="2400" b="1" dirty="0" smtClean="0">
                <a:effectLst/>
              </a:rPr>
              <a:t>  </a:t>
            </a:r>
            <a:r>
              <a:rPr lang="en-US" sz="2400" b="1" u="sng" dirty="0" smtClean="0">
                <a:effectLst/>
              </a:rPr>
              <a:t>Ibid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324436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290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Scriptural Names of Church Leaders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545" y="1073727"/>
            <a:ext cx="8566727" cy="5645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Bishop</a:t>
            </a:r>
            <a:r>
              <a:rPr lang="en-US" b="1" dirty="0" smtClean="0"/>
              <a:t> or </a:t>
            </a:r>
            <a:r>
              <a:rPr lang="en-US" b="1" i="1" dirty="0" smtClean="0"/>
              <a:t>Overseer </a:t>
            </a:r>
            <a:r>
              <a:rPr lang="en-US" b="1" dirty="0" smtClean="0"/>
              <a:t>from </a:t>
            </a:r>
            <a:r>
              <a:rPr lang="en-US" b="1" i="1" dirty="0" err="1" smtClean="0"/>
              <a:t>episkopos</a:t>
            </a:r>
            <a:endParaRPr lang="en-US" b="1" i="1" dirty="0" smtClean="0"/>
          </a:p>
          <a:p>
            <a:r>
              <a:rPr lang="en-US" sz="2800" b="1" dirty="0" smtClean="0"/>
              <a:t>Thus, through this word God intends the office for much more than is often the case in practice.</a:t>
            </a:r>
          </a:p>
          <a:p>
            <a:r>
              <a:rPr lang="en-US" sz="2800" b="1" dirty="0" smtClean="0"/>
              <a:t>In far too many congregations, Elders </a:t>
            </a:r>
            <a:r>
              <a:rPr lang="en-US" sz="2800" b="1" i="1" dirty="0" smtClean="0"/>
              <a:t>oversee </a:t>
            </a:r>
            <a:r>
              <a:rPr lang="en-US" sz="2800" b="1" dirty="0" smtClean="0"/>
              <a:t>the </a:t>
            </a:r>
            <a:r>
              <a:rPr lang="en-US" sz="2800" b="1" i="1" dirty="0" smtClean="0"/>
              <a:t>financial </a:t>
            </a:r>
            <a:r>
              <a:rPr lang="en-US" sz="2800" b="1" dirty="0" smtClean="0"/>
              <a:t>affairs and the preacher is assigned (specifically or by default) the </a:t>
            </a:r>
            <a:r>
              <a:rPr lang="en-US" sz="2800" b="1" i="1" dirty="0" smtClean="0"/>
              <a:t>spiritual </a:t>
            </a:r>
            <a:r>
              <a:rPr lang="en-US" sz="2800" b="1" dirty="0" smtClean="0"/>
              <a:t>leadership. </a:t>
            </a:r>
          </a:p>
          <a:p>
            <a:r>
              <a:rPr lang="en-US" sz="2800" b="1" dirty="0" smtClean="0"/>
              <a:t>According to the word God chose, such is NOT appropriate. The </a:t>
            </a:r>
            <a:r>
              <a:rPr lang="en-US" sz="2800" b="1" i="1" dirty="0" smtClean="0"/>
              <a:t>Bishop </a:t>
            </a:r>
            <a:r>
              <a:rPr lang="en-US" sz="2800" b="1" dirty="0" smtClean="0"/>
              <a:t>is to be the overseer, guardian, caretaker and provider, magistrate or viceroy who superintends the affairs of another’s possessions- in this case, God’s church, </a:t>
            </a:r>
            <a:r>
              <a:rPr lang="en-US" sz="2800" b="1" u="sng" dirty="0" smtClean="0"/>
              <a:t>Acts 20:28</a:t>
            </a:r>
            <a:r>
              <a:rPr lang="en-US" sz="2800" b="1" dirty="0" smtClean="0"/>
              <a:t>; </a:t>
            </a:r>
            <a:r>
              <a:rPr lang="en-US" sz="2800" b="1" u="sng" dirty="0" smtClean="0"/>
              <a:t>Phil.1:1</a:t>
            </a:r>
            <a:r>
              <a:rPr lang="en-US" sz="2800" b="1" dirty="0" smtClean="0"/>
              <a:t>; </a:t>
            </a:r>
            <a:r>
              <a:rPr lang="en-US" sz="2800" b="1" u="sng" dirty="0" smtClean="0"/>
              <a:t>1Tim.3:2</a:t>
            </a:r>
            <a:r>
              <a:rPr lang="en-US" sz="2800" b="1" dirty="0" smtClean="0"/>
              <a:t>; </a:t>
            </a:r>
            <a:r>
              <a:rPr lang="en-US" sz="2800" b="1" u="sng" dirty="0" smtClean="0"/>
              <a:t>Titus 1:7</a:t>
            </a:r>
            <a:r>
              <a:rPr lang="en-US" sz="2800" b="1" dirty="0" smtClean="0"/>
              <a:t>.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259440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290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Scriptural Names of Church Leaders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545" y="1073727"/>
            <a:ext cx="8566727" cy="56457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i="1" dirty="0" smtClean="0"/>
              <a:t>Bishop</a:t>
            </a:r>
            <a:r>
              <a:rPr lang="en-US" b="1" dirty="0" smtClean="0"/>
              <a:t> or </a:t>
            </a:r>
            <a:r>
              <a:rPr lang="en-US" b="1" i="1" dirty="0" smtClean="0"/>
              <a:t>Overseer </a:t>
            </a:r>
            <a:r>
              <a:rPr lang="en-US" b="1" dirty="0" smtClean="0"/>
              <a:t>from </a:t>
            </a:r>
            <a:r>
              <a:rPr lang="en-US" b="1" i="1" dirty="0" err="1" smtClean="0"/>
              <a:t>episkopos</a:t>
            </a:r>
            <a:endParaRPr lang="en-US" b="1" i="1" dirty="0" smtClean="0"/>
          </a:p>
          <a:p>
            <a:r>
              <a:rPr lang="en-US" sz="2800" b="1" dirty="0" smtClean="0"/>
              <a:t>There are, however, </a:t>
            </a:r>
            <a:r>
              <a:rPr lang="en-US" sz="2800" b="1" i="1" dirty="0" smtClean="0"/>
              <a:t>limitations</a:t>
            </a:r>
            <a:r>
              <a:rPr lang="en-US" sz="2800" b="1" dirty="0" smtClean="0"/>
              <a:t> to the scope of </a:t>
            </a:r>
            <a:r>
              <a:rPr lang="en-US" sz="2800" b="1" dirty="0" smtClean="0"/>
              <a:t>this oversight:</a:t>
            </a:r>
          </a:p>
          <a:p>
            <a:pPr marL="1314450" lvl="3" indent="-457200">
              <a:buNone/>
            </a:pPr>
            <a:r>
              <a:rPr lang="en-US" sz="2800" b="1" dirty="0" smtClean="0"/>
              <a:t>It is limited to </a:t>
            </a:r>
            <a:r>
              <a:rPr lang="en-US" sz="2800" b="1" dirty="0" smtClean="0"/>
              <a:t>those </a:t>
            </a:r>
            <a:r>
              <a:rPr lang="en-US" sz="2800" b="1" i="1" dirty="0" smtClean="0"/>
              <a:t>among </a:t>
            </a:r>
            <a:r>
              <a:rPr lang="en-US" sz="2800" b="1" i="1" dirty="0" smtClean="0"/>
              <a:t>them, </a:t>
            </a:r>
            <a:r>
              <a:rPr lang="en-US" sz="2800" b="1" u="sng" dirty="0" smtClean="0"/>
              <a:t>Acts 20:28</a:t>
            </a:r>
            <a:r>
              <a:rPr lang="en-US" sz="2800" b="1" dirty="0" smtClean="0"/>
              <a:t>;</a:t>
            </a:r>
          </a:p>
          <a:p>
            <a:pPr marL="1314450" lvl="3" indent="-457200">
              <a:buNone/>
            </a:pPr>
            <a:r>
              <a:rPr lang="en-US" sz="2800" b="1" dirty="0" smtClean="0"/>
              <a:t>The </a:t>
            </a:r>
            <a:r>
              <a:rPr lang="en-US" sz="2800" b="1" i="1" dirty="0" smtClean="0"/>
              <a:t>spiritual protection </a:t>
            </a:r>
            <a:r>
              <a:rPr lang="en-US" sz="2800" b="1" dirty="0" smtClean="0"/>
              <a:t>and </a:t>
            </a:r>
            <a:r>
              <a:rPr lang="en-US" sz="2800" b="1" i="1" dirty="0" smtClean="0"/>
              <a:t>care </a:t>
            </a:r>
            <a:r>
              <a:rPr lang="en-US" sz="2800" b="1" dirty="0" smtClean="0"/>
              <a:t>is limited to</a:t>
            </a:r>
            <a:r>
              <a:rPr lang="en-US" sz="2800" b="1" dirty="0" smtClean="0"/>
              <a:t> the local congregation,</a:t>
            </a:r>
            <a:r>
              <a:rPr lang="en-US" sz="2800" b="1" i="1" dirty="0" smtClean="0"/>
              <a:t> </a:t>
            </a:r>
            <a:r>
              <a:rPr lang="en-US" sz="2800" b="1" u="sng" dirty="0" smtClean="0"/>
              <a:t>Heb.</a:t>
            </a:r>
            <a:r>
              <a:rPr lang="en-US" sz="2800" b="1" u="sng" dirty="0" smtClean="0"/>
              <a:t>13:17</a:t>
            </a:r>
            <a:r>
              <a:rPr lang="en-US" sz="2800" b="1" dirty="0" smtClean="0"/>
              <a:t>; and,</a:t>
            </a:r>
          </a:p>
          <a:p>
            <a:pPr marL="1314450" lvl="3" indent="-457200">
              <a:buNone/>
            </a:pPr>
            <a:r>
              <a:rPr lang="en-US" sz="2800" b="1" dirty="0" smtClean="0"/>
              <a:t>The provision of </a:t>
            </a:r>
            <a:r>
              <a:rPr lang="en-US" sz="2800" b="1" i="1" dirty="0" smtClean="0"/>
              <a:t>physical </a:t>
            </a:r>
            <a:r>
              <a:rPr lang="en-US" sz="2800" b="1" dirty="0" smtClean="0"/>
              <a:t>needs </a:t>
            </a:r>
            <a:r>
              <a:rPr lang="en-US" sz="2800" b="1" dirty="0" smtClean="0"/>
              <a:t>is limited to those of the Lord’s people, </a:t>
            </a:r>
            <a:r>
              <a:rPr lang="en-US" sz="2800" b="1" u="sng" dirty="0" smtClean="0"/>
              <a:t>Acts 11:29-30</a:t>
            </a:r>
            <a:r>
              <a:rPr lang="en-US" sz="2800" b="1" dirty="0" smtClean="0"/>
              <a:t>.</a:t>
            </a:r>
          </a:p>
          <a:p>
            <a:pPr marL="457200" lvl="1" indent="-457200">
              <a:buNone/>
            </a:pPr>
            <a:r>
              <a:rPr lang="en-US" b="1" dirty="0" smtClean="0"/>
              <a:t>So? What are we to take from this aspect of the office?</a:t>
            </a:r>
          </a:p>
          <a:p>
            <a:pPr marL="514350" lvl="1" indent="-514350">
              <a:buFont typeface="+mj-lt"/>
              <a:buAutoNum type="arabicPeriod"/>
            </a:pPr>
            <a:r>
              <a:rPr lang="en-US" b="1" dirty="0" err="1" smtClean="0"/>
              <a:t>Epsikopos</a:t>
            </a:r>
            <a:r>
              <a:rPr lang="en-US" b="1" dirty="0" smtClean="0"/>
              <a:t> is one charged with </a:t>
            </a:r>
            <a:r>
              <a:rPr lang="en-US" b="1" i="1" dirty="0" smtClean="0"/>
              <a:t>oversight, </a:t>
            </a:r>
            <a:r>
              <a:rPr lang="en-US" b="1" dirty="0" smtClean="0"/>
              <a:t>not necessarily doing </a:t>
            </a:r>
            <a:r>
              <a:rPr lang="en-US" b="1" i="1" dirty="0" smtClean="0"/>
              <a:t>all the work </a:t>
            </a:r>
            <a:r>
              <a:rPr lang="en-US" b="1" dirty="0" smtClean="0"/>
              <a:t>themselves.</a:t>
            </a:r>
          </a:p>
          <a:p>
            <a:pPr marL="514350" lvl="1" indent="-514350">
              <a:buFont typeface="+mj-lt"/>
              <a:buAutoNum type="arabicPeriod"/>
            </a:pPr>
            <a:r>
              <a:rPr lang="en-US" b="1" dirty="0" smtClean="0"/>
              <a:t>It encompasses </a:t>
            </a:r>
            <a:r>
              <a:rPr lang="en-US" b="1" u="sng" dirty="0" smtClean="0"/>
              <a:t>all</a:t>
            </a:r>
            <a:r>
              <a:rPr lang="en-US" b="1" dirty="0" smtClean="0"/>
              <a:t> aspects of the work God expects of His sheep.</a:t>
            </a:r>
          </a:p>
          <a:p>
            <a:pPr marL="457200" lvl="1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899092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1422</Words>
  <Application>Microsoft Macintosh PowerPoint</Application>
  <PresentationFormat>On-screen Show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Scriptural Names of Church Leaders</vt:lpstr>
      <vt:lpstr>Scriptural Names of Church Leaders</vt:lpstr>
      <vt:lpstr>Scriptural Names of Church Leaders</vt:lpstr>
      <vt:lpstr>Scriptural Names of Church Leaders</vt:lpstr>
      <vt:lpstr>Scriptural Names of Church Leaders</vt:lpstr>
      <vt:lpstr>Scriptural Names of Church Leaders</vt:lpstr>
      <vt:lpstr>Scriptural Names of Church Leaders</vt:lpstr>
      <vt:lpstr>Scriptural Names of Church Leaders</vt:lpstr>
      <vt:lpstr>Scriptural Names of Church Leaders</vt:lpstr>
      <vt:lpstr>Scriptural Names of Church Leaders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17</cp:revision>
  <cp:lastPrinted>2019-02-10T13:35:26Z</cp:lastPrinted>
  <dcterms:created xsi:type="dcterms:W3CDTF">2019-02-10T11:13:06Z</dcterms:created>
  <dcterms:modified xsi:type="dcterms:W3CDTF">2019-02-12T19:20:38Z</dcterms:modified>
</cp:coreProperties>
</file>