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0"/>
  </p:handout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7ECF7-BEFE-DC47-89C4-8DEC92E16B2F}" type="datetimeFigureOut">
              <a:rPr lang="en-US" smtClean="0"/>
              <a:t>2/10/19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5AB06-133B-9743-AF2A-E8782AB23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24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8F8B-9E8A-B949-A47D-76804A4ADCF8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DED1-7578-6141-90F5-E69ED8A72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51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8F8B-9E8A-B949-A47D-76804A4ADCF8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DED1-7578-6141-90F5-E69ED8A72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4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8F8B-9E8A-B949-A47D-76804A4ADCF8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DED1-7578-6141-90F5-E69ED8A72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98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8F8B-9E8A-B949-A47D-76804A4ADCF8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DED1-7578-6141-90F5-E69ED8A72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4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8F8B-9E8A-B949-A47D-76804A4ADCF8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DED1-7578-6141-90F5-E69ED8A72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9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8F8B-9E8A-B949-A47D-76804A4ADCF8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DED1-7578-6141-90F5-E69ED8A72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53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8F8B-9E8A-B949-A47D-76804A4ADCF8}" type="datetimeFigureOut">
              <a:rPr lang="en-US" smtClean="0"/>
              <a:t>2/10/19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DED1-7578-6141-90F5-E69ED8A72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1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8F8B-9E8A-B949-A47D-76804A4ADCF8}" type="datetimeFigureOut">
              <a:rPr lang="en-US" smtClean="0"/>
              <a:t>2/10/19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DED1-7578-6141-90F5-E69ED8A72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5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8F8B-9E8A-B949-A47D-76804A4ADCF8}" type="datetimeFigureOut">
              <a:rPr lang="en-US" smtClean="0"/>
              <a:t>2/10/19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DED1-7578-6141-90F5-E69ED8A72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8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8F8B-9E8A-B949-A47D-76804A4ADCF8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DED1-7578-6141-90F5-E69ED8A72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1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8F8B-9E8A-B949-A47D-76804A4ADCF8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DED1-7578-6141-90F5-E69ED8A72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7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E8F8B-9E8A-B949-A47D-76804A4ADCF8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1DED1-7578-6141-90F5-E69ED8A72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9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3063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09625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smtClean="0"/>
              <a:t>General Duties </a:t>
            </a:r>
            <a:r>
              <a:rPr lang="en-US" sz="4800" b="1" dirty="0" smtClean="0"/>
              <a:t>of the Elders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79650"/>
            <a:ext cx="6400800" cy="391795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Having considered the designations by which God chose to identify and describe the office of </a:t>
            </a:r>
            <a:r>
              <a:rPr lang="en-US" i="1" dirty="0" smtClean="0">
                <a:solidFill>
                  <a:schemeClr val="tx1"/>
                </a:solidFill>
              </a:rPr>
              <a:t>Presbyter/Elder, Bishop/Overseer, </a:t>
            </a:r>
            <a:r>
              <a:rPr lang="en-US" dirty="0" smtClean="0">
                <a:solidFill>
                  <a:schemeClr val="tx1"/>
                </a:solidFill>
              </a:rPr>
              <a:t>or </a:t>
            </a:r>
            <a:r>
              <a:rPr lang="en-US" i="1" dirty="0" smtClean="0">
                <a:solidFill>
                  <a:schemeClr val="tx1"/>
                </a:solidFill>
              </a:rPr>
              <a:t>Shepherd/Pastor</a:t>
            </a:r>
            <a:r>
              <a:rPr lang="en-US" dirty="0" smtClean="0">
                <a:solidFill>
                  <a:schemeClr val="tx1"/>
                </a:solidFill>
              </a:rPr>
              <a:t> in the previous lesson, let’s take somewhat of an overview look at the general duties (we’ll consider some specifics from </a:t>
            </a:r>
            <a:r>
              <a:rPr lang="en-US" u="sng" dirty="0" smtClean="0">
                <a:solidFill>
                  <a:schemeClr val="tx1"/>
                </a:solidFill>
              </a:rPr>
              <a:t>Acts 20</a:t>
            </a:r>
            <a:r>
              <a:rPr lang="en-US" dirty="0" smtClean="0">
                <a:solidFill>
                  <a:schemeClr val="tx1"/>
                </a:solidFill>
              </a:rPr>
              <a:t> next time).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733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52500"/>
          </a:xfrm>
        </p:spPr>
        <p:txBody>
          <a:bodyPr/>
          <a:lstStyle/>
          <a:p>
            <a:r>
              <a:rPr lang="en-US" b="1" dirty="0" smtClean="0"/>
              <a:t>General Duties of Elders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5600700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2400" b="1" dirty="0" smtClean="0"/>
              <a:t>Personal, </a:t>
            </a:r>
            <a:r>
              <a:rPr lang="en-US" sz="2400" b="1" u="sng" dirty="0" smtClean="0"/>
              <a:t>Acts 20:28a</a:t>
            </a:r>
            <a:endParaRPr lang="en-US" sz="2400" b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smtClean="0"/>
              <a:t>To be </a:t>
            </a:r>
            <a:r>
              <a:rPr lang="en-US" sz="2400" b="1" i="1" dirty="0" smtClean="0"/>
              <a:t>“on guard for yourselves</a:t>
            </a:r>
            <a:r>
              <a:rPr lang="mr-IN" sz="2400" b="1" i="1" dirty="0" smtClean="0"/>
              <a:t>…</a:t>
            </a:r>
            <a:r>
              <a:rPr lang="en-US" sz="2400" b="1" i="1" dirty="0" smtClean="0"/>
              <a:t>” </a:t>
            </a:r>
            <a:r>
              <a:rPr lang="en-US" sz="2400" b="1" dirty="0" smtClean="0"/>
              <a:t>is very much akin to every Christian’s duty to </a:t>
            </a:r>
            <a:r>
              <a:rPr lang="en-US" sz="2400" b="1" i="1" dirty="0" smtClean="0"/>
              <a:t>test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yourselves, </a:t>
            </a:r>
            <a:r>
              <a:rPr lang="en-US" sz="2400" b="1" u="sng" dirty="0" smtClean="0"/>
              <a:t>2Cor.13:5</a:t>
            </a:r>
            <a:endParaRPr lang="en-US" sz="2400" b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smtClean="0"/>
              <a:t>All Christians must be constantly viewing himself relative to God’s </a:t>
            </a:r>
            <a:r>
              <a:rPr lang="en-US" sz="2400" b="1" i="1" dirty="0" smtClean="0"/>
              <a:t>mirror, </a:t>
            </a:r>
            <a:r>
              <a:rPr lang="en-US" sz="2400" b="1" u="sng" dirty="0" smtClean="0"/>
              <a:t>Jas.1:22-25</a:t>
            </a:r>
            <a:r>
              <a:rPr lang="en-US" sz="2400" b="1" dirty="0" smtClean="0"/>
              <a:t>; but the Elder must look even </a:t>
            </a:r>
            <a:r>
              <a:rPr lang="en-US" sz="2400" b="1" i="1" dirty="0" smtClean="0"/>
              <a:t>closer, </a:t>
            </a:r>
            <a:r>
              <a:rPr lang="en-US" sz="2400" b="1" dirty="0" smtClean="0"/>
              <a:t>or </a:t>
            </a:r>
            <a:r>
              <a:rPr lang="en-US" sz="2400" b="1" i="1" dirty="0" smtClean="0"/>
              <a:t>more: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b="1" dirty="0" smtClean="0"/>
              <a:t>Obviously to </a:t>
            </a:r>
            <a:r>
              <a:rPr lang="en-US" b="1" i="1" dirty="0" smtClean="0"/>
              <a:t>“take heed lest you fall,” </a:t>
            </a:r>
            <a:r>
              <a:rPr lang="en-US" b="1" u="sng" dirty="0" smtClean="0"/>
              <a:t>1Cor.10:12</a:t>
            </a:r>
            <a:endParaRPr lang="en-US" b="1" dirty="0" smtClean="0"/>
          </a:p>
          <a:p>
            <a:pPr marL="1314450" lvl="2" indent="-514350">
              <a:buFont typeface="+mj-lt"/>
              <a:buAutoNum type="alphaLcPeriod"/>
            </a:pPr>
            <a:r>
              <a:rPr lang="en-US" b="1" dirty="0" smtClean="0"/>
              <a:t>And thus </a:t>
            </a:r>
            <a:r>
              <a:rPr lang="en-US" b="1" i="1" dirty="0" smtClean="0"/>
              <a:t>take down others </a:t>
            </a:r>
            <a:r>
              <a:rPr lang="en-US" b="1" dirty="0" smtClean="0"/>
              <a:t>also, </a:t>
            </a:r>
            <a:r>
              <a:rPr lang="en-US" b="1" u="sng" dirty="0" smtClean="0"/>
              <a:t>Acts 20:30</a:t>
            </a:r>
            <a:endParaRPr lang="en-US" b="1" dirty="0" smtClean="0"/>
          </a:p>
          <a:p>
            <a:pPr marL="1314450" lvl="2" indent="-514350">
              <a:buFont typeface="+mj-lt"/>
              <a:buAutoNum type="alphaLcPeriod"/>
            </a:pPr>
            <a:r>
              <a:rPr lang="en-US" b="1" dirty="0" smtClean="0"/>
              <a:t>But additionally, to be sure he’s using the right standard, </a:t>
            </a:r>
            <a:r>
              <a:rPr lang="en-US" b="1" u="sng" dirty="0" smtClean="0"/>
              <a:t>2Cor.10:12-13</a:t>
            </a:r>
            <a:endParaRPr lang="en-US" b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smtClean="0"/>
              <a:t>To grow </a:t>
            </a:r>
            <a:r>
              <a:rPr lang="en-US" sz="2400" b="1" i="1" dirty="0" smtClean="0"/>
              <a:t>personally; </a:t>
            </a:r>
            <a:r>
              <a:rPr lang="en-US" sz="2400" b="1" dirty="0" smtClean="0"/>
              <a:t>to </a:t>
            </a:r>
            <a:r>
              <a:rPr lang="en-US" sz="2400" b="1" i="1" dirty="0" smtClean="0"/>
              <a:t>build up himself, </a:t>
            </a:r>
            <a:r>
              <a:rPr lang="en-US" sz="2400" b="1" u="sng" dirty="0" smtClean="0"/>
              <a:t>Acts 20:32</a:t>
            </a:r>
            <a:r>
              <a:rPr lang="en-US" sz="2400" b="1" dirty="0" smtClean="0"/>
              <a:t>; but with growth, maintain </a:t>
            </a:r>
            <a:r>
              <a:rPr lang="en-US" sz="2400" b="1" i="1" dirty="0" smtClean="0"/>
              <a:t>humility, </a:t>
            </a:r>
            <a:r>
              <a:rPr lang="en-US" sz="2400" b="1" u="sng" dirty="0" smtClean="0"/>
              <a:t>1Pet.5:3,5</a:t>
            </a:r>
            <a:endParaRPr lang="en-US" sz="2400" b="1" dirty="0"/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smtClean="0"/>
              <a:t>To </a:t>
            </a:r>
            <a:r>
              <a:rPr lang="en-US" sz="2400" b="1" i="1" dirty="0" smtClean="0"/>
              <a:t>hold fast the faithful word, </a:t>
            </a:r>
            <a:r>
              <a:rPr lang="en-US" sz="2400" b="1" u="sng" dirty="0" smtClean="0"/>
              <a:t>Titus 1:9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64623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52500"/>
          </a:xfrm>
        </p:spPr>
        <p:txBody>
          <a:bodyPr/>
          <a:lstStyle/>
          <a:p>
            <a:r>
              <a:rPr lang="en-US" b="1" dirty="0" smtClean="0"/>
              <a:t>General Duties of Elders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56007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n-US" sz="2400" b="1" dirty="0" smtClean="0"/>
              <a:t>Oversight, </a:t>
            </a:r>
            <a:r>
              <a:rPr lang="en-US" sz="2400" b="1" u="sng" dirty="0" smtClean="0"/>
              <a:t>Acts 20:28b</a:t>
            </a:r>
            <a:endParaRPr lang="en-US" sz="2400" b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smtClean="0"/>
              <a:t>The </a:t>
            </a:r>
            <a:r>
              <a:rPr lang="en-US" sz="2400" b="1" i="1" dirty="0" smtClean="0"/>
              <a:t>oversight </a:t>
            </a:r>
            <a:r>
              <a:rPr lang="en-US" sz="2400" b="1" dirty="0" smtClean="0"/>
              <a:t>exercised is to be </a:t>
            </a:r>
            <a:r>
              <a:rPr lang="en-US" sz="2400" b="1" u="sng" dirty="0" smtClean="0"/>
              <a:t>alwa</a:t>
            </a:r>
            <a:r>
              <a:rPr lang="en-US" sz="2400" b="1" dirty="0" smtClean="0"/>
              <a:t>y</a:t>
            </a:r>
            <a:r>
              <a:rPr lang="en-US" sz="2400" b="1" u="sng" dirty="0" smtClean="0"/>
              <a:t>s</a:t>
            </a:r>
            <a:r>
              <a:rPr lang="en-US" sz="2400" b="1" dirty="0" smtClean="0"/>
              <a:t> for the betterment of </a:t>
            </a:r>
            <a:r>
              <a:rPr lang="en-US" sz="2400" b="1" i="1" dirty="0" smtClean="0"/>
              <a:t>the flock </a:t>
            </a:r>
            <a:r>
              <a:rPr lang="en-US" sz="2400" b="1" dirty="0" smtClean="0"/>
              <a:t>rather than </a:t>
            </a:r>
            <a:r>
              <a:rPr lang="en-US" sz="2400" b="1" i="1" dirty="0" smtClean="0"/>
              <a:t>self-indulgent </a:t>
            </a:r>
            <a:r>
              <a:rPr lang="en-US" sz="2400" b="1" dirty="0" smtClean="0"/>
              <a:t>or </a:t>
            </a:r>
            <a:r>
              <a:rPr lang="en-US" sz="2400" b="1" i="1" dirty="0" smtClean="0"/>
              <a:t>self-serving, </a:t>
            </a:r>
            <a:r>
              <a:rPr lang="en-US" sz="2400" b="1" u="sng" dirty="0" smtClean="0"/>
              <a:t>1Pet.5:2-3</a:t>
            </a:r>
            <a:r>
              <a:rPr lang="en-US" sz="2400" b="1" dirty="0" smtClean="0"/>
              <a:t>; </a:t>
            </a:r>
            <a:r>
              <a:rPr lang="en-US" sz="2400" b="1" u="sng" dirty="0" smtClean="0"/>
              <a:t>c</a:t>
            </a:r>
            <a:r>
              <a:rPr lang="en-US" sz="2400" b="1" dirty="0" smtClean="0"/>
              <a:t>p</a:t>
            </a:r>
            <a:r>
              <a:rPr lang="en-US" sz="2400" b="1" u="sng" dirty="0" smtClean="0"/>
              <a:t>. Col.3:21</a:t>
            </a:r>
            <a:endParaRPr lang="en-US" sz="2400" b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smtClean="0"/>
              <a:t>It regards </a:t>
            </a:r>
            <a:r>
              <a:rPr lang="en-US" sz="2400" b="1" i="1" dirty="0" smtClean="0"/>
              <a:t>all aspects </a:t>
            </a:r>
            <a:r>
              <a:rPr lang="en-US" sz="2400" b="1" dirty="0" smtClean="0"/>
              <a:t>of the work of the church; its:</a:t>
            </a:r>
            <a:endParaRPr lang="en-US" sz="2400" b="1" i="1" dirty="0" smtClean="0"/>
          </a:p>
          <a:p>
            <a:pPr marL="1314450" lvl="2" indent="-514350">
              <a:buFont typeface="+mj-lt"/>
              <a:buAutoNum type="alphaLcPeriod"/>
            </a:pPr>
            <a:r>
              <a:rPr lang="en-US" b="1" dirty="0" smtClean="0"/>
              <a:t>Worship, </a:t>
            </a:r>
            <a:r>
              <a:rPr lang="en-US" b="1" u="sng" dirty="0"/>
              <a:t>J</a:t>
            </a:r>
            <a:r>
              <a:rPr lang="en-US" b="1" u="sng" dirty="0" smtClean="0"/>
              <a:t>ohn 4:23-24</a:t>
            </a:r>
            <a:r>
              <a:rPr lang="en-US" b="1" dirty="0" smtClean="0"/>
              <a:t>; </a:t>
            </a:r>
            <a:r>
              <a:rPr lang="en-US" b="1" u="sng" dirty="0" smtClean="0"/>
              <a:t>1Cor.14:12-40</a:t>
            </a:r>
            <a:endParaRPr lang="en-US" b="1" dirty="0" smtClean="0"/>
          </a:p>
          <a:p>
            <a:pPr marL="1314450" lvl="2" indent="-514350">
              <a:buFont typeface="+mj-lt"/>
              <a:buAutoNum type="alphaLcPeriod"/>
            </a:pPr>
            <a:r>
              <a:rPr lang="en-US" b="1" dirty="0" smtClean="0"/>
              <a:t>Teaching, </a:t>
            </a:r>
            <a:r>
              <a:rPr lang="en-US" b="1" u="sng" dirty="0" smtClean="0"/>
              <a:t>Acts 20:32</a:t>
            </a:r>
            <a:endParaRPr lang="en-US" b="1" dirty="0" smtClean="0"/>
          </a:p>
          <a:p>
            <a:pPr marL="1314450" lvl="2" indent="-514350">
              <a:buFont typeface="+mj-lt"/>
              <a:buAutoNum type="alphaLcPeriod"/>
            </a:pPr>
            <a:r>
              <a:rPr lang="en-US" b="1" dirty="0" smtClean="0"/>
              <a:t>Benevolence, </a:t>
            </a:r>
            <a:r>
              <a:rPr lang="en-US" b="1" u="sng" dirty="0" smtClean="0"/>
              <a:t>Acts 11:28-30</a:t>
            </a:r>
            <a:endParaRPr lang="en-US" b="1" dirty="0" smtClean="0"/>
          </a:p>
          <a:p>
            <a:pPr marL="1314450" lvl="2" indent="-514350">
              <a:buFont typeface="+mj-lt"/>
              <a:buAutoNum type="alphaLcPeriod"/>
            </a:pPr>
            <a:r>
              <a:rPr lang="en-US" b="1" dirty="0" smtClean="0"/>
              <a:t>Discipline, </a:t>
            </a:r>
            <a:r>
              <a:rPr lang="en-US" b="1" u="sng" dirty="0" smtClean="0"/>
              <a:t>Matt.18:17</a:t>
            </a:r>
            <a:r>
              <a:rPr lang="en-US" b="1" dirty="0" smtClean="0"/>
              <a:t>; </a:t>
            </a:r>
            <a:r>
              <a:rPr lang="en-US" b="1" u="sng" dirty="0" smtClean="0"/>
              <a:t>1Cor.5</a:t>
            </a:r>
            <a:r>
              <a:rPr lang="en-US" b="1" dirty="0" smtClean="0"/>
              <a:t>; </a:t>
            </a:r>
            <a:r>
              <a:rPr lang="en-US" b="1" u="sng" dirty="0" smtClean="0"/>
              <a:t>2Thess.3:6,11-15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000259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52500"/>
          </a:xfrm>
        </p:spPr>
        <p:txBody>
          <a:bodyPr/>
          <a:lstStyle/>
          <a:p>
            <a:r>
              <a:rPr lang="en-US" b="1" dirty="0" smtClean="0"/>
              <a:t>General Duties of Elders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56007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en-US" sz="2400" b="1" dirty="0" smtClean="0"/>
              <a:t>Teaching, </a:t>
            </a:r>
            <a:r>
              <a:rPr lang="en-US" sz="2400" b="1" u="sng" dirty="0" smtClean="0"/>
              <a:t>Heb.13:7</a:t>
            </a:r>
            <a:endParaRPr lang="en-US" sz="2400" b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sz="2400" b="1" i="1" dirty="0" smtClean="0"/>
              <a:t>Apt/able to teach </a:t>
            </a:r>
            <a:r>
              <a:rPr lang="en-US" sz="2400" b="1" dirty="0" smtClean="0"/>
              <a:t>is not an arbitrary qualification, it is a duty</a:t>
            </a:r>
            <a:r>
              <a:rPr lang="en-US" sz="2400" b="1" i="1" dirty="0" smtClean="0"/>
              <a:t>, </a:t>
            </a:r>
            <a:r>
              <a:rPr lang="en-US" sz="2400" b="1" u="sng" dirty="0" smtClean="0"/>
              <a:t>1Tim.3:2</a:t>
            </a:r>
            <a:r>
              <a:rPr lang="en-US" sz="2400" b="1" dirty="0" smtClean="0"/>
              <a:t>; because he understands the </a:t>
            </a:r>
            <a:r>
              <a:rPr lang="en-US" sz="2400" b="1" i="1" dirty="0" smtClean="0"/>
              <a:t>value </a:t>
            </a:r>
            <a:r>
              <a:rPr lang="en-US" sz="2400" b="1" dirty="0" smtClean="0"/>
              <a:t>or </a:t>
            </a:r>
            <a:r>
              <a:rPr lang="en-US" sz="2400" b="1" i="1" dirty="0" smtClean="0"/>
              <a:t>benefit </a:t>
            </a:r>
            <a:r>
              <a:rPr lang="en-US" sz="2400" b="1" dirty="0" smtClean="0"/>
              <a:t>to the flock</a:t>
            </a:r>
            <a:r>
              <a:rPr lang="en-US" sz="2400" b="1" dirty="0" smtClean="0"/>
              <a:t>, </a:t>
            </a:r>
            <a:r>
              <a:rPr lang="en-US" sz="2400" b="1" u="sng" dirty="0" smtClean="0"/>
              <a:t>Acts 20:32</a:t>
            </a:r>
            <a:r>
              <a:rPr lang="en-US" sz="2400" b="1" dirty="0" smtClean="0"/>
              <a:t>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smtClean="0"/>
              <a:t>He </a:t>
            </a:r>
            <a:r>
              <a:rPr lang="en-US" sz="2400" b="1" i="1" dirty="0" smtClean="0"/>
              <a:t>feeds the flock </a:t>
            </a:r>
            <a:r>
              <a:rPr lang="en-US" sz="2400" b="1" dirty="0" smtClean="0"/>
              <a:t>not only by </a:t>
            </a:r>
            <a:r>
              <a:rPr lang="en-US" sz="2400" b="1" i="1" dirty="0" smtClean="0"/>
              <a:t>example </a:t>
            </a:r>
            <a:r>
              <a:rPr lang="en-US" sz="2400" b="1" dirty="0" smtClean="0"/>
              <a:t>but by </a:t>
            </a:r>
            <a:r>
              <a:rPr lang="en-US" sz="2400" b="1" i="1" dirty="0" smtClean="0"/>
              <a:t>instruction </a:t>
            </a:r>
            <a:r>
              <a:rPr lang="en-US" sz="2400" b="1" dirty="0" smtClean="0"/>
              <a:t>as well, </a:t>
            </a:r>
            <a:r>
              <a:rPr lang="en-US" sz="2400" b="1" u="sng" dirty="0" smtClean="0"/>
              <a:t>1Thess.5:12-13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smtClean="0"/>
              <a:t>Sometimes this is through leadership to </a:t>
            </a:r>
            <a:r>
              <a:rPr lang="en-US" sz="2400" b="1" i="1" dirty="0" smtClean="0"/>
              <a:t>green pastures </a:t>
            </a:r>
            <a:r>
              <a:rPr lang="en-US" sz="2400" b="1" dirty="0" smtClean="0"/>
              <a:t>and </a:t>
            </a:r>
            <a:r>
              <a:rPr lang="en-US" sz="2400" b="1" i="1" dirty="0" smtClean="0"/>
              <a:t>still waters </a:t>
            </a:r>
            <a:r>
              <a:rPr lang="en-US" sz="2400" b="1" dirty="0" smtClean="0"/>
              <a:t>that </a:t>
            </a:r>
            <a:r>
              <a:rPr lang="en-US" sz="2400" b="1" i="1" dirty="0" smtClean="0"/>
              <a:t>guide in the path of righteousness, </a:t>
            </a:r>
            <a:r>
              <a:rPr lang="en-US" sz="2400" b="1" u="sng" dirty="0" smtClean="0"/>
              <a:t>Psalm 23:2-3</a:t>
            </a:r>
            <a:endParaRPr lang="en-US" sz="2400" b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smtClean="0"/>
              <a:t>And sometimes it is through </a:t>
            </a:r>
            <a:r>
              <a:rPr lang="en-US" sz="2400" b="1" i="1" dirty="0" smtClean="0"/>
              <a:t>exhortation </a:t>
            </a:r>
            <a:r>
              <a:rPr lang="en-US" sz="2400" b="1" dirty="0" smtClean="0"/>
              <a:t>and </a:t>
            </a:r>
            <a:r>
              <a:rPr lang="en-US" sz="2400" b="1" i="1" dirty="0" smtClean="0"/>
              <a:t>refutation </a:t>
            </a:r>
            <a:r>
              <a:rPr lang="en-US" sz="2400" b="1" dirty="0" smtClean="0"/>
              <a:t>to </a:t>
            </a:r>
            <a:r>
              <a:rPr lang="en-US" sz="2400" b="1" i="1" dirty="0" smtClean="0"/>
              <a:t>correction </a:t>
            </a:r>
            <a:r>
              <a:rPr lang="en-US" sz="2400" b="1" dirty="0" smtClean="0"/>
              <a:t>and </a:t>
            </a:r>
            <a:r>
              <a:rPr lang="en-US" sz="2400" b="1" i="1" dirty="0" smtClean="0"/>
              <a:t>restoration, </a:t>
            </a:r>
            <a:r>
              <a:rPr lang="en-US" sz="2400" b="1" u="sng" dirty="0" smtClean="0"/>
              <a:t>Titus 1:9-11</a:t>
            </a:r>
            <a:r>
              <a:rPr lang="en-US" sz="2400" b="1" i="1" dirty="0" smtClean="0"/>
              <a:t> 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911793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52500"/>
          </a:xfrm>
        </p:spPr>
        <p:txBody>
          <a:bodyPr/>
          <a:lstStyle/>
          <a:p>
            <a:r>
              <a:rPr lang="en-US" b="1" dirty="0" smtClean="0"/>
              <a:t>General Duties of Elders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56007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 startAt="4"/>
            </a:pPr>
            <a:r>
              <a:rPr lang="en-US" sz="2400" b="1" dirty="0" smtClean="0"/>
              <a:t>Shepherding, </a:t>
            </a:r>
            <a:r>
              <a:rPr lang="en-US" sz="2400" b="1" u="sng" dirty="0" smtClean="0"/>
              <a:t>1Pet.5:2</a:t>
            </a:r>
            <a:endParaRPr lang="en-US" sz="2400" b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smtClean="0"/>
              <a:t>To do this aspect of the work, the </a:t>
            </a:r>
            <a:r>
              <a:rPr lang="en-US" sz="2400" b="1" i="1" dirty="0" smtClean="0"/>
              <a:t>shepherd </a:t>
            </a:r>
            <a:r>
              <a:rPr lang="en-US" sz="2400" b="1" dirty="0" smtClean="0"/>
              <a:t>must know the sheep </a:t>
            </a:r>
            <a:r>
              <a:rPr lang="en-US" sz="2400" b="1" i="1" dirty="0" smtClean="0"/>
              <a:t>individually</a:t>
            </a:r>
            <a:r>
              <a:rPr lang="en-US" sz="2400" b="1" dirty="0" smtClean="0"/>
              <a:t>, </a:t>
            </a:r>
            <a:r>
              <a:rPr lang="en-US" sz="2400" b="1" u="sng" dirty="0" smtClean="0"/>
              <a:t>cf. John 10:3,14a</a:t>
            </a:r>
            <a:r>
              <a:rPr lang="en-US" sz="2400" b="1" dirty="0" smtClean="0"/>
              <a:t>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smtClean="0"/>
              <a:t>This necessarily implies that the </a:t>
            </a:r>
            <a:r>
              <a:rPr lang="en-US" sz="2400" b="1" i="1" dirty="0" smtClean="0"/>
              <a:t>individual </a:t>
            </a:r>
            <a:r>
              <a:rPr lang="en-US" sz="2400" b="1" dirty="0" smtClean="0"/>
              <a:t>sheep allow themselves to </a:t>
            </a:r>
            <a:r>
              <a:rPr lang="en-US" sz="2400" b="1" i="1" dirty="0" smtClean="0"/>
              <a:t>be known personally</a:t>
            </a:r>
            <a:r>
              <a:rPr lang="en-US" sz="2400" b="1" dirty="0" smtClean="0"/>
              <a:t>, </a:t>
            </a:r>
            <a:r>
              <a:rPr lang="en-US" sz="2400" b="1" u="sng" dirty="0" smtClean="0"/>
              <a:t>cf. John 10:4,14b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smtClean="0"/>
              <a:t>How else can he meet </a:t>
            </a:r>
            <a:r>
              <a:rPr lang="en-US" sz="2400" b="1" i="1" dirty="0" smtClean="0"/>
              <a:t>individual dietary, </a:t>
            </a:r>
            <a:r>
              <a:rPr lang="en-US" sz="2400" b="1" u="sng" dirty="0" smtClean="0"/>
              <a:t>1Pet.2:2</a:t>
            </a:r>
            <a:r>
              <a:rPr lang="en-US" sz="2400" b="1" dirty="0" smtClean="0"/>
              <a:t>; </a:t>
            </a:r>
            <a:r>
              <a:rPr lang="en-US" sz="2400" b="1" u="sng" dirty="0" smtClean="0"/>
              <a:t>Heb.5:12-14</a:t>
            </a:r>
            <a:r>
              <a:rPr lang="en-US" sz="2400" b="1" dirty="0" smtClean="0"/>
              <a:t>; 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or </a:t>
            </a:r>
            <a:r>
              <a:rPr lang="en-US" sz="2400" b="1" i="1" dirty="0" smtClean="0"/>
              <a:t>prescriptive needs, </a:t>
            </a:r>
            <a:r>
              <a:rPr lang="en-US" sz="2400" b="1" u="sng" dirty="0" smtClean="0"/>
              <a:t>Acts 20:35</a:t>
            </a:r>
            <a:r>
              <a:rPr lang="en-US" sz="2400" b="1" dirty="0" smtClean="0"/>
              <a:t>; </a:t>
            </a:r>
            <a:r>
              <a:rPr lang="en-US" sz="2400" b="1" u="sng" dirty="0" smtClean="0"/>
              <a:t>Jas.5:14</a:t>
            </a:r>
            <a:r>
              <a:rPr lang="en-US" sz="2400" b="1" dirty="0" smtClean="0"/>
              <a:t>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smtClean="0"/>
              <a:t>He must lead </a:t>
            </a:r>
            <a:r>
              <a:rPr lang="en-US" sz="2400" b="1" i="1" dirty="0" smtClean="0"/>
              <a:t>from the front </a:t>
            </a:r>
            <a:r>
              <a:rPr lang="en-US" sz="2400" b="1" dirty="0" smtClean="0"/>
              <a:t>rather than the </a:t>
            </a:r>
            <a:r>
              <a:rPr lang="en-US" sz="2400" b="1" i="1" dirty="0" smtClean="0"/>
              <a:t>middle </a:t>
            </a:r>
            <a:r>
              <a:rPr lang="en-US" sz="2400" b="1" dirty="0" smtClean="0"/>
              <a:t>or </a:t>
            </a:r>
            <a:r>
              <a:rPr lang="en-US" sz="2400" b="1" i="1" dirty="0" smtClean="0"/>
              <a:t>behind; </a:t>
            </a:r>
            <a:r>
              <a:rPr lang="en-US" sz="2400" b="1" dirty="0" smtClean="0"/>
              <a:t>he is </a:t>
            </a:r>
            <a:r>
              <a:rPr lang="en-US" sz="2400" b="1" i="1" dirty="0" smtClean="0"/>
              <a:t>leading sheep, </a:t>
            </a:r>
            <a:r>
              <a:rPr lang="en-US" sz="2400" b="1" dirty="0" smtClean="0"/>
              <a:t>not </a:t>
            </a:r>
            <a:r>
              <a:rPr lang="en-US" sz="2400" b="1" i="1" dirty="0" smtClean="0"/>
              <a:t>driving cattle, </a:t>
            </a:r>
            <a:r>
              <a:rPr lang="en-US" sz="2400" b="1" u="sng" dirty="0" smtClean="0"/>
              <a:t>John 10:3,27</a:t>
            </a:r>
            <a:endParaRPr lang="en-US" sz="2400" b="1" dirty="0"/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smtClean="0"/>
              <a:t>He must always have the </a:t>
            </a:r>
            <a:r>
              <a:rPr lang="en-US" sz="2400" b="1" i="1" dirty="0" smtClean="0"/>
              <a:t>good of the flock </a:t>
            </a:r>
            <a:r>
              <a:rPr lang="en-US" sz="2400" b="1" dirty="0" smtClean="0"/>
              <a:t>in mind, </a:t>
            </a:r>
            <a:r>
              <a:rPr lang="en-US" sz="2400" b="1" u="sng" dirty="0" smtClean="0"/>
              <a:t>John 10:10-11</a:t>
            </a:r>
            <a:endParaRPr lang="en-US" sz="2400" b="1" dirty="0"/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smtClean="0"/>
              <a:t>And regard himself as a </a:t>
            </a:r>
            <a:r>
              <a:rPr lang="en-US" sz="2400" b="1" i="1" dirty="0" smtClean="0"/>
              <a:t>servant </a:t>
            </a:r>
            <a:r>
              <a:rPr lang="en-US" sz="2400" b="1" dirty="0" smtClean="0"/>
              <a:t>of the </a:t>
            </a:r>
            <a:r>
              <a:rPr lang="en-US" sz="2400" b="1" i="1" dirty="0" smtClean="0"/>
              <a:t>owner </a:t>
            </a:r>
            <a:r>
              <a:rPr lang="en-US" sz="2400" b="1" dirty="0" smtClean="0"/>
              <a:t>rather than the </a:t>
            </a:r>
            <a:r>
              <a:rPr lang="en-US" sz="2400" b="1" i="1" dirty="0" smtClean="0"/>
              <a:t>owner himself, </a:t>
            </a:r>
            <a:r>
              <a:rPr lang="en-US" sz="2400" b="1" u="sng" dirty="0" smtClean="0"/>
              <a:t>1Pet.5:2-4</a:t>
            </a:r>
            <a:r>
              <a:rPr lang="en-US" sz="2400" b="1" dirty="0" smtClean="0"/>
              <a:t>; </a:t>
            </a:r>
            <a:r>
              <a:rPr lang="en-US" sz="2400" b="1" u="sng" dirty="0" smtClean="0"/>
              <a:t>cf. Phil.2:1-7</a:t>
            </a:r>
            <a:r>
              <a:rPr lang="en-US" sz="2400" b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2412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52500"/>
          </a:xfrm>
        </p:spPr>
        <p:txBody>
          <a:bodyPr/>
          <a:lstStyle/>
          <a:p>
            <a:r>
              <a:rPr lang="en-US" b="1" dirty="0" smtClean="0"/>
              <a:t>General Duties of Elders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5600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Conclusions / Take-Home Points of Application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smtClean="0"/>
              <a:t>Elders have a grave responsibility to </a:t>
            </a:r>
            <a:r>
              <a:rPr lang="en-US" sz="2400" b="1" i="1" dirty="0" smtClean="0"/>
              <a:t>watch over the souls </a:t>
            </a:r>
            <a:r>
              <a:rPr lang="en-US" sz="2400" b="1" dirty="0" smtClean="0"/>
              <a:t>that are </a:t>
            </a:r>
            <a:r>
              <a:rPr lang="en-US" sz="2400" b="1" i="1" dirty="0" smtClean="0"/>
              <a:t>allotted to their charge, </a:t>
            </a:r>
            <a:r>
              <a:rPr lang="en-US" sz="2400" b="1" u="sng" dirty="0" smtClean="0"/>
              <a:t>Heb.13:17</a:t>
            </a:r>
            <a:r>
              <a:rPr lang="en-US" sz="2400" b="1" dirty="0" smtClean="0"/>
              <a:t>; </a:t>
            </a:r>
            <a:r>
              <a:rPr lang="en-US" sz="2400" b="1" u="sng" dirty="0" smtClean="0"/>
              <a:t>1Pet.5:3</a:t>
            </a:r>
            <a:r>
              <a:rPr lang="mr-IN" sz="2400" b="1" dirty="0" smtClean="0"/>
              <a:t>…</a:t>
            </a:r>
            <a:r>
              <a:rPr lang="en-US" sz="2400" b="1" dirty="0" smtClean="0"/>
              <a:t> one for which they </a:t>
            </a:r>
            <a:r>
              <a:rPr lang="en-US" sz="2400" b="1" i="1" dirty="0" smtClean="0"/>
              <a:t>will give account. </a:t>
            </a:r>
            <a:endParaRPr lang="en-US" sz="2400" b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smtClean="0"/>
              <a:t>But because they </a:t>
            </a:r>
            <a:r>
              <a:rPr lang="en-US" sz="2400" b="1" i="1" dirty="0" smtClean="0"/>
              <a:t>love </a:t>
            </a:r>
            <a:r>
              <a:rPr lang="en-US" sz="2400" b="1" dirty="0" smtClean="0"/>
              <a:t>and </a:t>
            </a:r>
            <a:r>
              <a:rPr lang="en-US" sz="2400" b="1" i="1" dirty="0" smtClean="0"/>
              <a:t>want the best for the sheep,   </a:t>
            </a:r>
            <a:r>
              <a:rPr lang="en-US" sz="2400" b="1" dirty="0" smtClean="0"/>
              <a:t>they are willing to take on this awesome responsibility, </a:t>
            </a:r>
            <a:r>
              <a:rPr lang="en-US" sz="2400" b="1" u="sng" dirty="0" smtClean="0"/>
              <a:t>John 10:10,13</a:t>
            </a:r>
            <a:r>
              <a:rPr lang="en-US" sz="2400" b="1" dirty="0" smtClean="0"/>
              <a:t>; </a:t>
            </a:r>
            <a:r>
              <a:rPr lang="en-US" sz="2400" b="1" u="sng" dirty="0" smtClean="0"/>
              <a:t>1Tim.3:1</a:t>
            </a:r>
            <a:r>
              <a:rPr lang="en-US" sz="2400" b="1" dirty="0" smtClean="0"/>
              <a:t>.  </a:t>
            </a:r>
            <a:endParaRPr lang="en-US" sz="2400" b="1" u="sng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smtClean="0"/>
              <a:t>Let’s help them all we can by being </a:t>
            </a:r>
            <a:r>
              <a:rPr lang="en-US" sz="2400" b="1" i="1" dirty="0" smtClean="0"/>
              <a:t>the best sheep we can be, </a:t>
            </a:r>
            <a:r>
              <a:rPr lang="en-US" sz="2400" b="1" dirty="0" smtClean="0"/>
              <a:t>and </a:t>
            </a:r>
            <a:r>
              <a:rPr lang="en-US" sz="2400" b="1" i="1" dirty="0" smtClean="0"/>
              <a:t>appreciate </a:t>
            </a:r>
            <a:r>
              <a:rPr lang="en-US" sz="2400" b="1" dirty="0" smtClean="0"/>
              <a:t>and </a:t>
            </a:r>
            <a:r>
              <a:rPr lang="en-US" sz="2400" b="1" i="1" dirty="0" smtClean="0"/>
              <a:t>esteem them very highly in love because of their work </a:t>
            </a:r>
            <a:r>
              <a:rPr lang="en-US" sz="2400" b="1" dirty="0" smtClean="0"/>
              <a:t>on our behalf, </a:t>
            </a:r>
            <a:r>
              <a:rPr lang="en-US" sz="2400" b="1" u="sng" dirty="0" smtClean="0"/>
              <a:t>Heb.13:17</a:t>
            </a:r>
            <a:r>
              <a:rPr lang="en-US" sz="2400" b="1" dirty="0" smtClean="0"/>
              <a:t>; </a:t>
            </a:r>
            <a:r>
              <a:rPr lang="en-US" sz="2400" b="1" u="sng" dirty="0" smtClean="0"/>
              <a:t>1Thess.5:12-13</a:t>
            </a:r>
            <a:r>
              <a:rPr lang="mr-IN" sz="2400" b="1" dirty="0" smtClean="0"/>
              <a:t>…</a:t>
            </a:r>
            <a:endParaRPr lang="en-US" sz="2400" b="1" dirty="0"/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smtClean="0"/>
              <a:t>And by </a:t>
            </a:r>
            <a:r>
              <a:rPr lang="en-US" sz="2400" b="1" i="1" dirty="0" smtClean="0"/>
              <a:t>understanding their appointed role </a:t>
            </a:r>
            <a:r>
              <a:rPr lang="en-US" sz="2400" b="1" dirty="0" smtClean="0"/>
              <a:t>and </a:t>
            </a:r>
            <a:r>
              <a:rPr lang="en-US" sz="2400" b="1" u="sng" dirty="0" smtClean="0"/>
              <a:t>not</a:t>
            </a:r>
            <a:r>
              <a:rPr lang="en-US" sz="2400" b="1" dirty="0" smtClean="0"/>
              <a:t> expecting or demanding more of them than God does!</a:t>
            </a:r>
          </a:p>
        </p:txBody>
      </p:sp>
    </p:spTree>
    <p:extLst>
      <p:ext uri="{BB962C8B-B14F-4D97-AF65-F5344CB8AC3E}">
        <p14:creationId xmlns:p14="http://schemas.microsoft.com/office/powerpoint/2010/main" val="2279874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683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745</Words>
  <Application>Microsoft Macintosh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General Duties of the Elders</vt:lpstr>
      <vt:lpstr>General Duties of Elders</vt:lpstr>
      <vt:lpstr>General Duties of Elders</vt:lpstr>
      <vt:lpstr>General Duties of Elders</vt:lpstr>
      <vt:lpstr>General Duties of Elders</vt:lpstr>
      <vt:lpstr>General Duties of Elders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12</cp:revision>
  <cp:lastPrinted>2019-02-10T21:30:32Z</cp:lastPrinted>
  <dcterms:created xsi:type="dcterms:W3CDTF">2019-02-10T19:56:34Z</dcterms:created>
  <dcterms:modified xsi:type="dcterms:W3CDTF">2019-02-10T21:33:18Z</dcterms:modified>
</cp:coreProperties>
</file>