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D0051-F7A9-4355-A228-09F6274DCCE8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D16C3-1B18-43FC-8ACE-3DB24BBE2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9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80899-FBD7-484F-860B-2D1FA09D5C0F}" type="datetimeFigureOut">
              <a:rPr lang="en-US" smtClean="0"/>
              <a:pPr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41FE1-5DC8-4116-B204-2C22C2B63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Authorit</a:t>
            </a:r>
            <a:r>
              <a:rPr lang="en-US" sz="6000" b="1" dirty="0" smtClean="0"/>
              <a:t>y and Silence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question at hand is this: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“Does the silence of the Scriptures on a particular topic indicate a </a:t>
            </a:r>
            <a:r>
              <a:rPr lang="en-US" b="1" i="1" dirty="0" smtClean="0">
                <a:solidFill>
                  <a:srgbClr val="00B050"/>
                </a:solidFill>
              </a:rPr>
              <a:t>license</a:t>
            </a:r>
            <a:r>
              <a:rPr lang="en-US" b="1" i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or a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restriction</a:t>
            </a:r>
            <a:r>
              <a:rPr lang="en-US" b="1" i="1" dirty="0" smtClean="0">
                <a:solidFill>
                  <a:schemeClr val="tx2"/>
                </a:solidFill>
              </a:rPr>
              <a:t>?”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In other words, “Is the silence of the Scriptures a </a:t>
            </a:r>
            <a:r>
              <a:rPr lang="en-US" b="1" i="1" dirty="0" smtClean="0">
                <a:solidFill>
                  <a:srgbClr val="00B050"/>
                </a:solidFill>
              </a:rPr>
              <a:t>permission</a:t>
            </a:r>
            <a:r>
              <a:rPr lang="en-US" b="1" i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or a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prohibition</a:t>
            </a:r>
            <a:r>
              <a:rPr lang="en-US" b="1" i="1" dirty="0" smtClean="0">
                <a:solidFill>
                  <a:schemeClr val="tx2"/>
                </a:solidFill>
              </a:rPr>
              <a:t>?”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Authorit</a:t>
            </a:r>
            <a:r>
              <a:rPr lang="en-US" b="1" dirty="0" smtClean="0"/>
              <a:t>y and Silence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chemeClr val="tx2"/>
                </a:solidFill>
              </a:rPr>
              <a:t>For literally hundreds of years, the </a:t>
            </a:r>
            <a:r>
              <a:rPr lang="en-US" sz="2600" b="1" i="1" dirty="0" smtClean="0">
                <a:solidFill>
                  <a:schemeClr val="tx2"/>
                </a:solidFill>
              </a:rPr>
              <a:t>silence of the Scriptures </a:t>
            </a:r>
            <a:r>
              <a:rPr lang="en-US" sz="2600" b="1" dirty="0" smtClean="0">
                <a:solidFill>
                  <a:srgbClr val="1F497D"/>
                </a:solidFill>
              </a:rPr>
              <a:t>was pretty much universally viewed as a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prohibition.  </a:t>
            </a:r>
          </a:p>
          <a:p>
            <a:r>
              <a:rPr lang="en-US" sz="2600" b="1" dirty="0" smtClean="0">
                <a:solidFill>
                  <a:schemeClr val="tx2"/>
                </a:solidFill>
              </a:rPr>
              <a:t>Thus, men such as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Charles Spurgeon</a:t>
            </a:r>
            <a:r>
              <a:rPr lang="en-US" sz="2600" b="1" dirty="0" smtClean="0">
                <a:solidFill>
                  <a:schemeClr val="tx2"/>
                </a:solidFill>
              </a:rPr>
              <a:t> (Baptist),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John Wesley</a:t>
            </a:r>
            <a:r>
              <a:rPr lang="en-US" sz="2600" b="1" dirty="0" smtClean="0">
                <a:solidFill>
                  <a:schemeClr val="tx2"/>
                </a:solidFill>
              </a:rPr>
              <a:t> (Methodist),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Martin Luther </a:t>
            </a:r>
            <a:r>
              <a:rPr lang="en-US" sz="2600" b="1" dirty="0" smtClean="0">
                <a:solidFill>
                  <a:schemeClr val="tx2"/>
                </a:solidFill>
              </a:rPr>
              <a:t>(Lutherans), and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John Calvin </a:t>
            </a:r>
            <a:r>
              <a:rPr lang="en-US" sz="2600" b="1" dirty="0" smtClean="0">
                <a:solidFill>
                  <a:schemeClr val="tx2"/>
                </a:solidFill>
              </a:rPr>
              <a:t>(Presbyterian) were all </a:t>
            </a:r>
            <a:r>
              <a:rPr lang="en-US" sz="2600" b="1" u="sng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pp</a:t>
            </a:r>
            <a:r>
              <a:rPr lang="en-US" sz="2600" b="1" u="sng" dirty="0" smtClean="0">
                <a:solidFill>
                  <a:schemeClr val="accent2">
                    <a:lumMod val="75000"/>
                  </a:schemeClr>
                </a:solidFill>
              </a:rPr>
              <a:t>osed</a:t>
            </a:r>
            <a:r>
              <a:rPr lang="en-US" sz="2600" b="1" dirty="0" smtClean="0">
                <a:solidFill>
                  <a:schemeClr val="tx2"/>
                </a:solidFill>
              </a:rPr>
              <a:t> to instrumental music being used in the worship of their respective churches because God said nothing of Christians using it for worship in the New Testament. </a:t>
            </a:r>
          </a:p>
          <a:p>
            <a:r>
              <a:rPr lang="en-US" sz="2600" b="1" dirty="0" smtClean="0">
                <a:solidFill>
                  <a:srgbClr val="1F497D"/>
                </a:solidFill>
              </a:rPr>
              <a:t>But in the nineteenth, twentieth, and twenty-first centuries particularly, </a:t>
            </a:r>
            <a:r>
              <a:rPr lang="en-US" sz="2600" b="1" i="1" dirty="0" smtClean="0">
                <a:solidFill>
                  <a:schemeClr val="tx2"/>
                </a:solidFill>
              </a:rPr>
              <a:t>silence in the sacred text </a:t>
            </a:r>
            <a:r>
              <a:rPr lang="en-US" sz="2600" b="1" dirty="0" smtClean="0">
                <a:solidFill>
                  <a:srgbClr val="1F497D"/>
                </a:solidFill>
              </a:rPr>
              <a:t>has come to be seen very much as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permission</a:t>
            </a:r>
            <a:r>
              <a:rPr lang="en-US" sz="2600" b="1" dirty="0" smtClean="0">
                <a:solidFill>
                  <a:srgbClr val="1F497D"/>
                </a:solidFill>
              </a:rPr>
              <a:t>.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Authorit</a:t>
            </a:r>
            <a:r>
              <a:rPr lang="en-US" b="1" dirty="0" smtClean="0"/>
              <a:t>y and Silence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So, which is correct: </a:t>
            </a:r>
            <a:r>
              <a:rPr lang="en-US" sz="2800" b="1" i="1" dirty="0" smtClean="0">
                <a:solidFill>
                  <a:srgbClr val="00B050"/>
                </a:solidFill>
              </a:rPr>
              <a:t>permission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or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prohibition</a:t>
            </a:r>
            <a:r>
              <a:rPr lang="en-US" sz="2800" b="1" i="1" dirty="0" smtClean="0">
                <a:solidFill>
                  <a:schemeClr val="tx2"/>
                </a:solidFill>
              </a:rPr>
              <a:t>?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2"/>
                </a:solidFill>
              </a:rPr>
              <a:t>Please consider the following: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u="sng" smtClean="0">
                <a:solidFill>
                  <a:schemeClr val="accent2">
                    <a:lumMod val="75000"/>
                  </a:schemeClr>
                </a:solidFill>
              </a:rPr>
              <a:t>2Timothy </a:t>
            </a:r>
            <a:r>
              <a:rPr lang="en-US" sz="2400" b="1" u="sng" smtClean="0">
                <a:solidFill>
                  <a:schemeClr val="accent2">
                    <a:lumMod val="75000"/>
                  </a:schemeClr>
                </a:solidFill>
              </a:rPr>
              <a:t>3: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16-17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indicates that man is fully equipped by the inspired word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“for every good work.”  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/>
                </a:solidFill>
              </a:rPr>
              <a:t> Therefore it logically follows that if God did not see fit to include it in Scripture, it is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not</a:t>
            </a:r>
            <a:r>
              <a:rPr lang="en-US" b="1" dirty="0" smtClean="0">
                <a:solidFill>
                  <a:schemeClr val="tx2"/>
                </a:solidFill>
              </a:rPr>
              <a:t> a </a:t>
            </a:r>
            <a:r>
              <a:rPr lang="en-US" b="1" i="1" dirty="0" smtClean="0">
                <a:solidFill>
                  <a:schemeClr val="tx2"/>
                </a:solidFill>
              </a:rPr>
              <a:t>“good work.”</a:t>
            </a:r>
          </a:p>
          <a:p>
            <a:pPr lvl="2">
              <a:buFont typeface="Wingdings" pitchFamily="2" charset="2"/>
              <a:buChar char="q"/>
            </a:pPr>
            <a:r>
              <a:rPr lang="en-US" b="1" i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W</a:t>
            </a:r>
            <a:r>
              <a:rPr lang="en-US" b="1" dirty="0" smtClean="0">
                <a:solidFill>
                  <a:schemeClr val="tx2"/>
                </a:solidFill>
              </a:rPr>
              <a:t>e then have to consider it, given God’s omission in Scripture, at best as 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unauthorized addition</a:t>
            </a:r>
            <a:r>
              <a:rPr lang="en-US" b="1" i="1" dirty="0" smtClean="0">
                <a:solidFill>
                  <a:schemeClr val="tx2"/>
                </a:solidFill>
              </a:rPr>
              <a:t>.</a:t>
            </a:r>
            <a:endParaRPr lang="en-US" b="1" dirty="0" smtClean="0">
              <a:solidFill>
                <a:schemeClr val="tx2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prohibitory power of God’s silence is apparent.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Authorit</a:t>
            </a:r>
            <a:r>
              <a:rPr lang="en-US" b="1" dirty="0" smtClean="0"/>
              <a:t>y and Silence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Have God’s Laws always been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prohibitive</a:t>
            </a:r>
            <a:r>
              <a:rPr lang="en-US" sz="2800" b="1" dirty="0" smtClean="0">
                <a:solidFill>
                  <a:schemeClr val="tx2"/>
                </a:solidFill>
              </a:rPr>
              <a:t> in their silence?  Again, please consider: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Gen.4:2-5a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;  </a:t>
            </a:r>
            <a:r>
              <a:rPr lang="en-US" sz="2400" b="1" dirty="0" smtClean="0">
                <a:solidFill>
                  <a:schemeClr val="tx2"/>
                </a:solidFill>
              </a:rPr>
              <a:t>Was God’s silence regarding </a:t>
            </a:r>
            <a:r>
              <a:rPr lang="en-US" sz="2400" b="1" i="1" dirty="0" smtClean="0">
                <a:solidFill>
                  <a:schemeClr val="tx2"/>
                </a:solidFill>
              </a:rPr>
              <a:t>plant sacrifices </a:t>
            </a:r>
            <a:r>
              <a:rPr lang="en-US" sz="2400" b="1" dirty="0" smtClean="0">
                <a:solidFill>
                  <a:srgbClr val="953735"/>
                </a:solidFill>
              </a:rPr>
              <a:t>prohibitive</a:t>
            </a:r>
            <a:r>
              <a:rPr lang="en-US" sz="2400" b="1" dirty="0" smtClean="0">
                <a:solidFill>
                  <a:schemeClr val="tx2"/>
                </a:solidFill>
              </a:rPr>
              <a:t> or </a:t>
            </a:r>
            <a:r>
              <a:rPr lang="en-US" sz="2400" b="1" dirty="0" smtClean="0">
                <a:solidFill>
                  <a:srgbClr val="00B050"/>
                </a:solidFill>
              </a:rPr>
              <a:t>permissive</a:t>
            </a:r>
            <a:r>
              <a:rPr lang="en-US" sz="2400" b="1" dirty="0" smtClean="0">
                <a:solidFill>
                  <a:schemeClr val="tx2"/>
                </a:solidFill>
              </a:rPr>
              <a:t>? 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f. Rom.10:17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&gt;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Heb.11:4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Lev.10:1-2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;  </a:t>
            </a:r>
            <a:r>
              <a:rPr lang="en-US" sz="2400" b="1" dirty="0" smtClean="0">
                <a:solidFill>
                  <a:schemeClr val="tx2"/>
                </a:solidFill>
              </a:rPr>
              <a:t>Was God’s silence regarding </a:t>
            </a:r>
            <a:r>
              <a:rPr lang="en-US" sz="2400" b="1" i="1" dirty="0" smtClean="0">
                <a:solidFill>
                  <a:schemeClr val="tx2"/>
                </a:solidFill>
              </a:rPr>
              <a:t>strange fire </a:t>
            </a:r>
            <a:r>
              <a:rPr lang="en-US" sz="2400" b="1" dirty="0" smtClean="0">
                <a:solidFill>
                  <a:srgbClr val="953735"/>
                </a:solidFill>
              </a:rPr>
              <a:t>prohibitive</a:t>
            </a:r>
            <a:r>
              <a:rPr lang="en-US" sz="2400" b="1" dirty="0" smtClean="0">
                <a:solidFill>
                  <a:schemeClr val="tx2"/>
                </a:solidFill>
              </a:rPr>
              <a:t> or </a:t>
            </a:r>
            <a:r>
              <a:rPr lang="en-US" sz="2400" b="1" dirty="0" smtClean="0">
                <a:solidFill>
                  <a:srgbClr val="00B050"/>
                </a:solidFill>
              </a:rPr>
              <a:t>permissive</a:t>
            </a:r>
            <a:r>
              <a:rPr lang="en-US" sz="2400" b="1" dirty="0" smtClean="0">
                <a:solidFill>
                  <a:schemeClr val="tx2"/>
                </a:solidFill>
              </a:rPr>
              <a:t>? 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cf. Lev.6:12-13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16:12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Deut.4:2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12:32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Prov.30:5-6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et al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sz="2400" b="1" dirty="0" smtClean="0">
                <a:solidFill>
                  <a:schemeClr val="tx2"/>
                </a:solidFill>
              </a:rPr>
              <a:t>all indicate that the Jews were prohibited from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adding to </a:t>
            </a:r>
            <a:r>
              <a:rPr lang="en-US" sz="2400" b="1" dirty="0" smtClean="0">
                <a:solidFill>
                  <a:schemeClr val="tx2"/>
                </a:solidFill>
              </a:rPr>
              <a:t>or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taking away </a:t>
            </a:r>
            <a:r>
              <a:rPr lang="en-US" sz="2400" b="1" dirty="0" smtClean="0">
                <a:solidFill>
                  <a:schemeClr val="tx2"/>
                </a:solidFill>
              </a:rPr>
              <a:t>from God’s Law.  </a:t>
            </a:r>
            <a:endParaRPr lang="en-US" sz="2400" b="1" u="sng" dirty="0" smtClean="0">
              <a:solidFill>
                <a:schemeClr val="tx2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/>
                </a:solidFill>
              </a:rPr>
              <a:t> Therefore, it logically follows that if God did not see fit to include something in their Law, it could not be added by them and considered a  </a:t>
            </a:r>
            <a:r>
              <a:rPr lang="en-US" b="1" i="1" dirty="0" smtClean="0">
                <a:solidFill>
                  <a:schemeClr val="tx2"/>
                </a:solidFill>
              </a:rPr>
              <a:t>“good work”!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prohibitory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power of God’s silence is apparent.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Authorit</a:t>
            </a:r>
            <a:r>
              <a:rPr lang="en-US" b="1" dirty="0" smtClean="0"/>
              <a:t>y and Silence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486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“OK, but you’re using </a:t>
            </a:r>
            <a:r>
              <a:rPr lang="en-US" sz="2800" b="1" dirty="0" smtClean="0">
                <a:solidFill>
                  <a:schemeClr val="tx2"/>
                </a:solidFill>
              </a:rPr>
              <a:t>‘logic</a:t>
            </a:r>
            <a:r>
              <a:rPr lang="en-US" sz="2800" b="1" dirty="0" smtClean="0">
                <a:solidFill>
                  <a:schemeClr val="tx2"/>
                </a:solidFill>
              </a:rPr>
              <a:t>’</a:t>
            </a:r>
            <a:r>
              <a:rPr lang="en-US" sz="2800" b="1" dirty="0" smtClean="0">
                <a:solidFill>
                  <a:schemeClr val="tx2"/>
                </a:solidFill>
              </a:rPr>
              <a:t>- </a:t>
            </a:r>
            <a:r>
              <a:rPr lang="en-US" sz="2800" b="1" dirty="0" smtClean="0">
                <a:solidFill>
                  <a:schemeClr val="tx2"/>
                </a:solidFill>
              </a:rPr>
              <a:t>is there a N.T. passage </a:t>
            </a:r>
            <a:r>
              <a:rPr lang="en-US" sz="2800" b="1" dirty="0" smtClean="0">
                <a:solidFill>
                  <a:schemeClr val="tx2"/>
                </a:solidFill>
              </a:rPr>
              <a:t>that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says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“Silence means ‘prohibited’?”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Heb.7:11-14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God has spoken through Moses (Law) that priests would come from the tribe of </a:t>
            </a:r>
            <a:r>
              <a:rPr lang="en-US" b="1" dirty="0" smtClean="0">
                <a:solidFill>
                  <a:schemeClr val="tx2"/>
                </a:solidFill>
              </a:rPr>
              <a:t>Levi,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v.11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The larger contextual point being made is that for Christ to be a Priest from the tribe of Judah, the Law of God would have to be changed,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v.12</a:t>
            </a:r>
            <a:r>
              <a:rPr lang="en-US" b="1" dirty="0" smtClean="0">
                <a:solidFill>
                  <a:schemeClr val="tx2"/>
                </a:solidFill>
              </a:rPr>
              <a:t>; and it was, </a:t>
            </a:r>
            <a:r>
              <a:rPr lang="en-US" b="1" dirty="0" smtClean="0">
                <a:solidFill>
                  <a:schemeClr val="tx2"/>
                </a:solidFill>
              </a:rPr>
              <a:t>        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cf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. vv.18-19</a:t>
            </a:r>
            <a:r>
              <a:rPr lang="en-US" b="1" dirty="0" smtClean="0">
                <a:solidFill>
                  <a:schemeClr val="tx2"/>
                </a:solidFill>
              </a:rPr>
              <a:t>. 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But concerning the tribe of Judah, the text says God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“spoke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</a:rPr>
              <a:t>nothi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ng concerning priests,”</a:t>
            </a:r>
            <a:r>
              <a:rPr lang="en-US" b="1" i="1" dirty="0" smtClean="0">
                <a:solidFill>
                  <a:schemeClr val="tx2"/>
                </a:solidFill>
              </a:rPr>
              <a:t>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vv.13-14</a:t>
            </a:r>
            <a:r>
              <a:rPr lang="en-US" b="1" dirty="0" smtClean="0">
                <a:solidFill>
                  <a:schemeClr val="tx2"/>
                </a:solidFill>
              </a:rPr>
              <a:t>. 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If God’s silence is </a:t>
            </a:r>
            <a:r>
              <a:rPr lang="en-US" b="1" i="1" dirty="0" smtClean="0">
                <a:solidFill>
                  <a:srgbClr val="00B050"/>
                </a:solidFill>
              </a:rPr>
              <a:t>permissive</a:t>
            </a:r>
            <a:r>
              <a:rPr lang="en-US" b="1" i="1" dirty="0" smtClean="0">
                <a:solidFill>
                  <a:schemeClr val="tx2"/>
                </a:solidFill>
              </a:rPr>
              <a:t>, </a:t>
            </a:r>
            <a:r>
              <a:rPr lang="en-US" b="1" dirty="0" smtClean="0">
                <a:solidFill>
                  <a:schemeClr val="tx2"/>
                </a:solidFill>
              </a:rPr>
              <a:t>why did the Law have to be changed to allow Jesus (from Judah) to be a Priest?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Authorit</a:t>
            </a:r>
            <a:r>
              <a:rPr lang="en-US" b="1" dirty="0" smtClean="0"/>
              <a:t>y and Silence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chemeClr val="tx2"/>
                </a:solidFill>
              </a:rPr>
              <a:t>So, does the </a:t>
            </a:r>
            <a:r>
              <a:rPr lang="en-US" sz="2600" b="1" i="1" dirty="0" smtClean="0">
                <a:solidFill>
                  <a:schemeClr val="tx2"/>
                </a:solidFill>
              </a:rPr>
              <a:t>silence of God </a:t>
            </a:r>
            <a:r>
              <a:rPr lang="en-US" sz="2600" b="1" dirty="0" smtClean="0">
                <a:solidFill>
                  <a:srgbClr val="00B050"/>
                </a:solidFill>
              </a:rPr>
              <a:t>permit</a:t>
            </a:r>
            <a:r>
              <a:rPr lang="en-US" sz="2600" b="1" dirty="0" smtClean="0">
                <a:solidFill>
                  <a:schemeClr val="tx2"/>
                </a:solidFill>
              </a:rPr>
              <a:t> or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prohibit</a:t>
            </a:r>
            <a:r>
              <a:rPr lang="en-US" sz="2600" b="1" dirty="0" smtClean="0">
                <a:solidFill>
                  <a:schemeClr val="tx2"/>
                </a:solidFill>
              </a:rPr>
              <a:t>?  Consider, as an example, instrumental music in worship:</a:t>
            </a:r>
            <a:endParaRPr lang="en-US" sz="2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Matt.28:18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tx2"/>
                </a:solidFill>
              </a:rPr>
              <a:t>Jesus had all authority, and yet never mentioned instrumental music,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cf. 26:30</a:t>
            </a:r>
            <a:r>
              <a:rPr lang="en-US" sz="2000" b="1" dirty="0" smtClean="0">
                <a:solidFill>
                  <a:schemeClr val="tx2"/>
                </a:solidFill>
              </a:rPr>
              <a:t>.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John 14: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26;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16;13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tx2"/>
                </a:solidFill>
              </a:rPr>
              <a:t>The apostles were guided by the Spirit into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“all truth,” </a:t>
            </a:r>
            <a:r>
              <a:rPr lang="en-US" sz="2000" b="1" dirty="0" smtClean="0">
                <a:solidFill>
                  <a:schemeClr val="tx2"/>
                </a:solidFill>
              </a:rPr>
              <a:t>and yet never mentioned instrumental music,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cf. 1Cor.14:15</a:t>
            </a:r>
            <a:r>
              <a:rPr lang="en-US" sz="2000" b="1" dirty="0" smtClean="0">
                <a:solidFill>
                  <a:schemeClr val="tx2"/>
                </a:solidFill>
              </a:rPr>
              <a:t>.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2Pet.1:3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tx2"/>
                </a:solidFill>
              </a:rPr>
              <a:t>The New Testament, the Law we are under, never commands instrumental music,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Eph.5:19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Col.3:16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et al</a:t>
            </a:r>
            <a:r>
              <a:rPr lang="en-US" sz="2000" b="1" i="1" dirty="0" smtClean="0">
                <a:solidFill>
                  <a:schemeClr val="tx2"/>
                </a:solidFill>
              </a:rPr>
              <a:t>.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 lvl="2"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Rev.5:8</a:t>
            </a:r>
            <a:r>
              <a:rPr lang="en-US" sz="2000" b="1" dirty="0" smtClean="0">
                <a:solidFill>
                  <a:schemeClr val="tx2"/>
                </a:solidFill>
              </a:rPr>
              <a:t>;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14:2</a:t>
            </a:r>
            <a:r>
              <a:rPr lang="en-US" sz="2000" b="1" dirty="0" smtClean="0">
                <a:solidFill>
                  <a:schemeClr val="tx2"/>
                </a:solidFill>
              </a:rPr>
              <a:t>; and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15:2</a:t>
            </a:r>
            <a:r>
              <a:rPr lang="en-US" sz="2000" b="1" dirty="0" smtClean="0">
                <a:solidFill>
                  <a:schemeClr val="tx2"/>
                </a:solidFill>
              </a:rPr>
              <a:t> mentions instruments </a:t>
            </a:r>
            <a:r>
              <a:rPr lang="en-US" sz="2000" b="1" i="1" dirty="0" smtClean="0">
                <a:solidFill>
                  <a:schemeClr val="tx2"/>
                </a:solidFill>
              </a:rPr>
              <a:t>in heaven, </a:t>
            </a:r>
            <a:r>
              <a:rPr lang="en-US" sz="2000" b="1" dirty="0" smtClean="0">
                <a:solidFill>
                  <a:schemeClr val="tx2"/>
                </a:solidFill>
              </a:rPr>
              <a:t>or sounds </a:t>
            </a:r>
            <a:r>
              <a:rPr lang="en-US" sz="2000" b="1" i="1" dirty="0" smtClean="0">
                <a:solidFill>
                  <a:schemeClr val="tx2"/>
                </a:solidFill>
              </a:rPr>
              <a:t>like </a:t>
            </a:r>
            <a:r>
              <a:rPr lang="en-US" sz="2000" b="1" dirty="0" smtClean="0">
                <a:solidFill>
                  <a:schemeClr val="tx2"/>
                </a:solidFill>
              </a:rPr>
              <a:t>them, but heaven is a spiritual place, and </a:t>
            </a:r>
            <a:r>
              <a:rPr lang="en-US" sz="2000" b="1" dirty="0" smtClean="0">
                <a:solidFill>
                  <a:schemeClr val="tx2"/>
                </a:solidFill>
              </a:rPr>
              <a:t>this still </a:t>
            </a:r>
            <a:r>
              <a:rPr lang="en-US" sz="2000" b="1" dirty="0" smtClean="0">
                <a:solidFill>
                  <a:schemeClr val="tx2"/>
                </a:solidFill>
              </a:rPr>
              <a:t>doesn’t authorize them </a:t>
            </a:r>
            <a:r>
              <a:rPr lang="en-US" sz="2000" b="1" i="1" dirty="0" smtClean="0">
                <a:solidFill>
                  <a:schemeClr val="tx2"/>
                </a:solidFill>
              </a:rPr>
              <a:t>on earth. </a:t>
            </a:r>
          </a:p>
          <a:p>
            <a:pPr lvl="2">
              <a:buFont typeface="Wingdings" pitchFamily="2" charset="2"/>
              <a:buChar char="q"/>
            </a:pPr>
            <a:r>
              <a:rPr lang="en-US" sz="2000" b="1" i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Instruments were first introduced into Christian worship in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660 A.D. </a:t>
            </a:r>
            <a:r>
              <a:rPr lang="en-US" sz="2000" b="1" dirty="0" smtClean="0">
                <a:solidFill>
                  <a:schemeClr val="tx2"/>
                </a:solidFill>
              </a:rPr>
              <a:t>(by </a:t>
            </a:r>
            <a:r>
              <a:rPr lang="en-US" sz="2000" b="1" dirty="0" smtClean="0">
                <a:solidFill>
                  <a:schemeClr val="tx2"/>
                </a:solidFill>
              </a:rPr>
              <a:t>Pope </a:t>
            </a:r>
            <a:r>
              <a:rPr lang="en-US" sz="2000" b="1" dirty="0" err="1" smtClean="0">
                <a:solidFill>
                  <a:schemeClr val="tx2"/>
                </a:solidFill>
              </a:rPr>
              <a:t>Vitalian</a:t>
            </a:r>
            <a:r>
              <a:rPr lang="en-US" sz="2000" b="1" dirty="0" smtClean="0">
                <a:solidFill>
                  <a:schemeClr val="tx2"/>
                </a:solidFill>
              </a:rPr>
              <a:t>), but were not commonly accepted until the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twentieth century</a:t>
            </a:r>
            <a:r>
              <a:rPr lang="en-US" sz="2000" b="1" dirty="0" smtClean="0">
                <a:solidFill>
                  <a:schemeClr val="tx2"/>
                </a:solidFill>
              </a:rPr>
              <a:t>!  Why, do you suppose???  </a:t>
            </a:r>
          </a:p>
          <a:p>
            <a:pPr lvl="2">
              <a:buFont typeface="Wingdings" pitchFamily="2" charset="2"/>
              <a:buChar char="q"/>
            </a:pP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The </a:t>
            </a:r>
            <a:r>
              <a:rPr lang="en-US" sz="2000" b="1" i="1" dirty="0" smtClean="0">
                <a:solidFill>
                  <a:schemeClr val="tx2"/>
                </a:solidFill>
              </a:rPr>
              <a:t>silence of God </a:t>
            </a:r>
            <a:r>
              <a:rPr lang="en-US" sz="2000" b="1" dirty="0" smtClean="0">
                <a:solidFill>
                  <a:schemeClr val="tx2"/>
                </a:solidFill>
              </a:rPr>
              <a:t>then came to be viewed as </a:t>
            </a:r>
            <a:r>
              <a:rPr lang="en-US" sz="2000" b="1" i="1" dirty="0" smtClean="0">
                <a:solidFill>
                  <a:srgbClr val="00B050"/>
                </a:solidFill>
              </a:rPr>
              <a:t>permissive</a:t>
            </a:r>
            <a:r>
              <a:rPr lang="en-US" sz="2000" b="1" i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rather than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prohibitive</a:t>
            </a:r>
            <a:r>
              <a:rPr lang="en-US" sz="2000" b="1" i="1" dirty="0" smtClean="0">
                <a:solidFill>
                  <a:schemeClr val="tx2"/>
                </a:solidFill>
              </a:rPr>
              <a:t>! 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Authorit</a:t>
            </a:r>
            <a:r>
              <a:rPr lang="en-US" b="1" dirty="0" smtClean="0"/>
              <a:t>y and Silence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Conclusions?</a:t>
            </a:r>
            <a:endParaRPr lang="en-US" sz="2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/>
                </a:solidFill>
              </a:rPr>
              <a:t>If we understand the </a:t>
            </a:r>
            <a:r>
              <a:rPr lang="en-US" sz="2000" b="1" i="1" dirty="0" smtClean="0">
                <a:solidFill>
                  <a:schemeClr val="tx2"/>
                </a:solidFill>
              </a:rPr>
              <a:t>completeness </a:t>
            </a:r>
            <a:r>
              <a:rPr lang="en-US" sz="2000" b="1" dirty="0" smtClean="0">
                <a:solidFill>
                  <a:schemeClr val="tx2"/>
                </a:solidFill>
              </a:rPr>
              <a:t>of God’s word; and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/>
                </a:solidFill>
              </a:rPr>
              <a:t>We understand the command to neither </a:t>
            </a:r>
            <a:r>
              <a:rPr lang="en-US" sz="2000" b="1" i="1" dirty="0" smtClean="0">
                <a:solidFill>
                  <a:schemeClr val="tx2"/>
                </a:solidFill>
              </a:rPr>
              <a:t>add to </a:t>
            </a:r>
            <a:r>
              <a:rPr lang="en-US" sz="2000" b="1" dirty="0" smtClean="0">
                <a:solidFill>
                  <a:schemeClr val="tx2"/>
                </a:solidFill>
              </a:rPr>
              <a:t>nor </a:t>
            </a:r>
            <a:r>
              <a:rPr lang="en-US" sz="2000" b="1" i="1" dirty="0" smtClean="0">
                <a:solidFill>
                  <a:schemeClr val="tx2"/>
                </a:solidFill>
              </a:rPr>
              <a:t>take from </a:t>
            </a:r>
            <a:r>
              <a:rPr lang="en-US" sz="2000" b="1" dirty="0" smtClean="0">
                <a:solidFill>
                  <a:schemeClr val="tx2"/>
                </a:solidFill>
              </a:rPr>
              <a:t>what God has said; then,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/>
                </a:solidFill>
              </a:rPr>
              <a:t>We must also understand the </a:t>
            </a:r>
            <a:r>
              <a:rPr lang="en-US" sz="2000" b="1" i="1" dirty="0" smtClean="0">
                <a:solidFill>
                  <a:schemeClr val="tx2"/>
                </a:solidFill>
              </a:rPr>
              <a:t>silence </a:t>
            </a:r>
            <a:r>
              <a:rPr lang="en-US" sz="2000" b="1" dirty="0" smtClean="0">
                <a:solidFill>
                  <a:schemeClr val="tx2"/>
                </a:solidFill>
              </a:rPr>
              <a:t>of the Scriptures to be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prohibitive </a:t>
            </a:r>
            <a:r>
              <a:rPr lang="en-US" sz="2000" b="1" dirty="0" smtClean="0">
                <a:solidFill>
                  <a:schemeClr val="tx2"/>
                </a:solidFill>
              </a:rPr>
              <a:t>rather than </a:t>
            </a:r>
            <a:r>
              <a:rPr lang="en-US" sz="2000" b="1" i="1" dirty="0" smtClean="0">
                <a:solidFill>
                  <a:srgbClr val="00B050"/>
                </a:solidFill>
              </a:rPr>
              <a:t>permissive</a:t>
            </a:r>
            <a:r>
              <a:rPr lang="en-US" sz="2000" b="1" i="1" dirty="0" smtClean="0">
                <a:solidFill>
                  <a:schemeClr val="tx2"/>
                </a:solidFill>
              </a:rPr>
              <a:t>.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/>
                </a:solidFill>
              </a:rPr>
              <a:t>The authority of the Scriptures is actually quite simple:</a:t>
            </a:r>
          </a:p>
          <a:p>
            <a:pPr lvl="2"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If something was/is not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commanded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by Christ, or</a:t>
            </a:r>
          </a:p>
          <a:p>
            <a:pPr lvl="2"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Was not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taught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or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exemplified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by the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His inspired Apostles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, or</a:t>
            </a:r>
          </a:p>
          <a:p>
            <a:pPr lvl="2"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Was not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practiced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by Christians under the teaching of the Apostles, then</a:t>
            </a:r>
          </a:p>
          <a:p>
            <a:pPr lvl="2"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It is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not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authorized.  </a:t>
            </a:r>
            <a:r>
              <a:rPr lang="en-US" sz="2000" b="1" dirty="0" smtClean="0">
                <a:solidFill>
                  <a:schemeClr val="tx2"/>
                </a:solidFill>
              </a:rPr>
              <a:t>Further,</a:t>
            </a:r>
          </a:p>
          <a:p>
            <a:pPr lvl="3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tx2"/>
                </a:solidFill>
              </a:rPr>
              <a:t>If it </a:t>
            </a:r>
            <a:r>
              <a:rPr lang="en-US" b="1" i="1" dirty="0" smtClean="0">
                <a:solidFill>
                  <a:schemeClr val="tx2"/>
                </a:solidFill>
              </a:rPr>
              <a:t>aids </a:t>
            </a:r>
            <a:r>
              <a:rPr lang="en-US" b="1" dirty="0" smtClean="0">
                <a:solidFill>
                  <a:schemeClr val="tx2"/>
                </a:solidFill>
              </a:rPr>
              <a:t>the obedience of a command without changing or altering the command, it is allowed, but not required.</a:t>
            </a:r>
          </a:p>
          <a:p>
            <a:pPr lvl="3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tx2"/>
                </a:solidFill>
              </a:rPr>
              <a:t>But if it </a:t>
            </a:r>
            <a:r>
              <a:rPr lang="en-US" b="1" i="1" dirty="0" smtClean="0">
                <a:solidFill>
                  <a:schemeClr val="tx2"/>
                </a:solidFill>
              </a:rPr>
              <a:t>adds </a:t>
            </a:r>
            <a:r>
              <a:rPr lang="en-US" b="1" dirty="0" smtClean="0">
                <a:solidFill>
                  <a:schemeClr val="tx2"/>
                </a:solidFill>
              </a:rPr>
              <a:t>to the command by altering or changing it,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it is prohibited.  </a:t>
            </a:r>
            <a:r>
              <a:rPr lang="en-US" b="1" dirty="0" smtClean="0">
                <a:solidFill>
                  <a:schemeClr val="tx2"/>
                </a:solidFill>
              </a:rPr>
              <a:t>Simple! 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939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Authority and Silence</vt:lpstr>
      <vt:lpstr>Authority and Silence</vt:lpstr>
      <vt:lpstr>Authority and Silence</vt:lpstr>
      <vt:lpstr>Authority and Silence</vt:lpstr>
      <vt:lpstr>Authority and Silence</vt:lpstr>
      <vt:lpstr>Authority and Silence</vt:lpstr>
      <vt:lpstr>Authority and Silence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Strong</dc:creator>
  <cp:lastModifiedBy>Philip Strong</cp:lastModifiedBy>
  <cp:revision>20</cp:revision>
  <cp:lastPrinted>2018-12-23T12:39:16Z</cp:lastPrinted>
  <dcterms:created xsi:type="dcterms:W3CDTF">2012-07-29T20:31:20Z</dcterms:created>
  <dcterms:modified xsi:type="dcterms:W3CDTF">2018-12-23T17:15:02Z</dcterms:modified>
</cp:coreProperties>
</file>