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7" r:id="rId2"/>
    <p:sldId id="256" r:id="rId3"/>
    <p:sldId id="259"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17F90E17-4E29-43B1-8B13-93FFE4B82002}" type="datetimeFigureOut">
              <a:rPr lang="en-US" smtClean="0"/>
              <a:pPr/>
              <a:t>12/16/18</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D239A515-4773-4708-9386-DD027DF4311E}" type="slidenum">
              <a:rPr lang="en-US" smtClean="0"/>
              <a:pPr/>
              <a:t>‹#›</a:t>
            </a:fld>
            <a:endParaRPr lang="en-US"/>
          </a:p>
        </p:txBody>
      </p:sp>
    </p:spTree>
    <p:extLst>
      <p:ext uri="{BB962C8B-B14F-4D97-AF65-F5344CB8AC3E}">
        <p14:creationId xmlns:p14="http://schemas.microsoft.com/office/powerpoint/2010/main" val="8049058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7F86C-4E6A-49E4-8826-1506AA0D4ABF}" type="datetimeFigureOut">
              <a:rPr lang="en-US" smtClean="0"/>
              <a:pPr/>
              <a:t>12/16/18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7F86C-4E6A-49E4-8826-1506AA0D4ABF}" type="datetimeFigureOut">
              <a:rPr lang="en-US" smtClean="0"/>
              <a:pPr/>
              <a:t>12/16/18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7F86C-4E6A-49E4-8826-1506AA0D4ABF}" type="datetimeFigureOut">
              <a:rPr lang="en-US" smtClean="0"/>
              <a:pPr/>
              <a:t>12/16/18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7F86C-4E6A-49E4-8826-1506AA0D4ABF}" type="datetimeFigureOut">
              <a:rPr lang="en-US" smtClean="0"/>
              <a:pPr/>
              <a:t>12/16/18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7F86C-4E6A-49E4-8826-1506AA0D4ABF}" type="datetimeFigureOut">
              <a:rPr lang="en-US" smtClean="0"/>
              <a:pPr/>
              <a:t>12/16/18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7F86C-4E6A-49E4-8826-1506AA0D4ABF}" type="datetimeFigureOut">
              <a:rPr lang="en-US" smtClean="0"/>
              <a:pPr/>
              <a:t>12/16/18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7F86C-4E6A-49E4-8826-1506AA0D4ABF}" type="datetimeFigureOut">
              <a:rPr lang="en-US" smtClean="0"/>
              <a:pPr/>
              <a:t>12/16/18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7F86C-4E6A-49E4-8826-1506AA0D4ABF}" type="datetimeFigureOut">
              <a:rPr lang="en-US" smtClean="0"/>
              <a:pPr/>
              <a:t>12/16/18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7F86C-4E6A-49E4-8826-1506AA0D4ABF}" type="datetimeFigureOut">
              <a:rPr lang="en-US" smtClean="0"/>
              <a:pPr/>
              <a:t>12/16/18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7F86C-4E6A-49E4-8826-1506AA0D4ABF}" type="datetimeFigureOut">
              <a:rPr lang="en-US" smtClean="0"/>
              <a:pPr/>
              <a:t>12/16/18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7F86C-4E6A-49E4-8826-1506AA0D4ABF}" type="datetimeFigureOut">
              <a:rPr lang="en-US" smtClean="0"/>
              <a:pPr/>
              <a:t>12/16/18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79304-F265-46BA-8AC3-11BC2E5EE3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7F86C-4E6A-49E4-8826-1506AA0D4ABF}" type="datetimeFigureOut">
              <a:rPr lang="en-US" smtClean="0"/>
              <a:pPr/>
              <a:t>12/16/18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79304-F265-46BA-8AC3-11BC2E5EE3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1000"/>
            <a:ext cx="7924800" cy="6324600"/>
          </a:xfrm>
        </p:spPr>
        <p:txBody>
          <a:bodyPr>
            <a:normAutofit fontScale="85000" lnSpcReduction="10000"/>
          </a:bodyPr>
          <a:lstStyle/>
          <a:p>
            <a:r>
              <a:rPr lang="en-US" b="1" dirty="0" smtClean="0">
                <a:solidFill>
                  <a:schemeClr val="tx1"/>
                </a:solidFill>
              </a:rPr>
              <a:t>The </a:t>
            </a:r>
            <a:r>
              <a:rPr lang="en-US" b="1" dirty="0" smtClean="0">
                <a:solidFill>
                  <a:schemeClr val="tx1"/>
                </a:solidFill>
              </a:rPr>
              <a:t>religious world of our day is splintered into thousands of factions for lack of understanding of simple Bible Authority- what is </a:t>
            </a:r>
            <a:r>
              <a:rPr lang="en-US" b="1" i="1" dirty="0" smtClean="0">
                <a:solidFill>
                  <a:schemeClr val="tx1"/>
                </a:solidFill>
              </a:rPr>
              <a:t>authorized, </a:t>
            </a:r>
            <a:r>
              <a:rPr lang="en-US" b="1" dirty="0" smtClean="0">
                <a:solidFill>
                  <a:schemeClr val="tx1"/>
                </a:solidFill>
              </a:rPr>
              <a:t>and therefore </a:t>
            </a:r>
            <a:r>
              <a:rPr lang="en-US" b="1" i="1" dirty="0" smtClean="0">
                <a:solidFill>
                  <a:schemeClr val="tx1"/>
                </a:solidFill>
              </a:rPr>
              <a:t>approved, </a:t>
            </a:r>
            <a:r>
              <a:rPr lang="en-US" b="1" dirty="0" smtClean="0">
                <a:solidFill>
                  <a:schemeClr val="tx1"/>
                </a:solidFill>
              </a:rPr>
              <a:t>and what isn’t, </a:t>
            </a:r>
            <a:r>
              <a:rPr lang="en-US" b="1" u="sng" dirty="0" smtClean="0">
                <a:solidFill>
                  <a:srgbClr val="800000"/>
                </a:solidFill>
              </a:rPr>
              <a:t>1Pet.4:11</a:t>
            </a:r>
            <a:r>
              <a:rPr lang="en-US" b="1" dirty="0" smtClean="0">
                <a:solidFill>
                  <a:schemeClr val="tx1"/>
                </a:solidFill>
              </a:rPr>
              <a:t>.</a:t>
            </a:r>
          </a:p>
          <a:p>
            <a:r>
              <a:rPr lang="en-US" b="1" dirty="0" smtClean="0">
                <a:solidFill>
                  <a:schemeClr val="tx1"/>
                </a:solidFill>
              </a:rPr>
              <a:t>We </a:t>
            </a:r>
            <a:r>
              <a:rPr lang="en-US" b="1" dirty="0" smtClean="0">
                <a:solidFill>
                  <a:schemeClr val="tx1"/>
                </a:solidFill>
              </a:rPr>
              <a:t>all </a:t>
            </a:r>
            <a:r>
              <a:rPr lang="en-US" b="1" dirty="0" smtClean="0">
                <a:solidFill>
                  <a:schemeClr val="tx1"/>
                </a:solidFill>
              </a:rPr>
              <a:t>need not </a:t>
            </a:r>
            <a:r>
              <a:rPr lang="en-US" b="1" dirty="0" smtClean="0">
                <a:solidFill>
                  <a:schemeClr val="tx1"/>
                </a:solidFill>
              </a:rPr>
              <a:t>only understand Bible Authority, but </a:t>
            </a:r>
            <a:r>
              <a:rPr lang="en-US" b="1" dirty="0" smtClean="0">
                <a:solidFill>
                  <a:schemeClr val="tx1"/>
                </a:solidFill>
              </a:rPr>
              <a:t>to be united </a:t>
            </a:r>
            <a:r>
              <a:rPr lang="en-US" b="1" dirty="0" smtClean="0">
                <a:solidFill>
                  <a:schemeClr val="tx1"/>
                </a:solidFill>
              </a:rPr>
              <a:t>through it and </a:t>
            </a:r>
            <a:r>
              <a:rPr lang="en-US" b="1" dirty="0" smtClean="0">
                <a:solidFill>
                  <a:schemeClr val="tx1"/>
                </a:solidFill>
              </a:rPr>
              <a:t>by </a:t>
            </a:r>
            <a:r>
              <a:rPr lang="en-US" b="1" dirty="0" smtClean="0">
                <a:solidFill>
                  <a:schemeClr val="tx1"/>
                </a:solidFill>
              </a:rPr>
              <a:t>it that we may be pleasing to God</a:t>
            </a:r>
            <a:r>
              <a:rPr lang="en-US" b="1" dirty="0" smtClean="0">
                <a:solidFill>
                  <a:schemeClr val="tx1"/>
                </a:solidFill>
              </a:rPr>
              <a:t>.  Therefore, </a:t>
            </a:r>
          </a:p>
          <a:p>
            <a:r>
              <a:rPr lang="en-US" b="1" dirty="0" smtClean="0">
                <a:solidFill>
                  <a:schemeClr val="tx1"/>
                </a:solidFill>
              </a:rPr>
              <a:t>It is my purpose to make these two lessons on </a:t>
            </a:r>
            <a:r>
              <a:rPr lang="en-US" b="1" i="1" dirty="0" smtClean="0">
                <a:solidFill>
                  <a:schemeClr val="tx1"/>
                </a:solidFill>
              </a:rPr>
              <a:t>establishing biblical authority </a:t>
            </a:r>
            <a:r>
              <a:rPr lang="en-US" b="1" dirty="0" smtClean="0">
                <a:solidFill>
                  <a:schemeClr val="tx1"/>
                </a:solidFill>
              </a:rPr>
              <a:t>as simple as possible.</a:t>
            </a:r>
          </a:p>
          <a:p>
            <a:r>
              <a:rPr lang="en-US" b="1" dirty="0" smtClean="0">
                <a:solidFill>
                  <a:schemeClr val="tx1"/>
                </a:solidFill>
              </a:rPr>
              <a:t>Every </a:t>
            </a:r>
            <a:r>
              <a:rPr lang="en-US" b="1" dirty="0">
                <a:solidFill>
                  <a:schemeClr val="tx1"/>
                </a:solidFill>
              </a:rPr>
              <a:t>capable person to needs understand.</a:t>
            </a:r>
          </a:p>
          <a:p>
            <a:r>
              <a:rPr lang="en-US" b="1" dirty="0">
                <a:solidFill>
                  <a:schemeClr val="tx1"/>
                </a:solidFill>
              </a:rPr>
              <a:t>Since </a:t>
            </a:r>
            <a:r>
              <a:rPr lang="en-US" b="1" u="sng" dirty="0">
                <a:solidFill>
                  <a:schemeClr val="accent2">
                    <a:lumMod val="75000"/>
                  </a:schemeClr>
                </a:solidFill>
              </a:rPr>
              <a:t>Matt.7:13-27</a:t>
            </a:r>
            <a:r>
              <a:rPr lang="en-US" b="1" dirty="0">
                <a:solidFill>
                  <a:schemeClr val="tx1"/>
                </a:solidFill>
              </a:rPr>
              <a:t> and </a:t>
            </a:r>
            <a:r>
              <a:rPr lang="en-US" b="1" u="sng" dirty="0">
                <a:solidFill>
                  <a:schemeClr val="accent2">
                    <a:lumMod val="75000"/>
                  </a:schemeClr>
                </a:solidFill>
              </a:rPr>
              <a:t>15:1-14</a:t>
            </a:r>
            <a:r>
              <a:rPr lang="en-US" b="1" dirty="0">
                <a:solidFill>
                  <a:schemeClr val="tx1"/>
                </a:solidFill>
              </a:rPr>
              <a:t> both emphasize the importance of authority in what we </a:t>
            </a:r>
            <a:r>
              <a:rPr lang="en-US" b="1" i="1" dirty="0">
                <a:solidFill>
                  <a:schemeClr val="tx1"/>
                </a:solidFill>
              </a:rPr>
              <a:t>believe, </a:t>
            </a:r>
            <a:r>
              <a:rPr lang="en-US" b="1" dirty="0">
                <a:solidFill>
                  <a:schemeClr val="tx1"/>
                </a:solidFill>
              </a:rPr>
              <a:t>what we </a:t>
            </a:r>
            <a:r>
              <a:rPr lang="en-US" b="1" i="1" dirty="0">
                <a:solidFill>
                  <a:schemeClr val="tx1"/>
                </a:solidFill>
              </a:rPr>
              <a:t>teach, </a:t>
            </a:r>
            <a:r>
              <a:rPr lang="en-US" b="1" dirty="0">
                <a:solidFill>
                  <a:schemeClr val="tx1"/>
                </a:solidFill>
              </a:rPr>
              <a:t>and (especially) what we </a:t>
            </a:r>
            <a:r>
              <a:rPr lang="en-US" b="1" i="1" dirty="0">
                <a:solidFill>
                  <a:schemeClr val="tx1"/>
                </a:solidFill>
              </a:rPr>
              <a:t>practice, </a:t>
            </a:r>
          </a:p>
          <a:p>
            <a:r>
              <a:rPr lang="en-US" b="1" u="sng" dirty="0">
                <a:solidFill>
                  <a:schemeClr val="tx1"/>
                </a:solidFill>
              </a:rPr>
              <a:t>How</a:t>
            </a:r>
            <a:r>
              <a:rPr lang="en-US" b="1" dirty="0">
                <a:solidFill>
                  <a:schemeClr val="tx1"/>
                </a:solidFill>
              </a:rPr>
              <a:t> we come to those </a:t>
            </a:r>
            <a:r>
              <a:rPr lang="en-US" b="1" i="1" dirty="0">
                <a:solidFill>
                  <a:schemeClr val="tx1"/>
                </a:solidFill>
              </a:rPr>
              <a:t>beliefs, teachings, </a:t>
            </a:r>
            <a:r>
              <a:rPr lang="en-US" b="1" dirty="0">
                <a:solidFill>
                  <a:schemeClr val="tx1"/>
                </a:solidFill>
              </a:rPr>
              <a:t>and </a:t>
            </a:r>
            <a:r>
              <a:rPr lang="en-US" b="1" i="1" dirty="0">
                <a:solidFill>
                  <a:schemeClr val="tx1"/>
                </a:solidFill>
              </a:rPr>
              <a:t>practices </a:t>
            </a:r>
            <a:r>
              <a:rPr lang="en-US" b="1" dirty="0">
                <a:solidFill>
                  <a:schemeClr val="tx1"/>
                </a:solidFill>
              </a:rPr>
              <a:t>is vitally </a:t>
            </a:r>
            <a:r>
              <a:rPr lang="en-US" b="1" dirty="0" smtClean="0">
                <a:solidFill>
                  <a:schemeClr val="tx1"/>
                </a:solidFill>
              </a:rPr>
              <a:t>important...</a:t>
            </a:r>
            <a:endParaRPr lang="en-US" b="1" dirty="0">
              <a:solidFill>
                <a:schemeClr val="tx1"/>
              </a:solidFill>
            </a:endParaRPr>
          </a:p>
          <a:p>
            <a:endParaRPr lang="en-US" b="1" dirty="0" smtClean="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To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To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To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To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To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b="1" dirty="0" smtClean="0"/>
              <a:t>God has revealed to us in His Word what we must </a:t>
            </a:r>
            <a:r>
              <a:rPr lang="en-US" b="1" i="1" dirty="0" smtClean="0"/>
              <a:t>believe, teach, </a:t>
            </a:r>
            <a:r>
              <a:rPr lang="en-US" b="1" dirty="0" smtClean="0"/>
              <a:t>and </a:t>
            </a:r>
            <a:r>
              <a:rPr lang="en-US" b="1" i="1" dirty="0" smtClean="0"/>
              <a:t>practice </a:t>
            </a:r>
            <a:r>
              <a:rPr lang="en-US" b="1" dirty="0" smtClean="0"/>
              <a:t>to be pleasing to Him, </a:t>
            </a:r>
            <a:r>
              <a:rPr lang="en-US" b="1" u="sng" dirty="0" smtClean="0">
                <a:solidFill>
                  <a:schemeClr val="accent2">
                    <a:lumMod val="75000"/>
                  </a:schemeClr>
                </a:solidFill>
              </a:rPr>
              <a:t>2Tim.3:16-17</a:t>
            </a:r>
            <a:r>
              <a:rPr lang="en-US" b="1" dirty="0" smtClean="0"/>
              <a:t>; </a:t>
            </a:r>
            <a:r>
              <a:rPr lang="en-US" b="1" u="sng" dirty="0" smtClean="0">
                <a:solidFill>
                  <a:schemeClr val="accent2">
                    <a:lumMod val="75000"/>
                  </a:schemeClr>
                </a:solidFill>
              </a:rPr>
              <a:t>2Pet.1:3</a:t>
            </a:r>
            <a:r>
              <a:rPr lang="en-US" b="1" dirty="0" smtClean="0"/>
              <a:t>.</a:t>
            </a:r>
          </a:p>
          <a:p>
            <a:r>
              <a:rPr lang="en-US" b="1" dirty="0" smtClean="0"/>
              <a:t>We are not at liberty to </a:t>
            </a:r>
            <a:r>
              <a:rPr lang="en-US" b="1" i="1" dirty="0" smtClean="0"/>
              <a:t>add to </a:t>
            </a:r>
            <a:r>
              <a:rPr lang="en-US" b="1" dirty="0" smtClean="0"/>
              <a:t>or </a:t>
            </a:r>
            <a:r>
              <a:rPr lang="en-US" b="1" i="1" dirty="0" smtClean="0"/>
              <a:t>subtract from</a:t>
            </a:r>
            <a:r>
              <a:rPr lang="en-US" b="1" dirty="0" smtClean="0"/>
              <a:t> it, </a:t>
            </a:r>
            <a:r>
              <a:rPr lang="en-US" b="1" u="sng" dirty="0" smtClean="0">
                <a:solidFill>
                  <a:schemeClr val="accent2">
                    <a:lumMod val="75000"/>
                  </a:schemeClr>
                </a:solidFill>
              </a:rPr>
              <a:t>2John 9</a:t>
            </a:r>
            <a:r>
              <a:rPr lang="en-US" b="1" dirty="0" smtClean="0"/>
              <a:t>; </a:t>
            </a:r>
            <a:r>
              <a:rPr lang="en-US" b="1" u="sng" dirty="0" smtClean="0">
                <a:solidFill>
                  <a:schemeClr val="accent2">
                    <a:lumMod val="75000"/>
                  </a:schemeClr>
                </a:solidFill>
              </a:rPr>
              <a:t>Rev.22:18-19</a:t>
            </a:r>
            <a:r>
              <a:rPr lang="en-US" b="1" dirty="0" smtClean="0"/>
              <a:t>.</a:t>
            </a:r>
          </a:p>
          <a:p>
            <a:r>
              <a:rPr lang="en-US" b="1" dirty="0" smtClean="0"/>
              <a:t>Neither can we, in any other way, </a:t>
            </a:r>
            <a:r>
              <a:rPr lang="en-US" b="1" i="1" dirty="0" smtClean="0"/>
              <a:t>alter </a:t>
            </a:r>
            <a:r>
              <a:rPr lang="en-US" b="1" dirty="0" smtClean="0"/>
              <a:t>it, or </a:t>
            </a:r>
            <a:r>
              <a:rPr lang="en-US" b="1" i="1" dirty="0" smtClean="0"/>
              <a:t>substitute </a:t>
            </a:r>
            <a:r>
              <a:rPr lang="en-US" b="1" dirty="0" smtClean="0"/>
              <a:t>our will for His, </a:t>
            </a:r>
            <a:r>
              <a:rPr lang="en-US" b="1" u="sng" dirty="0" smtClean="0">
                <a:solidFill>
                  <a:schemeClr val="accent2">
                    <a:lumMod val="75000"/>
                  </a:schemeClr>
                </a:solidFill>
              </a:rPr>
              <a:t>Gal.1:6-8</a:t>
            </a:r>
            <a:r>
              <a:rPr lang="en-US" b="1" dirty="0" smtClean="0"/>
              <a:t>. </a:t>
            </a:r>
          </a:p>
          <a:p>
            <a:r>
              <a:rPr lang="en-US" b="1" dirty="0" smtClean="0"/>
              <a:t>While there may be things we may </a:t>
            </a:r>
            <a:r>
              <a:rPr lang="en-US" b="1" i="1" dirty="0" smtClean="0"/>
              <a:t>want</a:t>
            </a:r>
            <a:r>
              <a:rPr lang="en-US" b="1" dirty="0" smtClean="0"/>
              <a:t> to know that God does not tell us (</a:t>
            </a:r>
            <a:r>
              <a:rPr lang="en-US" b="1" u="sng" dirty="0" smtClean="0">
                <a:solidFill>
                  <a:schemeClr val="accent2">
                    <a:lumMod val="75000"/>
                  </a:schemeClr>
                </a:solidFill>
              </a:rPr>
              <a:t>Deut.29:29</a:t>
            </a:r>
            <a:r>
              <a:rPr lang="en-US" b="1" dirty="0" smtClean="0"/>
              <a:t>), everything we </a:t>
            </a:r>
            <a:r>
              <a:rPr lang="en-US" b="1" i="1" dirty="0" smtClean="0"/>
              <a:t>need </a:t>
            </a:r>
            <a:r>
              <a:rPr lang="en-US" b="1" dirty="0" smtClean="0"/>
              <a:t>to know is revealed to us in the New Testament, </a:t>
            </a:r>
            <a:r>
              <a:rPr lang="en-US" b="1" u="sng" dirty="0" smtClean="0">
                <a:solidFill>
                  <a:schemeClr val="accent2">
                    <a:lumMod val="75000"/>
                  </a:schemeClr>
                </a:solidFill>
              </a:rPr>
              <a:t>Eph.3:3-5</a:t>
            </a:r>
            <a:r>
              <a:rPr lang="en-US" b="1" dirty="0" smtClean="0"/>
              <a:t>. </a:t>
            </a:r>
          </a:p>
          <a:p>
            <a:r>
              <a:rPr lang="en-US" b="1" dirty="0" smtClean="0"/>
              <a:t>The question, therefore, of </a:t>
            </a:r>
            <a:r>
              <a:rPr lang="en-US" b="1" u="sng" dirty="0" smtClean="0">
                <a:solidFill>
                  <a:schemeClr val="accent2">
                    <a:lumMod val="75000"/>
                  </a:schemeClr>
                </a:solidFill>
              </a:rPr>
              <a:t>Matt.21:23</a:t>
            </a:r>
            <a:r>
              <a:rPr lang="en-US" b="1" dirty="0" smtClean="0"/>
              <a:t>, was the right question </a:t>
            </a:r>
            <a:r>
              <a:rPr lang="en-US" b="1" i="1" dirty="0" smtClean="0"/>
              <a:t>then</a:t>
            </a:r>
            <a:r>
              <a:rPr lang="en-US" b="1" dirty="0" smtClean="0"/>
              <a:t>, and it should be asked of every religious belief and practice </a:t>
            </a:r>
            <a:r>
              <a:rPr lang="en-US" b="1" i="1" dirty="0" smtClean="0"/>
              <a:t>today</a:t>
            </a:r>
            <a:r>
              <a:rPr lang="en-US" b="1" dirty="0" smtClean="0"/>
              <a:t>! </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152400" y="914400"/>
            <a:ext cx="8839200" cy="5791200"/>
          </a:xfrm>
        </p:spPr>
        <p:txBody>
          <a:bodyPr>
            <a:normAutofit/>
          </a:bodyPr>
          <a:lstStyle/>
          <a:p>
            <a:r>
              <a:rPr lang="en-US" b="1" dirty="0" smtClean="0"/>
              <a:t>So, how is New Testament (</a:t>
            </a:r>
            <a:r>
              <a:rPr lang="en-US" b="1" u="sng" dirty="0" smtClean="0">
                <a:solidFill>
                  <a:schemeClr val="accent2">
                    <a:lumMod val="75000"/>
                  </a:schemeClr>
                </a:solidFill>
              </a:rPr>
              <a:t>cf. Heb.8:13</a:t>
            </a:r>
            <a:r>
              <a:rPr lang="en-US" b="1" dirty="0" smtClean="0"/>
              <a:t>; </a:t>
            </a:r>
            <a:r>
              <a:rPr lang="en-US" b="1" u="sng" dirty="0" smtClean="0">
                <a:solidFill>
                  <a:schemeClr val="accent2">
                    <a:lumMod val="75000"/>
                  </a:schemeClr>
                </a:solidFill>
              </a:rPr>
              <a:t>Gal.3:23-24</a:t>
            </a:r>
            <a:r>
              <a:rPr lang="en-US" b="1" dirty="0" smtClean="0"/>
              <a:t>) Authority Established?</a:t>
            </a:r>
          </a:p>
          <a:p>
            <a:pPr>
              <a:buNone/>
            </a:pPr>
            <a:endParaRPr lang="en-US" b="1" dirty="0" smtClean="0"/>
          </a:p>
          <a:p>
            <a:pPr lvl="1">
              <a:buFont typeface="Wingdings" pitchFamily="2" charset="2"/>
              <a:buChar char="Ø"/>
            </a:pPr>
            <a:r>
              <a:rPr lang="en-US" b="1" dirty="0" smtClean="0"/>
              <a:t>Christ </a:t>
            </a:r>
            <a:r>
              <a:rPr lang="en-US" b="1" i="1" dirty="0" smtClean="0"/>
              <a:t>Commanded</a:t>
            </a:r>
            <a:r>
              <a:rPr lang="en-US" b="1" dirty="0" smtClean="0"/>
              <a:t>, </a:t>
            </a:r>
            <a:r>
              <a:rPr lang="en-US" b="1" u="sng" dirty="0" smtClean="0">
                <a:solidFill>
                  <a:schemeClr val="accent2">
                    <a:lumMod val="75000"/>
                  </a:schemeClr>
                </a:solidFill>
              </a:rPr>
              <a:t>Matt.28:18-19</a:t>
            </a:r>
          </a:p>
          <a:p>
            <a:pPr lvl="1">
              <a:buNone/>
            </a:pPr>
            <a:endParaRPr lang="en-US" b="1" dirty="0" smtClean="0"/>
          </a:p>
          <a:p>
            <a:pPr lvl="1">
              <a:buFont typeface="Wingdings" pitchFamily="2" charset="2"/>
              <a:buChar char="Ø"/>
            </a:pPr>
            <a:r>
              <a:rPr lang="en-US" b="1" dirty="0" smtClean="0"/>
              <a:t>Apostles </a:t>
            </a:r>
            <a:r>
              <a:rPr lang="en-US" b="1" i="1" dirty="0" smtClean="0"/>
              <a:t>Taught, </a:t>
            </a:r>
            <a:r>
              <a:rPr lang="en-US" b="1" u="sng" dirty="0" smtClean="0">
                <a:solidFill>
                  <a:schemeClr val="accent2">
                    <a:lumMod val="75000"/>
                  </a:schemeClr>
                </a:solidFill>
              </a:rPr>
              <a:t>Matt.28:20a</a:t>
            </a:r>
          </a:p>
          <a:p>
            <a:pPr lvl="1">
              <a:buNone/>
            </a:pPr>
            <a:endParaRPr lang="en-US" b="1" dirty="0"/>
          </a:p>
          <a:p>
            <a:pPr lvl="1">
              <a:buFont typeface="Wingdings" pitchFamily="2" charset="2"/>
              <a:buChar char="Ø"/>
            </a:pPr>
            <a:r>
              <a:rPr lang="en-US" b="1" dirty="0" smtClean="0"/>
              <a:t>Disciples </a:t>
            </a:r>
            <a:r>
              <a:rPr lang="en-US" b="1" i="1" dirty="0" smtClean="0"/>
              <a:t>Practiced, </a:t>
            </a:r>
            <a:r>
              <a:rPr lang="en-US" b="1" u="sng" dirty="0" smtClean="0">
                <a:solidFill>
                  <a:schemeClr val="accent2">
                    <a:lumMod val="75000"/>
                  </a:schemeClr>
                </a:solidFill>
              </a:rPr>
              <a:t>Matt.28:20b</a:t>
            </a:r>
            <a:endParaRPr lang="en-US" b="1" dirty="0" smtClean="0">
              <a:solidFill>
                <a:schemeClr val="accent2">
                  <a:lumMod val="75000"/>
                </a:schemeClr>
              </a:solidFill>
            </a:endParaRPr>
          </a:p>
          <a:p>
            <a:pPr>
              <a:buNone/>
            </a:pPr>
            <a:endParaRPr lang="en-US" b="1" dirty="0" smtClean="0"/>
          </a:p>
          <a:p>
            <a:r>
              <a:rPr lang="en-US" b="1" dirty="0" smtClean="0"/>
              <a:t>From this, we see the importance of:</a:t>
            </a:r>
            <a:endParaRPr lang="en-US" b="1" dirty="0"/>
          </a:p>
        </p:txBody>
      </p:sp>
      <p:sp>
        <p:nvSpPr>
          <p:cNvPr id="4" name="Down Arrow 3"/>
          <p:cNvSpPr/>
          <p:nvPr/>
        </p:nvSpPr>
        <p:spPr>
          <a:xfrm>
            <a:off x="2209800" y="3048000"/>
            <a:ext cx="228600" cy="609600"/>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209800" y="4068936"/>
            <a:ext cx="2286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43200" y="3124200"/>
            <a:ext cx="2057400" cy="461665"/>
          </a:xfrm>
          <a:prstGeom prst="rect">
            <a:avLst/>
          </a:prstGeom>
          <a:noFill/>
        </p:spPr>
        <p:txBody>
          <a:bodyPr wrap="square" rtlCol="0">
            <a:spAutoFit/>
          </a:bodyPr>
          <a:lstStyle/>
          <a:p>
            <a:r>
              <a:rPr lang="en-US" sz="2400" b="1" dirty="0" smtClean="0">
                <a:solidFill>
                  <a:schemeClr val="accent1"/>
                </a:solidFill>
              </a:rPr>
              <a:t>what the</a:t>
            </a:r>
            <a:endParaRPr lang="en-US" sz="2400" b="1" dirty="0">
              <a:solidFill>
                <a:schemeClr val="accent1"/>
              </a:solidFill>
            </a:endParaRPr>
          </a:p>
        </p:txBody>
      </p:sp>
      <p:sp>
        <p:nvSpPr>
          <p:cNvPr id="7" name="TextBox 6"/>
          <p:cNvSpPr txBox="1"/>
          <p:nvPr/>
        </p:nvSpPr>
        <p:spPr>
          <a:xfrm>
            <a:off x="2743200" y="4159190"/>
            <a:ext cx="1752600" cy="461665"/>
          </a:xfrm>
          <a:prstGeom prst="rect">
            <a:avLst/>
          </a:prstGeom>
          <a:noFill/>
        </p:spPr>
        <p:txBody>
          <a:bodyPr wrap="square" rtlCol="0">
            <a:spAutoFit/>
          </a:bodyPr>
          <a:lstStyle/>
          <a:p>
            <a:r>
              <a:rPr lang="en-US" sz="2400" b="1" dirty="0" smtClean="0">
                <a:solidFill>
                  <a:schemeClr val="accent1"/>
                </a:solidFill>
              </a:rPr>
              <a:t>and the</a:t>
            </a:r>
            <a:endParaRPr lang="en-US" sz="2400" b="1" dirty="0">
              <a:solidFill>
                <a:schemeClr val="accent1"/>
              </a:solidFill>
            </a:endParaRPr>
          </a:p>
        </p:txBody>
      </p:sp>
      <p:sp>
        <p:nvSpPr>
          <p:cNvPr id="8" name="TextBox 7"/>
          <p:cNvSpPr txBox="1"/>
          <p:nvPr/>
        </p:nvSpPr>
        <p:spPr>
          <a:xfrm>
            <a:off x="6191430" y="2590800"/>
            <a:ext cx="2819400" cy="523220"/>
          </a:xfrm>
          <a:prstGeom prst="rect">
            <a:avLst/>
          </a:prstGeom>
          <a:noFill/>
        </p:spPr>
        <p:txBody>
          <a:bodyPr wrap="square" rtlCol="0">
            <a:spAutoFit/>
          </a:bodyPr>
          <a:lstStyle/>
          <a:p>
            <a:r>
              <a:rPr lang="en-US" sz="2800" b="1" dirty="0" smtClean="0">
                <a:solidFill>
                  <a:schemeClr val="accent1"/>
                </a:solidFill>
              </a:rPr>
              <a:t>Direct Commands</a:t>
            </a:r>
            <a:endParaRPr lang="en-US" sz="2800" b="1" dirty="0">
              <a:solidFill>
                <a:schemeClr val="accent1"/>
              </a:solidFill>
            </a:endParaRPr>
          </a:p>
        </p:txBody>
      </p:sp>
      <p:sp>
        <p:nvSpPr>
          <p:cNvPr id="9" name="TextBox 8"/>
          <p:cNvSpPr txBox="1"/>
          <p:nvPr/>
        </p:nvSpPr>
        <p:spPr>
          <a:xfrm>
            <a:off x="5769742" y="3602858"/>
            <a:ext cx="3124200" cy="954107"/>
          </a:xfrm>
          <a:prstGeom prst="rect">
            <a:avLst/>
          </a:prstGeom>
          <a:noFill/>
        </p:spPr>
        <p:txBody>
          <a:bodyPr wrap="square" rtlCol="0">
            <a:spAutoFit/>
          </a:bodyPr>
          <a:lstStyle/>
          <a:p>
            <a:pPr algn="ctr"/>
            <a:r>
              <a:rPr lang="en-US" sz="2800" b="1" dirty="0" smtClean="0">
                <a:solidFill>
                  <a:schemeClr val="accent1"/>
                </a:solidFill>
              </a:rPr>
              <a:t>Approved Apostolic Examples</a:t>
            </a:r>
            <a:endParaRPr lang="en-US" sz="2800" b="1" dirty="0">
              <a:solidFill>
                <a:schemeClr val="accent1"/>
              </a:solidFill>
            </a:endParaRPr>
          </a:p>
        </p:txBody>
      </p:sp>
      <p:sp>
        <p:nvSpPr>
          <p:cNvPr id="10" name="TextBox 9"/>
          <p:cNvSpPr txBox="1"/>
          <p:nvPr/>
        </p:nvSpPr>
        <p:spPr>
          <a:xfrm>
            <a:off x="5791200" y="4626742"/>
            <a:ext cx="3352800" cy="523220"/>
          </a:xfrm>
          <a:prstGeom prst="rect">
            <a:avLst/>
          </a:prstGeom>
          <a:noFill/>
        </p:spPr>
        <p:txBody>
          <a:bodyPr wrap="square" rtlCol="0">
            <a:spAutoFit/>
          </a:bodyPr>
          <a:lstStyle/>
          <a:p>
            <a:r>
              <a:rPr lang="en-US" sz="2800" b="1" dirty="0" smtClean="0">
                <a:solidFill>
                  <a:schemeClr val="accent1"/>
                </a:solidFill>
              </a:rPr>
              <a:t>Necessary Inferences</a:t>
            </a:r>
            <a:endParaRPr lang="en-US" sz="2800" b="1" dirty="0">
              <a:solidFill>
                <a:schemeClr val="accent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To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Top)">
                                      <p:cBhvr>
                                        <p:cTn id="17" dur="500"/>
                                        <p:tgtEl>
                                          <p:spTgt spid="4"/>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Top)">
                                      <p:cBhvr>
                                        <p:cTn id="20" dur="500"/>
                                        <p:tgtEl>
                                          <p:spTgt spid="6"/>
                                        </p:tgtEl>
                                      </p:cBhvr>
                                    </p:animEffect>
                                  </p:childTnLst>
                                </p:cTn>
                              </p:par>
                            </p:childTnLst>
                          </p:cTn>
                        </p:par>
                        <p:par>
                          <p:cTn id="21" fill="hold">
                            <p:stCondLst>
                              <p:cond delay="500"/>
                            </p:stCondLst>
                            <p:childTnLst>
                              <p:par>
                                <p:cTn id="22" presetID="12" presetClass="entr" presetSubtype="1"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lide(fromTop)">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lide(fromTop)">
                                      <p:cBhvr>
                                        <p:cTn id="29" dur="500"/>
                                        <p:tgtEl>
                                          <p:spTgt spid="5"/>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Top)">
                                      <p:cBhvr>
                                        <p:cTn id="32" dur="500"/>
                                        <p:tgtEl>
                                          <p:spTgt spid="7"/>
                                        </p:tgtEl>
                                      </p:cBhvr>
                                    </p:animEffect>
                                  </p:childTnLst>
                                </p:cTn>
                              </p:par>
                            </p:childTnLst>
                          </p:cTn>
                        </p:par>
                        <p:par>
                          <p:cTn id="33" fill="hold">
                            <p:stCondLst>
                              <p:cond delay="500"/>
                            </p:stCondLst>
                            <p:childTnLst>
                              <p:par>
                                <p:cTn id="34" presetID="12" presetClass="entr" presetSubtype="1"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slide(fromTop)">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slide(fromTop)">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slide(fromLeft)">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8"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slide(fromLeft)">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slide(fromLeft)">
                                      <p:cBhvr>
                                        <p:cTn id="5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152400" y="914400"/>
            <a:ext cx="8839200" cy="5791200"/>
          </a:xfrm>
        </p:spPr>
        <p:txBody>
          <a:bodyPr>
            <a:normAutofit/>
          </a:bodyPr>
          <a:lstStyle/>
          <a:p>
            <a:r>
              <a:rPr lang="en-US" b="1" dirty="0" smtClean="0"/>
              <a:t>Let’s allow the Lord’s Supper to illustrate how these things work:</a:t>
            </a:r>
          </a:p>
          <a:p>
            <a:pPr>
              <a:buNone/>
            </a:pPr>
            <a:endParaRPr lang="en-US" b="1" dirty="0" smtClean="0"/>
          </a:p>
          <a:p>
            <a:pPr lvl="1">
              <a:buFont typeface="Wingdings" pitchFamily="2" charset="2"/>
              <a:buChar char="Ø"/>
            </a:pPr>
            <a:r>
              <a:rPr lang="en-US" b="1" dirty="0" smtClean="0"/>
              <a:t>Christ </a:t>
            </a:r>
            <a:r>
              <a:rPr lang="en-US" b="1" i="1" dirty="0" smtClean="0"/>
              <a:t>Commanded</a:t>
            </a:r>
            <a:r>
              <a:rPr lang="en-US" b="1" dirty="0" smtClean="0"/>
              <a:t>, </a:t>
            </a:r>
            <a:r>
              <a:rPr lang="en-US" b="1" u="sng" dirty="0" smtClean="0">
                <a:solidFill>
                  <a:schemeClr val="accent2">
                    <a:lumMod val="75000"/>
                  </a:schemeClr>
                </a:solidFill>
              </a:rPr>
              <a:t>Luke 22:19</a:t>
            </a:r>
          </a:p>
          <a:p>
            <a:pPr lvl="1">
              <a:buNone/>
            </a:pPr>
            <a:endParaRPr lang="en-US" b="1" dirty="0" smtClean="0"/>
          </a:p>
          <a:p>
            <a:pPr lvl="1">
              <a:buFont typeface="Wingdings" pitchFamily="2" charset="2"/>
              <a:buChar char="Ø"/>
            </a:pPr>
            <a:r>
              <a:rPr lang="en-US" b="1" dirty="0" smtClean="0"/>
              <a:t>Apostles </a:t>
            </a:r>
            <a:r>
              <a:rPr lang="en-US" b="1" i="1" dirty="0" smtClean="0"/>
              <a:t>Taught, </a:t>
            </a:r>
            <a:r>
              <a:rPr lang="en-US" b="1" u="sng" dirty="0" smtClean="0">
                <a:solidFill>
                  <a:schemeClr val="accent2">
                    <a:lumMod val="75000"/>
                  </a:schemeClr>
                </a:solidFill>
              </a:rPr>
              <a:t>1Cor.11:20-34</a:t>
            </a:r>
          </a:p>
          <a:p>
            <a:pPr lvl="1">
              <a:buNone/>
            </a:pPr>
            <a:endParaRPr lang="en-US" b="1" dirty="0"/>
          </a:p>
          <a:p>
            <a:pPr lvl="1">
              <a:buFont typeface="Wingdings" pitchFamily="2" charset="2"/>
              <a:buChar char="Ø"/>
            </a:pPr>
            <a:r>
              <a:rPr lang="en-US" b="1" dirty="0" smtClean="0"/>
              <a:t>Disciples </a:t>
            </a:r>
            <a:r>
              <a:rPr lang="en-US" b="1" i="1" dirty="0" smtClean="0"/>
              <a:t>Practiced, </a:t>
            </a:r>
            <a:r>
              <a:rPr lang="en-US" b="1" u="sng" dirty="0" smtClean="0">
                <a:solidFill>
                  <a:schemeClr val="accent2">
                    <a:lumMod val="75000"/>
                  </a:schemeClr>
                </a:solidFill>
              </a:rPr>
              <a:t>Acts 20:6-7</a:t>
            </a:r>
            <a:endParaRPr lang="en-US" b="1" dirty="0" smtClean="0">
              <a:solidFill>
                <a:schemeClr val="accent2">
                  <a:lumMod val="75000"/>
                </a:schemeClr>
              </a:solidFill>
            </a:endParaRPr>
          </a:p>
          <a:p>
            <a:pPr>
              <a:buNone/>
            </a:pPr>
            <a:endParaRPr lang="en-US" b="1" dirty="0" smtClean="0"/>
          </a:p>
          <a:p>
            <a:r>
              <a:rPr lang="en-US" b="1" dirty="0" smtClean="0"/>
              <a:t>So </a:t>
            </a:r>
            <a:r>
              <a:rPr lang="en-US" b="1" dirty="0" smtClean="0"/>
              <a:t>far </a:t>
            </a:r>
            <a:r>
              <a:rPr lang="en-US" b="1" dirty="0" smtClean="0"/>
              <a:t>so </a:t>
            </a:r>
            <a:r>
              <a:rPr lang="en-US" b="1" dirty="0" smtClean="0"/>
              <a:t>good, </a:t>
            </a:r>
            <a:r>
              <a:rPr lang="en-US" b="1" dirty="0" smtClean="0"/>
              <a:t>but we have to go a bit further…</a:t>
            </a:r>
            <a:endParaRPr lang="en-US" b="1" dirty="0"/>
          </a:p>
        </p:txBody>
      </p:sp>
      <p:sp>
        <p:nvSpPr>
          <p:cNvPr id="4" name="Down Arrow 3"/>
          <p:cNvSpPr/>
          <p:nvPr/>
        </p:nvSpPr>
        <p:spPr>
          <a:xfrm>
            <a:off x="2209800" y="3048000"/>
            <a:ext cx="228600" cy="609600"/>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209800" y="4068936"/>
            <a:ext cx="2286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43200" y="3124200"/>
            <a:ext cx="2057400" cy="461665"/>
          </a:xfrm>
          <a:prstGeom prst="rect">
            <a:avLst/>
          </a:prstGeom>
          <a:noFill/>
        </p:spPr>
        <p:txBody>
          <a:bodyPr wrap="square" rtlCol="0">
            <a:spAutoFit/>
          </a:bodyPr>
          <a:lstStyle/>
          <a:p>
            <a:r>
              <a:rPr lang="en-US" sz="2400" b="1" dirty="0" smtClean="0">
                <a:solidFill>
                  <a:schemeClr val="accent1"/>
                </a:solidFill>
              </a:rPr>
              <a:t>what the</a:t>
            </a:r>
            <a:endParaRPr lang="en-US" sz="2400" b="1" dirty="0">
              <a:solidFill>
                <a:schemeClr val="accent1"/>
              </a:solidFill>
            </a:endParaRPr>
          </a:p>
        </p:txBody>
      </p:sp>
      <p:sp>
        <p:nvSpPr>
          <p:cNvPr id="7" name="TextBox 6"/>
          <p:cNvSpPr txBox="1"/>
          <p:nvPr/>
        </p:nvSpPr>
        <p:spPr>
          <a:xfrm>
            <a:off x="2743200" y="4159190"/>
            <a:ext cx="1752600" cy="461665"/>
          </a:xfrm>
          <a:prstGeom prst="rect">
            <a:avLst/>
          </a:prstGeom>
          <a:noFill/>
        </p:spPr>
        <p:txBody>
          <a:bodyPr wrap="square" rtlCol="0">
            <a:spAutoFit/>
          </a:bodyPr>
          <a:lstStyle/>
          <a:p>
            <a:r>
              <a:rPr lang="en-US" sz="2400" b="1" dirty="0" smtClean="0">
                <a:solidFill>
                  <a:schemeClr val="accent1"/>
                </a:solidFill>
              </a:rPr>
              <a:t>and the</a:t>
            </a:r>
            <a:endParaRPr lang="en-US" sz="2400" b="1" dirty="0">
              <a:solidFill>
                <a:schemeClr val="accent1"/>
              </a:solidFill>
            </a:endParaRPr>
          </a:p>
        </p:txBody>
      </p:sp>
      <p:sp>
        <p:nvSpPr>
          <p:cNvPr id="8" name="TextBox 7"/>
          <p:cNvSpPr txBox="1"/>
          <p:nvPr/>
        </p:nvSpPr>
        <p:spPr>
          <a:xfrm>
            <a:off x="5670610" y="2564166"/>
            <a:ext cx="3067230" cy="892552"/>
          </a:xfrm>
          <a:prstGeom prst="rect">
            <a:avLst/>
          </a:prstGeom>
          <a:noFill/>
        </p:spPr>
        <p:txBody>
          <a:bodyPr wrap="square" rtlCol="0">
            <a:spAutoFit/>
          </a:bodyPr>
          <a:lstStyle/>
          <a:p>
            <a:pPr algn="ctr"/>
            <a:r>
              <a:rPr lang="en-US" sz="2800" b="1" dirty="0" smtClean="0">
                <a:solidFill>
                  <a:schemeClr val="accent1"/>
                </a:solidFill>
              </a:rPr>
              <a:t>&gt; Direct Command </a:t>
            </a:r>
            <a:r>
              <a:rPr lang="en-US" sz="2400" b="1" dirty="0" smtClean="0">
                <a:solidFill>
                  <a:schemeClr val="accent2">
                    <a:lumMod val="75000"/>
                  </a:schemeClr>
                </a:solidFill>
              </a:rPr>
              <a:t>(what to do)</a:t>
            </a:r>
            <a:endParaRPr lang="en-US" sz="2800" b="1" dirty="0">
              <a:solidFill>
                <a:schemeClr val="accent2">
                  <a:lumMod val="75000"/>
                </a:schemeClr>
              </a:solidFill>
            </a:endParaRPr>
          </a:p>
        </p:txBody>
      </p:sp>
      <p:sp>
        <p:nvSpPr>
          <p:cNvPr id="9" name="TextBox 8"/>
          <p:cNvSpPr txBox="1"/>
          <p:nvPr/>
        </p:nvSpPr>
        <p:spPr>
          <a:xfrm>
            <a:off x="5638800" y="3585102"/>
            <a:ext cx="3450458" cy="954107"/>
          </a:xfrm>
          <a:prstGeom prst="rect">
            <a:avLst/>
          </a:prstGeom>
          <a:noFill/>
        </p:spPr>
        <p:txBody>
          <a:bodyPr wrap="square" rtlCol="0">
            <a:spAutoFit/>
          </a:bodyPr>
          <a:lstStyle/>
          <a:p>
            <a:pPr algn="ctr"/>
            <a:r>
              <a:rPr lang="en-US" sz="2800" b="1" dirty="0" smtClean="0">
                <a:solidFill>
                  <a:schemeClr val="accent1"/>
                </a:solidFill>
              </a:rPr>
              <a:t>&gt; Approved Apostolic Example </a:t>
            </a:r>
            <a:r>
              <a:rPr lang="en-US" sz="2400" b="1" dirty="0" smtClean="0">
                <a:solidFill>
                  <a:schemeClr val="accent2">
                    <a:lumMod val="75000"/>
                  </a:schemeClr>
                </a:solidFill>
              </a:rPr>
              <a:t>(how to do it)</a:t>
            </a:r>
            <a:endParaRPr lang="en-US" sz="2400" b="1" dirty="0">
              <a:solidFill>
                <a:schemeClr val="accent2">
                  <a:lumMod val="75000"/>
                </a:schemeClr>
              </a:solidFill>
            </a:endParaRPr>
          </a:p>
        </p:txBody>
      </p:sp>
      <p:sp>
        <p:nvSpPr>
          <p:cNvPr id="10" name="TextBox 9"/>
          <p:cNvSpPr txBox="1"/>
          <p:nvPr/>
        </p:nvSpPr>
        <p:spPr>
          <a:xfrm>
            <a:off x="5589234" y="4612688"/>
            <a:ext cx="3581400" cy="892552"/>
          </a:xfrm>
          <a:prstGeom prst="rect">
            <a:avLst/>
          </a:prstGeom>
          <a:noFill/>
        </p:spPr>
        <p:txBody>
          <a:bodyPr wrap="square" rtlCol="0">
            <a:spAutoFit/>
          </a:bodyPr>
          <a:lstStyle/>
          <a:p>
            <a:pPr algn="ctr"/>
            <a:r>
              <a:rPr lang="en-US" sz="2800" b="1" dirty="0" smtClean="0">
                <a:solidFill>
                  <a:schemeClr val="accent1"/>
                </a:solidFill>
              </a:rPr>
              <a:t>&gt; Necessary Inference</a:t>
            </a:r>
          </a:p>
          <a:p>
            <a:pPr algn="ctr"/>
            <a:r>
              <a:rPr lang="en-US" sz="2400" b="1" dirty="0" smtClean="0">
                <a:solidFill>
                  <a:schemeClr val="accent2">
                    <a:lumMod val="75000"/>
                  </a:schemeClr>
                </a:solidFill>
              </a:rPr>
              <a:t>(when/how often to do it)</a:t>
            </a:r>
            <a:endParaRPr lang="en-US" sz="2400" b="1" dirty="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To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Top)">
                                      <p:cBhvr>
                                        <p:cTn id="22" dur="500"/>
                                        <p:tgtEl>
                                          <p:spTgt spid="4"/>
                                        </p:tgtEl>
                                      </p:cBhvr>
                                    </p:animEffect>
                                  </p:childTnLst>
                                </p:cTn>
                              </p:par>
                              <p:par>
                                <p:cTn id="23" presetID="12" presetClass="entr" presetSubtype="1"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Top)">
                                      <p:cBhvr>
                                        <p:cTn id="25" dur="500"/>
                                        <p:tgtEl>
                                          <p:spTgt spid="6"/>
                                        </p:tgtEl>
                                      </p:cBhvr>
                                    </p:animEffect>
                                  </p:childTnLst>
                                </p:cTn>
                              </p:par>
                            </p:childTnLst>
                          </p:cTn>
                        </p:par>
                        <p:par>
                          <p:cTn id="26" fill="hold">
                            <p:stCondLst>
                              <p:cond delay="500"/>
                            </p:stCondLst>
                            <p:childTnLst>
                              <p:par>
                                <p:cTn id="27" presetID="12" presetClass="entr" presetSubtype="1"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slide(fromTop)">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slide(from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slide(fromTop)">
                                      <p:cBhvr>
                                        <p:cTn id="42" dur="500"/>
                                        <p:tgtEl>
                                          <p:spTgt spid="7"/>
                                        </p:tgtEl>
                                      </p:cBhvr>
                                    </p:animEffect>
                                  </p:childTnLst>
                                </p:cTn>
                              </p:par>
                            </p:childTnLst>
                          </p:cTn>
                        </p:par>
                        <p:par>
                          <p:cTn id="43" fill="hold">
                            <p:stCondLst>
                              <p:cond delay="500"/>
                            </p:stCondLst>
                            <p:childTnLst>
                              <p:par>
                                <p:cTn id="44" presetID="12" presetClass="entr" presetSubtype="1" fill="hold"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slide(fromTop)">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8"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slide(fromLeft)">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1"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slide(fromTop)">
                                      <p:cBhvr>
                                        <p:cTn id="5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152400" y="914400"/>
            <a:ext cx="8839200" cy="5791200"/>
          </a:xfrm>
        </p:spPr>
        <p:txBody>
          <a:bodyPr>
            <a:normAutofit/>
          </a:bodyPr>
          <a:lstStyle/>
          <a:p>
            <a:r>
              <a:rPr lang="en-US" b="1" dirty="0" smtClean="0"/>
              <a:t>We’re OK with </a:t>
            </a:r>
            <a:r>
              <a:rPr lang="en-US" b="1" i="1" dirty="0" smtClean="0">
                <a:solidFill>
                  <a:schemeClr val="accent2">
                    <a:lumMod val="75000"/>
                  </a:schemeClr>
                </a:solidFill>
              </a:rPr>
              <a:t>Direct Commands</a:t>
            </a:r>
            <a:r>
              <a:rPr lang="en-US" b="1" i="1" dirty="0" smtClean="0"/>
              <a:t>, </a:t>
            </a:r>
            <a:r>
              <a:rPr lang="en-US" b="1" dirty="0" smtClean="0"/>
              <a:t>and even do fairly well with </a:t>
            </a:r>
            <a:r>
              <a:rPr lang="en-US" b="1" i="1" dirty="0" smtClean="0">
                <a:solidFill>
                  <a:schemeClr val="accent2">
                    <a:lumMod val="75000"/>
                  </a:schemeClr>
                </a:solidFill>
              </a:rPr>
              <a:t>Apostolic Examples</a:t>
            </a:r>
            <a:r>
              <a:rPr lang="en-US" b="1" i="1" dirty="0" smtClean="0"/>
              <a:t>, </a:t>
            </a:r>
            <a:r>
              <a:rPr lang="en-US" b="1" dirty="0" smtClean="0"/>
              <a:t>but…</a:t>
            </a:r>
          </a:p>
          <a:p>
            <a:r>
              <a:rPr lang="en-US" b="1" dirty="0" smtClean="0"/>
              <a:t>How do we determine what is </a:t>
            </a:r>
            <a:r>
              <a:rPr lang="en-US" b="1" dirty="0" smtClean="0">
                <a:solidFill>
                  <a:schemeClr val="accent2">
                    <a:lumMod val="75000"/>
                  </a:schemeClr>
                </a:solidFill>
              </a:rPr>
              <a:t>“necessary” </a:t>
            </a:r>
            <a:r>
              <a:rPr lang="en-US" b="1" dirty="0" smtClean="0"/>
              <a:t>and what isn’t?</a:t>
            </a:r>
          </a:p>
          <a:p>
            <a:r>
              <a:rPr lang="en-US" b="1" dirty="0" smtClean="0"/>
              <a:t>Two additional classifications of authority need to be recognized and understood:</a:t>
            </a:r>
          </a:p>
          <a:p>
            <a:pPr marL="971550" lvl="1" indent="-514350">
              <a:buFont typeface="+mj-lt"/>
              <a:buAutoNum type="arabicPeriod"/>
            </a:pPr>
            <a:r>
              <a:rPr lang="en-US" b="1" i="1" dirty="0" smtClean="0">
                <a:solidFill>
                  <a:schemeClr val="accent2">
                    <a:lumMod val="75000"/>
                  </a:schemeClr>
                </a:solidFill>
              </a:rPr>
              <a:t>Specific </a:t>
            </a:r>
            <a:r>
              <a:rPr lang="en-US" b="1" dirty="0" smtClean="0">
                <a:solidFill>
                  <a:schemeClr val="accent2">
                    <a:lumMod val="75000"/>
                  </a:schemeClr>
                </a:solidFill>
              </a:rPr>
              <a:t>Authority</a:t>
            </a:r>
          </a:p>
          <a:p>
            <a:pPr marL="971550" lvl="1" indent="-514350">
              <a:buNone/>
            </a:pPr>
            <a:endParaRPr lang="en-US" sz="4800" b="1" dirty="0" smtClean="0"/>
          </a:p>
          <a:p>
            <a:pPr marL="971550" lvl="1" indent="-514350">
              <a:buFont typeface="+mj-lt"/>
              <a:buAutoNum type="arabicPeriod" startAt="2"/>
            </a:pPr>
            <a:r>
              <a:rPr lang="en-US" b="1" i="1" dirty="0" smtClean="0">
                <a:solidFill>
                  <a:schemeClr val="tx2"/>
                </a:solidFill>
              </a:rPr>
              <a:t>Generic </a:t>
            </a:r>
            <a:r>
              <a:rPr lang="en-US" b="1" dirty="0" smtClean="0">
                <a:solidFill>
                  <a:schemeClr val="tx2"/>
                </a:solidFill>
              </a:rPr>
              <a:t>Authority</a:t>
            </a:r>
            <a:endParaRPr lang="en-US" b="1" i="1" dirty="0" smtClean="0">
              <a:solidFill>
                <a:schemeClr val="tx2"/>
              </a:solidFill>
            </a:endParaRPr>
          </a:p>
        </p:txBody>
      </p:sp>
      <p:sp>
        <p:nvSpPr>
          <p:cNvPr id="11" name="TextBox 10"/>
          <p:cNvSpPr txBox="1"/>
          <p:nvPr/>
        </p:nvSpPr>
        <p:spPr>
          <a:xfrm>
            <a:off x="0" y="4800600"/>
            <a:ext cx="667170" cy="461665"/>
          </a:xfrm>
          <a:prstGeom prst="rect">
            <a:avLst/>
          </a:prstGeom>
          <a:noFill/>
        </p:spPr>
        <p:txBody>
          <a:bodyPr wrap="none" rtlCol="0">
            <a:spAutoFit/>
          </a:bodyPr>
          <a:lstStyle/>
          <a:p>
            <a:r>
              <a:rPr lang="en-US" sz="2400" b="1" dirty="0" smtClean="0"/>
              <a:t>and</a:t>
            </a:r>
            <a:endParaRPr lang="en-US" sz="2400" b="1" dirty="0"/>
          </a:p>
        </p:txBody>
      </p:sp>
      <p:sp>
        <p:nvSpPr>
          <p:cNvPr id="12" name="TextBox 11"/>
          <p:cNvSpPr txBox="1"/>
          <p:nvPr/>
        </p:nvSpPr>
        <p:spPr>
          <a:xfrm>
            <a:off x="4191000" y="4178420"/>
            <a:ext cx="4648200" cy="1323439"/>
          </a:xfrm>
          <a:prstGeom prst="rect">
            <a:avLst/>
          </a:prstGeom>
          <a:noFill/>
        </p:spPr>
        <p:txBody>
          <a:bodyPr wrap="square" rtlCol="0">
            <a:spAutoFit/>
          </a:bodyPr>
          <a:lstStyle/>
          <a:p>
            <a:r>
              <a:rPr lang="en-US" sz="2000" b="1" dirty="0" smtClean="0">
                <a:solidFill>
                  <a:schemeClr val="accent2">
                    <a:lumMod val="75000"/>
                  </a:schemeClr>
                </a:solidFill>
              </a:rPr>
              <a:t>Is where the act </a:t>
            </a:r>
            <a:r>
              <a:rPr lang="en-US" sz="2000" b="1" u="sng" dirty="0" smtClean="0">
                <a:solidFill>
                  <a:schemeClr val="tx2"/>
                </a:solidFill>
              </a:rPr>
              <a:t>and</a:t>
            </a:r>
            <a:r>
              <a:rPr lang="en-US" sz="2000" b="1" dirty="0" smtClean="0">
                <a:solidFill>
                  <a:schemeClr val="accent2">
                    <a:lumMod val="75000"/>
                  </a:schemeClr>
                </a:solidFill>
              </a:rPr>
              <a:t> the method or means of obeying the command are both specified; therefore human choice</a:t>
            </a:r>
            <a:r>
              <a:rPr lang="en-US" sz="2000" b="1" i="1" dirty="0" smtClean="0">
                <a:solidFill>
                  <a:schemeClr val="accent2">
                    <a:lumMod val="75000"/>
                  </a:schemeClr>
                </a:solidFill>
              </a:rPr>
              <a:t> </a:t>
            </a:r>
            <a:r>
              <a:rPr lang="en-US" sz="2000" b="1" dirty="0" smtClean="0">
                <a:solidFill>
                  <a:schemeClr val="accent2">
                    <a:lumMod val="75000"/>
                  </a:schemeClr>
                </a:solidFill>
              </a:rPr>
              <a:t>is </a:t>
            </a:r>
            <a:r>
              <a:rPr lang="en-US" sz="2000" b="1" i="1" dirty="0" smtClean="0">
                <a:solidFill>
                  <a:schemeClr val="tx2"/>
                </a:solidFill>
              </a:rPr>
              <a:t>excluded</a:t>
            </a:r>
            <a:r>
              <a:rPr lang="en-US" sz="2000" b="1" dirty="0" smtClean="0"/>
              <a:t>.</a:t>
            </a:r>
            <a:endParaRPr lang="en-US" sz="2000" b="1" dirty="0"/>
          </a:p>
        </p:txBody>
      </p:sp>
      <p:sp>
        <p:nvSpPr>
          <p:cNvPr id="13" name="TextBox 12"/>
          <p:cNvSpPr txBox="1"/>
          <p:nvPr/>
        </p:nvSpPr>
        <p:spPr>
          <a:xfrm>
            <a:off x="4191000" y="5543439"/>
            <a:ext cx="4267200" cy="1323439"/>
          </a:xfrm>
          <a:prstGeom prst="rect">
            <a:avLst/>
          </a:prstGeom>
          <a:noFill/>
        </p:spPr>
        <p:txBody>
          <a:bodyPr wrap="square" rtlCol="0">
            <a:spAutoFit/>
          </a:bodyPr>
          <a:lstStyle/>
          <a:p>
            <a:r>
              <a:rPr lang="en-US" sz="2000" b="1" dirty="0" smtClean="0">
                <a:solidFill>
                  <a:schemeClr val="tx2"/>
                </a:solidFill>
              </a:rPr>
              <a:t>Is where the act is commanded </a:t>
            </a:r>
            <a:r>
              <a:rPr lang="en-US" sz="2000" b="1" u="sng" dirty="0" smtClean="0">
                <a:solidFill>
                  <a:schemeClr val="accent2">
                    <a:lumMod val="75000"/>
                  </a:schemeClr>
                </a:solidFill>
              </a:rPr>
              <a:t>but</a:t>
            </a:r>
            <a:r>
              <a:rPr lang="en-US" sz="2000" b="1" dirty="0" smtClean="0">
                <a:solidFill>
                  <a:schemeClr val="tx2"/>
                </a:solidFill>
              </a:rPr>
              <a:t> the method or means of obeying the command is not specified; therefore human choice is </a:t>
            </a:r>
            <a:r>
              <a:rPr lang="en-US" sz="2000" b="1" i="1" dirty="0" smtClean="0">
                <a:solidFill>
                  <a:schemeClr val="accent2">
                    <a:lumMod val="75000"/>
                  </a:schemeClr>
                </a:solidFill>
              </a:rPr>
              <a:t>allowed</a:t>
            </a:r>
            <a:r>
              <a:rPr lang="en-US" sz="2000" b="1" dirty="0" smtClean="0"/>
              <a:t>. </a:t>
            </a:r>
            <a:endParaRPr lang="en-US" sz="2000" b="1" dirty="0"/>
          </a:p>
        </p:txBody>
      </p:sp>
      <p:sp>
        <p:nvSpPr>
          <p:cNvPr id="14" name="Right Arrow 13"/>
          <p:cNvSpPr/>
          <p:nvPr/>
        </p:nvSpPr>
        <p:spPr>
          <a:xfrm>
            <a:off x="3886200" y="43434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912834" y="5727580"/>
            <a:ext cx="228600" cy="76200"/>
          </a:xfrm>
          <a:prstGeom prst="rightArrow">
            <a:avLst/>
          </a:prstGeom>
          <a:solidFill>
            <a:srgbClr val="C0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38200" y="4580878"/>
            <a:ext cx="3276600" cy="1015663"/>
          </a:xfrm>
          <a:prstGeom prst="rect">
            <a:avLst/>
          </a:prstGeom>
          <a:solidFill>
            <a:schemeClr val="accent2">
              <a:lumMod val="40000"/>
              <a:lumOff val="60000"/>
            </a:schemeClr>
          </a:solidFill>
          <a:ln>
            <a:solidFill>
              <a:schemeClr val="tx2"/>
            </a:solidFill>
          </a:ln>
        </p:spPr>
        <p:txBody>
          <a:bodyPr wrap="square" rtlCol="0">
            <a:spAutoFit/>
          </a:bodyPr>
          <a:lstStyle/>
          <a:p>
            <a:pPr algn="ctr"/>
            <a:r>
              <a:rPr lang="en-US" sz="2000" b="1" i="1" dirty="0" smtClean="0">
                <a:solidFill>
                  <a:schemeClr val="tx2"/>
                </a:solidFill>
              </a:rPr>
              <a:t>“the first day” </a:t>
            </a:r>
            <a:r>
              <a:rPr lang="en-US" sz="2000" b="1" dirty="0" smtClean="0">
                <a:solidFill>
                  <a:schemeClr val="tx2"/>
                </a:solidFill>
              </a:rPr>
              <a:t>of week is specified for the Lord’s Supper, </a:t>
            </a:r>
            <a:r>
              <a:rPr lang="en-US" sz="2000" b="1" u="sng" dirty="0" smtClean="0">
                <a:solidFill>
                  <a:schemeClr val="tx2"/>
                </a:solidFill>
              </a:rPr>
              <a:t>Acts 20:7</a:t>
            </a:r>
            <a:r>
              <a:rPr lang="en-US" sz="2000" b="1" dirty="0" smtClean="0">
                <a:solidFill>
                  <a:schemeClr val="tx2"/>
                </a:solidFill>
              </a:rPr>
              <a:t> = no choice</a:t>
            </a:r>
            <a:endParaRPr lang="en-US" sz="2000" b="1" dirty="0">
              <a:solidFill>
                <a:schemeClr val="tx2"/>
              </a:solidFill>
            </a:endParaRPr>
          </a:p>
        </p:txBody>
      </p:sp>
      <p:sp>
        <p:nvSpPr>
          <p:cNvPr id="17" name="TextBox 16"/>
          <p:cNvSpPr txBox="1"/>
          <p:nvPr/>
        </p:nvSpPr>
        <p:spPr>
          <a:xfrm>
            <a:off x="990600" y="5996868"/>
            <a:ext cx="3048000" cy="707886"/>
          </a:xfrm>
          <a:prstGeom prst="rect">
            <a:avLst/>
          </a:prstGeom>
          <a:solidFill>
            <a:schemeClr val="accent1">
              <a:lumMod val="40000"/>
              <a:lumOff val="60000"/>
            </a:schemeClr>
          </a:solidFill>
          <a:ln>
            <a:solidFill>
              <a:schemeClr val="accent2">
                <a:lumMod val="75000"/>
              </a:schemeClr>
            </a:solidFill>
          </a:ln>
        </p:spPr>
        <p:txBody>
          <a:bodyPr wrap="square" rtlCol="0">
            <a:spAutoFit/>
          </a:bodyPr>
          <a:lstStyle/>
          <a:p>
            <a:pPr algn="ctr"/>
            <a:r>
              <a:rPr lang="en-US" sz="2000" b="1" dirty="0" smtClean="0">
                <a:solidFill>
                  <a:schemeClr val="accent2">
                    <a:lumMod val="75000"/>
                  </a:schemeClr>
                </a:solidFill>
              </a:rPr>
              <a:t>the hour of the day was not specified = choice. </a:t>
            </a:r>
            <a:endParaRPr lang="en-US" sz="2000" b="1" dirty="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par>
                          <p:cTn id="23" fill="hold">
                            <p:stCondLst>
                              <p:cond delay="500"/>
                            </p:stCondLst>
                            <p:childTnLst>
                              <p:par>
                                <p:cTn id="24" presetID="12" presetClass="entr" presetSubtype="1"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lide(fromTo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Top)">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slide(fromLeft)">
                                      <p:cBhvr>
                                        <p:cTn id="36" dur="500"/>
                                        <p:tgtEl>
                                          <p:spTgt spid="14"/>
                                        </p:tgtEl>
                                      </p:cBhvr>
                                    </p:animEffect>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slide(fromLeft)">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8"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slide(fromLeft)">
                                      <p:cBhvr>
                                        <p:cTn id="45" dur="500"/>
                                        <p:tgtEl>
                                          <p:spTgt spid="15"/>
                                        </p:tgtEl>
                                      </p:cBhvr>
                                    </p:animEffect>
                                  </p:childTnLst>
                                </p:cTn>
                              </p:par>
                            </p:childTnLst>
                          </p:cTn>
                        </p:par>
                        <p:par>
                          <p:cTn id="46" fill="hold">
                            <p:stCondLst>
                              <p:cond delay="500"/>
                            </p:stCondLst>
                            <p:childTnLst>
                              <p:par>
                                <p:cTn id="47" presetID="1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slide(fromLef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1"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slide(fromTop)">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slide(fromTop)">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animBg="1"/>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152400" y="914400"/>
            <a:ext cx="8839200" cy="5791200"/>
          </a:xfrm>
        </p:spPr>
        <p:txBody>
          <a:bodyPr>
            <a:normAutofit/>
          </a:bodyPr>
          <a:lstStyle/>
          <a:p>
            <a:r>
              <a:rPr lang="en-US" b="1" dirty="0" smtClean="0"/>
              <a:t>Thus, </a:t>
            </a:r>
            <a:r>
              <a:rPr lang="en-US" b="1" i="1" dirty="0" smtClean="0"/>
              <a:t>Specific </a:t>
            </a:r>
            <a:r>
              <a:rPr lang="en-US" b="1" dirty="0" smtClean="0"/>
              <a:t>and </a:t>
            </a:r>
            <a:r>
              <a:rPr lang="en-US" b="1" i="1" dirty="0" smtClean="0"/>
              <a:t>Generic </a:t>
            </a:r>
            <a:r>
              <a:rPr lang="en-US" b="1" dirty="0" smtClean="0"/>
              <a:t>authority </a:t>
            </a:r>
            <a:r>
              <a:rPr lang="en-US" b="1" dirty="0" smtClean="0"/>
              <a:t>allow </a:t>
            </a:r>
            <a:r>
              <a:rPr lang="en-US" b="1" dirty="0" smtClean="0"/>
              <a:t>or eliminate choices as either:</a:t>
            </a:r>
          </a:p>
          <a:p>
            <a:pPr marL="971550" lvl="1" indent="-514350">
              <a:buFont typeface="+mj-lt"/>
              <a:buAutoNum type="arabicPeriod"/>
            </a:pPr>
            <a:r>
              <a:rPr lang="en-US" b="1" i="1" dirty="0" smtClean="0">
                <a:solidFill>
                  <a:schemeClr val="accent1"/>
                </a:solidFill>
              </a:rPr>
              <a:t>Aids</a:t>
            </a:r>
            <a:endParaRPr lang="en-US" b="1" dirty="0" smtClean="0">
              <a:solidFill>
                <a:schemeClr val="accent1"/>
              </a:solidFill>
            </a:endParaRPr>
          </a:p>
          <a:p>
            <a:pPr marL="971550" lvl="1" indent="-514350">
              <a:buNone/>
            </a:pPr>
            <a:endParaRPr lang="en-US" sz="11500" b="1" dirty="0" smtClean="0"/>
          </a:p>
          <a:p>
            <a:pPr marL="971550" lvl="1" indent="-514350">
              <a:buFont typeface="+mj-lt"/>
              <a:buAutoNum type="arabicPeriod" startAt="2"/>
            </a:pPr>
            <a:r>
              <a:rPr lang="en-US" b="1" i="1" dirty="0" smtClean="0">
                <a:solidFill>
                  <a:schemeClr val="accent2">
                    <a:lumMod val="75000"/>
                  </a:schemeClr>
                </a:solidFill>
              </a:rPr>
              <a:t>Additions</a:t>
            </a:r>
          </a:p>
        </p:txBody>
      </p:sp>
      <p:sp>
        <p:nvSpPr>
          <p:cNvPr id="11" name="TextBox 10"/>
          <p:cNvSpPr txBox="1"/>
          <p:nvPr/>
        </p:nvSpPr>
        <p:spPr>
          <a:xfrm>
            <a:off x="0" y="3276600"/>
            <a:ext cx="458780" cy="461665"/>
          </a:xfrm>
          <a:prstGeom prst="rect">
            <a:avLst/>
          </a:prstGeom>
          <a:noFill/>
        </p:spPr>
        <p:txBody>
          <a:bodyPr wrap="none" rtlCol="0">
            <a:spAutoFit/>
          </a:bodyPr>
          <a:lstStyle/>
          <a:p>
            <a:r>
              <a:rPr lang="en-US" sz="2400" b="1" dirty="0" smtClean="0"/>
              <a:t>or</a:t>
            </a:r>
            <a:endParaRPr lang="en-US" sz="2400" b="1" dirty="0"/>
          </a:p>
        </p:txBody>
      </p:sp>
      <p:sp>
        <p:nvSpPr>
          <p:cNvPr id="12" name="TextBox 11"/>
          <p:cNvSpPr txBox="1"/>
          <p:nvPr/>
        </p:nvSpPr>
        <p:spPr>
          <a:xfrm>
            <a:off x="2286000" y="2057400"/>
            <a:ext cx="6553200" cy="1015663"/>
          </a:xfrm>
          <a:prstGeom prst="rect">
            <a:avLst/>
          </a:prstGeom>
          <a:noFill/>
        </p:spPr>
        <p:txBody>
          <a:bodyPr wrap="square" rtlCol="0">
            <a:spAutoFit/>
          </a:bodyPr>
          <a:lstStyle/>
          <a:p>
            <a:r>
              <a:rPr lang="en-US" sz="2000" b="1" dirty="0" smtClean="0">
                <a:solidFill>
                  <a:schemeClr val="accent1"/>
                </a:solidFill>
              </a:rPr>
              <a:t>Help to carry out a command </a:t>
            </a:r>
            <a:r>
              <a:rPr lang="en-US" sz="2000" b="1" u="sng" dirty="0" smtClean="0">
                <a:solidFill>
                  <a:schemeClr val="accent1"/>
                </a:solidFill>
              </a:rPr>
              <a:t>without</a:t>
            </a:r>
            <a:r>
              <a:rPr lang="en-US" sz="2000" b="1" dirty="0" smtClean="0">
                <a:solidFill>
                  <a:schemeClr val="accent1"/>
                </a:solidFill>
              </a:rPr>
              <a:t> changing the command.  Therefore, though they are not specifically mentioned, they are permissible (but not essential).</a:t>
            </a:r>
            <a:endParaRPr lang="en-US" sz="2000" b="1" dirty="0">
              <a:solidFill>
                <a:schemeClr val="accent1"/>
              </a:solidFill>
            </a:endParaRPr>
          </a:p>
        </p:txBody>
      </p:sp>
      <p:sp>
        <p:nvSpPr>
          <p:cNvPr id="13" name="TextBox 12"/>
          <p:cNvSpPr txBox="1"/>
          <p:nvPr/>
        </p:nvSpPr>
        <p:spPr>
          <a:xfrm>
            <a:off x="3048000" y="4648200"/>
            <a:ext cx="5867400" cy="1015663"/>
          </a:xfrm>
          <a:prstGeom prst="rect">
            <a:avLst/>
          </a:prstGeom>
          <a:noFill/>
        </p:spPr>
        <p:txBody>
          <a:bodyPr wrap="square" rtlCol="0">
            <a:spAutoFit/>
          </a:bodyPr>
          <a:lstStyle/>
          <a:p>
            <a:r>
              <a:rPr lang="en-US" sz="2000" b="1" dirty="0" smtClean="0">
                <a:solidFill>
                  <a:schemeClr val="accent2">
                    <a:lumMod val="75000"/>
                  </a:schemeClr>
                </a:solidFill>
              </a:rPr>
              <a:t>Change or alter the command, and are therefore wrong even though they may not be specifically mentioned (condemned). </a:t>
            </a:r>
            <a:endParaRPr lang="en-US" sz="2000" b="1" dirty="0">
              <a:solidFill>
                <a:schemeClr val="accent2">
                  <a:lumMod val="75000"/>
                </a:schemeClr>
              </a:solidFill>
            </a:endParaRPr>
          </a:p>
        </p:txBody>
      </p:sp>
      <p:sp>
        <p:nvSpPr>
          <p:cNvPr id="14" name="Right Arrow 13"/>
          <p:cNvSpPr/>
          <p:nvPr/>
        </p:nvSpPr>
        <p:spPr>
          <a:xfrm>
            <a:off x="1981200" y="22098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743200" y="4823532"/>
            <a:ext cx="228600" cy="76200"/>
          </a:xfrm>
          <a:prstGeom prst="rightArrow">
            <a:avLst/>
          </a:prstGeom>
          <a:solidFill>
            <a:srgbClr val="C0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9600" y="5715000"/>
            <a:ext cx="8305800" cy="1015663"/>
          </a:xfrm>
          <a:prstGeom prst="rect">
            <a:avLst/>
          </a:prstGeom>
          <a:solidFill>
            <a:schemeClr val="accent2">
              <a:lumMod val="40000"/>
              <a:lumOff val="60000"/>
            </a:schemeClr>
          </a:solidFill>
          <a:ln>
            <a:solidFill>
              <a:schemeClr val="tx2"/>
            </a:solidFill>
          </a:ln>
        </p:spPr>
        <p:txBody>
          <a:bodyPr wrap="square" rtlCol="0">
            <a:spAutoFit/>
          </a:bodyPr>
          <a:lstStyle/>
          <a:p>
            <a:pPr algn="ctr"/>
            <a:r>
              <a:rPr lang="en-US" sz="2000" b="1" dirty="0" smtClean="0">
                <a:solidFill>
                  <a:schemeClr val="tx2"/>
                </a:solidFill>
              </a:rPr>
              <a:t>But partaking on some other day, or using milk and lamb as representative emblems, would be </a:t>
            </a:r>
            <a:r>
              <a:rPr lang="en-US" sz="2000" b="1" i="1" dirty="0" smtClean="0">
                <a:solidFill>
                  <a:schemeClr val="tx2"/>
                </a:solidFill>
              </a:rPr>
              <a:t>additions, </a:t>
            </a:r>
            <a:r>
              <a:rPr lang="en-US" sz="2000" b="1" dirty="0" smtClean="0">
                <a:solidFill>
                  <a:schemeClr val="tx2"/>
                </a:solidFill>
              </a:rPr>
              <a:t>and therefore </a:t>
            </a:r>
            <a:r>
              <a:rPr lang="en-US" sz="2000" b="1" u="sng" dirty="0" smtClean="0">
                <a:solidFill>
                  <a:schemeClr val="tx2"/>
                </a:solidFill>
              </a:rPr>
              <a:t>unauthorized</a:t>
            </a:r>
            <a:r>
              <a:rPr lang="en-US" sz="2000" b="1" dirty="0" smtClean="0">
                <a:solidFill>
                  <a:schemeClr val="tx2"/>
                </a:solidFill>
              </a:rPr>
              <a:t> and wrong though not specifically condemned or prohibited.</a:t>
            </a:r>
            <a:endParaRPr lang="en-US" sz="2000" b="1" dirty="0">
              <a:solidFill>
                <a:schemeClr val="tx2"/>
              </a:solidFill>
            </a:endParaRPr>
          </a:p>
        </p:txBody>
      </p:sp>
      <p:sp>
        <p:nvSpPr>
          <p:cNvPr id="17" name="TextBox 16"/>
          <p:cNvSpPr txBox="1"/>
          <p:nvPr/>
        </p:nvSpPr>
        <p:spPr>
          <a:xfrm>
            <a:off x="2213502" y="3048000"/>
            <a:ext cx="6781800" cy="1631216"/>
          </a:xfrm>
          <a:prstGeom prst="rect">
            <a:avLst/>
          </a:prstGeom>
          <a:solidFill>
            <a:schemeClr val="accent1">
              <a:lumMod val="40000"/>
              <a:lumOff val="60000"/>
            </a:schemeClr>
          </a:solidFill>
          <a:ln>
            <a:solidFill>
              <a:schemeClr val="accent2">
                <a:lumMod val="75000"/>
              </a:schemeClr>
            </a:solidFill>
          </a:ln>
        </p:spPr>
        <p:txBody>
          <a:bodyPr wrap="square" rtlCol="0">
            <a:spAutoFit/>
          </a:bodyPr>
          <a:lstStyle/>
          <a:p>
            <a:pPr algn="ctr"/>
            <a:r>
              <a:rPr lang="en-US" sz="2000" b="1" dirty="0" smtClean="0">
                <a:solidFill>
                  <a:schemeClr val="accent2">
                    <a:lumMod val="75000"/>
                  </a:schemeClr>
                </a:solidFill>
              </a:rPr>
              <a:t>Plates, cups, and even a place to assemble do not change the command to partake of the Lord’s Supper, nor violate the apostolic example of partaking on the first day of the week.  They are therefore </a:t>
            </a:r>
            <a:r>
              <a:rPr lang="en-US" sz="2000" b="1" i="1" dirty="0" smtClean="0">
                <a:solidFill>
                  <a:schemeClr val="accent2">
                    <a:lumMod val="75000"/>
                  </a:schemeClr>
                </a:solidFill>
              </a:rPr>
              <a:t>aids </a:t>
            </a:r>
            <a:r>
              <a:rPr lang="en-US" sz="2000" b="1" dirty="0" smtClean="0">
                <a:solidFill>
                  <a:schemeClr val="accent2">
                    <a:lumMod val="75000"/>
                  </a:schemeClr>
                </a:solidFill>
              </a:rPr>
              <a:t>and authorized and acceptable, though not essential (because they are not specified). </a:t>
            </a:r>
            <a:endParaRPr lang="en-US" sz="2000" b="1" dirty="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par>
                          <p:cTn id="13" fill="hold">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lide(fromTop)">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lide(fromTop)">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slide(fromLeft)">
                                      <p:cBhvr>
                                        <p:cTn id="26" dur="500"/>
                                        <p:tgtEl>
                                          <p:spTgt spid="14"/>
                                        </p:tgtEl>
                                      </p:cBhvr>
                                    </p:animEffect>
                                  </p:childTnLst>
                                </p:cTn>
                              </p:par>
                            </p:childTnLst>
                          </p:cTn>
                        </p:par>
                        <p:par>
                          <p:cTn id="27" fill="hold">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lide(from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lide(fromLeft)">
                                      <p:cBhvr>
                                        <p:cTn id="35" dur="500"/>
                                        <p:tgtEl>
                                          <p:spTgt spid="15"/>
                                        </p:tgtEl>
                                      </p:cBhvr>
                                    </p:animEffect>
                                  </p:childTnLst>
                                </p:cTn>
                              </p:par>
                            </p:childTnLst>
                          </p:cTn>
                        </p:par>
                        <p:par>
                          <p:cTn id="36" fill="hold">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slide(fromLeft)">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slide(fromTop)">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slide(fromTop)">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b="1" u="sng" dirty="0" smtClean="0">
                <a:solidFill>
                  <a:schemeClr val="accent1"/>
                </a:solidFill>
              </a:rPr>
              <a:t>Authorit</a:t>
            </a:r>
            <a:r>
              <a:rPr lang="en-US" sz="3600" b="1" dirty="0" smtClean="0">
                <a:solidFill>
                  <a:schemeClr val="accent1"/>
                </a:solidFill>
              </a:rPr>
              <a:t>y: Understanding and Doing God’s Will</a:t>
            </a:r>
            <a:endParaRPr lang="en-US" sz="3600" b="1" dirty="0">
              <a:solidFill>
                <a:schemeClr val="accent1"/>
              </a:solidFill>
            </a:endParaRPr>
          </a:p>
        </p:txBody>
      </p:sp>
      <p:sp>
        <p:nvSpPr>
          <p:cNvPr id="3" name="Content Placeholder 2"/>
          <p:cNvSpPr>
            <a:spLocks noGrp="1"/>
          </p:cNvSpPr>
          <p:nvPr>
            <p:ph idx="1"/>
          </p:nvPr>
        </p:nvSpPr>
        <p:spPr>
          <a:xfrm>
            <a:off x="457200" y="914400"/>
            <a:ext cx="8229600" cy="5791200"/>
          </a:xfrm>
        </p:spPr>
        <p:txBody>
          <a:bodyPr>
            <a:normAutofit lnSpcReduction="10000"/>
          </a:bodyPr>
          <a:lstStyle/>
          <a:p>
            <a:r>
              <a:rPr lang="en-US" b="1" dirty="0" smtClean="0"/>
              <a:t>Is all of this really necessary?</a:t>
            </a:r>
          </a:p>
          <a:p>
            <a:r>
              <a:rPr lang="en-US" b="1" dirty="0" smtClean="0"/>
              <a:t>Absolutely- </a:t>
            </a:r>
            <a:r>
              <a:rPr lang="en-US" b="1" u="sng" dirty="0" smtClean="0">
                <a:solidFill>
                  <a:schemeClr val="accent2">
                    <a:lumMod val="75000"/>
                  </a:schemeClr>
                </a:solidFill>
              </a:rPr>
              <a:t>Matthew 7:21</a:t>
            </a:r>
            <a:r>
              <a:rPr lang="en-US" b="1" dirty="0" smtClean="0">
                <a:solidFill>
                  <a:schemeClr val="accent2">
                    <a:lumMod val="75000"/>
                  </a:schemeClr>
                </a:solidFill>
              </a:rPr>
              <a:t> </a:t>
            </a:r>
            <a:r>
              <a:rPr lang="en-US" b="1" dirty="0" smtClean="0"/>
              <a:t>and </a:t>
            </a:r>
            <a:r>
              <a:rPr lang="en-US" b="1" u="sng" dirty="0" smtClean="0">
                <a:solidFill>
                  <a:schemeClr val="accent2">
                    <a:lumMod val="75000"/>
                  </a:schemeClr>
                </a:solidFill>
              </a:rPr>
              <a:t>15:13</a:t>
            </a:r>
            <a:r>
              <a:rPr lang="en-US" b="1" dirty="0" smtClean="0"/>
              <a:t>!</a:t>
            </a:r>
          </a:p>
          <a:p>
            <a:r>
              <a:rPr lang="en-US" b="1" dirty="0" smtClean="0"/>
              <a:t>Either we operate </a:t>
            </a:r>
            <a:r>
              <a:rPr lang="en-US" b="1" i="1" dirty="0" smtClean="0"/>
              <a:t>by </a:t>
            </a:r>
            <a:r>
              <a:rPr lang="en-US" b="1" dirty="0" smtClean="0"/>
              <a:t>and </a:t>
            </a:r>
            <a:r>
              <a:rPr lang="en-US" b="1" i="1" dirty="0" smtClean="0"/>
              <a:t>within </a:t>
            </a:r>
            <a:r>
              <a:rPr lang="en-US" b="1" dirty="0" smtClean="0"/>
              <a:t>the authority of Jesus Christ as taught in the New Testament, or we don’t.</a:t>
            </a:r>
          </a:p>
          <a:p>
            <a:r>
              <a:rPr lang="en-US" b="1" dirty="0" smtClean="0"/>
              <a:t>One is </a:t>
            </a:r>
            <a:r>
              <a:rPr lang="en-US" b="1" i="1" dirty="0" smtClean="0"/>
              <a:t>approved </a:t>
            </a:r>
            <a:r>
              <a:rPr lang="en-US" b="1" dirty="0" smtClean="0"/>
              <a:t>and </a:t>
            </a:r>
            <a:r>
              <a:rPr lang="en-US" b="1" i="1" dirty="0" smtClean="0"/>
              <a:t>accepted; </a:t>
            </a:r>
            <a:r>
              <a:rPr lang="en-US" b="1" dirty="0" smtClean="0"/>
              <a:t>the other is </a:t>
            </a:r>
            <a:r>
              <a:rPr lang="en-US" b="1" i="1" dirty="0" smtClean="0"/>
              <a:t>refused </a:t>
            </a:r>
            <a:r>
              <a:rPr lang="en-US" b="1" dirty="0" smtClean="0"/>
              <a:t>and </a:t>
            </a:r>
            <a:r>
              <a:rPr lang="en-US" b="1" i="1" dirty="0" smtClean="0"/>
              <a:t>rejected</a:t>
            </a:r>
            <a:r>
              <a:rPr lang="en-US" b="1" dirty="0" smtClean="0"/>
              <a:t>- just ask Cain and Abel or </a:t>
            </a:r>
            <a:r>
              <a:rPr lang="en-US" b="1" dirty="0" err="1" smtClean="0"/>
              <a:t>Nadab</a:t>
            </a:r>
            <a:r>
              <a:rPr lang="en-US" b="1" dirty="0" smtClean="0"/>
              <a:t> and </a:t>
            </a:r>
            <a:r>
              <a:rPr lang="en-US" b="1" dirty="0" err="1" smtClean="0"/>
              <a:t>Abihu</a:t>
            </a:r>
            <a:r>
              <a:rPr lang="en-US" b="1" dirty="0" smtClean="0"/>
              <a:t>, </a:t>
            </a:r>
            <a:r>
              <a:rPr lang="en-US" b="1" u="sng" dirty="0" smtClean="0">
                <a:solidFill>
                  <a:srgbClr val="800000"/>
                </a:solidFill>
              </a:rPr>
              <a:t>cf. Heb.11:4</a:t>
            </a:r>
            <a:r>
              <a:rPr lang="en-US" b="1" dirty="0" smtClean="0"/>
              <a:t>; </a:t>
            </a:r>
            <a:r>
              <a:rPr lang="en-US" b="1" u="sng" dirty="0" smtClean="0">
                <a:solidFill>
                  <a:srgbClr val="800000"/>
                </a:solidFill>
              </a:rPr>
              <a:t>Lev.10:1-2</a:t>
            </a:r>
            <a:r>
              <a:rPr lang="en-US" b="1" dirty="0" smtClean="0"/>
              <a:t>.</a:t>
            </a:r>
          </a:p>
          <a:p>
            <a:r>
              <a:rPr lang="en-US" b="1" dirty="0" smtClean="0"/>
              <a:t>In our next lesson, we will discuss “The Silence of the Scriptures” as such relates to the subject of authority. </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897</Words>
  <Application>Microsoft Macintosh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Authority: Understanding and Doing God’s Will</vt:lpstr>
      <vt:lpstr>Authority: Understanding and Doing God’s Will</vt:lpstr>
      <vt:lpstr>Authority: Understanding and Doing God’s Will</vt:lpstr>
      <vt:lpstr>Authority: Understanding and Doing God’s Will</vt:lpstr>
      <vt:lpstr>Authority: Understanding and Doing God’s Will</vt:lpstr>
      <vt:lpstr>Authority: Understanding and Doing God’s Will</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Philip Strong</dc:creator>
  <cp:lastModifiedBy>Philip Strong</cp:lastModifiedBy>
  <cp:revision>22</cp:revision>
  <cp:lastPrinted>2018-12-16T12:03:20Z</cp:lastPrinted>
  <dcterms:created xsi:type="dcterms:W3CDTF">2012-07-29T11:39:35Z</dcterms:created>
  <dcterms:modified xsi:type="dcterms:W3CDTF">2018-12-16T15:23:56Z</dcterms:modified>
</cp:coreProperties>
</file>