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7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6B1F-01C0-8D44-BA1E-E2CF0955AA7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BE83A-30DE-E94E-B90A-EB9649D2C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D2E58-DA0F-714F-B1E5-67BF1853E06D}" type="datetimeFigureOut">
              <a:rPr lang="en-US" smtClean="0"/>
              <a:t>11/25/18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4B5B-B225-CD4E-9BBB-CF5117E0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Listened</a:t>
            </a:r>
            <a:r>
              <a:rPr lang="en-US" i="1" baseline="0" dirty="0" smtClean="0"/>
              <a:t>/heard </a:t>
            </a:r>
            <a:r>
              <a:rPr lang="en-US" i="0" baseline="0" dirty="0" smtClean="0"/>
              <a:t>inspired teaching rather than “following my heart” or waiting for a “personal experience”; </a:t>
            </a:r>
            <a:r>
              <a:rPr lang="en-US" i="1" baseline="0" dirty="0" smtClean="0"/>
              <a:t>Believed </a:t>
            </a:r>
            <a:r>
              <a:rPr lang="en-US" i="0" baseline="0" dirty="0" smtClean="0"/>
              <a:t>rather than “felt”; </a:t>
            </a:r>
            <a:r>
              <a:rPr lang="en-US" i="1" baseline="0" dirty="0" smtClean="0"/>
              <a:t>Repented/changed </a:t>
            </a:r>
            <a:r>
              <a:rPr lang="en-US" i="0" baseline="0" dirty="0" smtClean="0"/>
              <a:t>rather than expecting to be “accepted as I am”; </a:t>
            </a:r>
            <a:r>
              <a:rPr lang="en-US" i="1" baseline="0" dirty="0" smtClean="0"/>
              <a:t>Confessed </a:t>
            </a:r>
            <a:r>
              <a:rPr lang="en-US" i="0" baseline="0" dirty="0" smtClean="0"/>
              <a:t>rather than “keeping this between me and God”; </a:t>
            </a:r>
            <a:r>
              <a:rPr lang="en-US" i="1" baseline="0" dirty="0" smtClean="0"/>
              <a:t>Baptized </a:t>
            </a:r>
            <a:r>
              <a:rPr lang="en-US" i="0" baseline="0" dirty="0" smtClean="0"/>
              <a:t>rather “accepted Jesus as my personal savior”; </a:t>
            </a:r>
            <a:r>
              <a:rPr lang="en-US" i="1" baseline="0" dirty="0" smtClean="0"/>
              <a:t>Continually devoted </a:t>
            </a:r>
            <a:r>
              <a:rPr lang="en-US" i="0" baseline="0" dirty="0" smtClean="0"/>
              <a:t>rather than “once saved, always saved” or “when it’s convenient for me”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4B5B-B225-CD4E-9BBB-CF5117E00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Teaching-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they were </a:t>
            </a:r>
            <a:r>
              <a:rPr lang="en-US" i="1" baseline="0" dirty="0" smtClean="0"/>
              <a:t>taught, </a:t>
            </a:r>
            <a:r>
              <a:rPr lang="en-US" i="0" baseline="0" dirty="0" smtClean="0"/>
              <a:t>not just inspired/motivated;  </a:t>
            </a:r>
            <a:r>
              <a:rPr lang="en-US" i="1" baseline="0" dirty="0" smtClean="0"/>
              <a:t>Fellowship- </a:t>
            </a:r>
            <a:r>
              <a:rPr lang="en-US" i="1" baseline="0" dirty="0" err="1" smtClean="0"/>
              <a:t>koinonia</a:t>
            </a:r>
            <a:r>
              <a:rPr lang="en-US" i="1" baseline="0" dirty="0" smtClean="0"/>
              <a:t>, </a:t>
            </a:r>
            <a:r>
              <a:rPr lang="en-US" i="0" baseline="0" dirty="0" smtClean="0"/>
              <a:t>joint participation- not just eating together; </a:t>
            </a:r>
            <a:r>
              <a:rPr lang="en-US" i="1" baseline="0" dirty="0" smtClean="0"/>
              <a:t>Breaking Bread- </a:t>
            </a:r>
            <a:r>
              <a:rPr lang="en-US" i="0" baseline="0" dirty="0" smtClean="0"/>
              <a:t>note </a:t>
            </a:r>
            <a:r>
              <a:rPr lang="en-US" i="1" baseline="0" dirty="0" smtClean="0"/>
              <a:t>“the breaking of bread” </a:t>
            </a:r>
            <a:r>
              <a:rPr lang="en-US" i="0" baseline="0" dirty="0" smtClean="0"/>
              <a:t>seems to indication Lord’s Supper rather common meal, </a:t>
            </a:r>
            <a:r>
              <a:rPr lang="en-US" i="0" u="sng" baseline="0" dirty="0" smtClean="0"/>
              <a:t>cp.v.46</a:t>
            </a:r>
            <a:r>
              <a:rPr lang="en-US" i="0" u="none" baseline="0" dirty="0" smtClean="0"/>
              <a:t> (also note other items associated with in </a:t>
            </a:r>
            <a:r>
              <a:rPr lang="en-US" i="0" u="sng" baseline="0" dirty="0" smtClean="0"/>
              <a:t>v.42</a:t>
            </a:r>
            <a:r>
              <a:rPr lang="en-US" i="0" u="none" baseline="0" dirty="0" smtClean="0"/>
              <a:t> which seem to indicate “worship”); </a:t>
            </a:r>
            <a:r>
              <a:rPr lang="en-US" i="1" u="none" baseline="0" dirty="0" smtClean="0"/>
              <a:t>sang </a:t>
            </a:r>
            <a:r>
              <a:rPr lang="en-US" i="0" u="none" baseline="0" dirty="0" smtClean="0"/>
              <a:t>rather than played or listened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4B5B-B225-CD4E-9BBB-CF5117E007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Benevolence </a:t>
            </a:r>
            <a:r>
              <a:rPr lang="en-US" i="0" dirty="0" smtClean="0"/>
              <a:t>was toward </a:t>
            </a:r>
            <a:r>
              <a:rPr lang="en-US" i="1" dirty="0" smtClean="0"/>
              <a:t>“all who believed” </a:t>
            </a:r>
            <a:r>
              <a:rPr lang="en-US" i="0" dirty="0" smtClean="0"/>
              <a:t>and </a:t>
            </a:r>
            <a:r>
              <a:rPr lang="en-US" i="1" dirty="0" smtClean="0"/>
              <a:t>“were together” </a:t>
            </a:r>
            <a:r>
              <a:rPr lang="en-US" i="0" dirty="0" smtClean="0"/>
              <a:t>(in this case, </a:t>
            </a:r>
            <a:r>
              <a:rPr lang="en-US" i="1" dirty="0" smtClean="0"/>
              <a:t>locally</a:t>
            </a:r>
            <a:r>
              <a:rPr lang="en-US" i="0" dirty="0" smtClean="0"/>
              <a:t>) rather than Universal benevolence; </a:t>
            </a:r>
            <a:r>
              <a:rPr lang="en-US" i="1" dirty="0" smtClean="0"/>
              <a:t>Edification </a:t>
            </a:r>
            <a:r>
              <a:rPr lang="en-US" i="0" dirty="0" smtClean="0"/>
              <a:t>rather than a social or recreational purpose;</a:t>
            </a:r>
            <a:r>
              <a:rPr lang="en-US" i="0" baseline="0" dirty="0" smtClean="0"/>
              <a:t>  </a:t>
            </a:r>
            <a:r>
              <a:rPr lang="en-US" i="1" baseline="0" dirty="0" smtClean="0"/>
              <a:t>personally </a:t>
            </a:r>
            <a:r>
              <a:rPr lang="en-US" i="0" baseline="0" dirty="0" smtClean="0"/>
              <a:t>and </a:t>
            </a:r>
            <a:r>
              <a:rPr lang="en-US" i="1" baseline="0" dirty="0" smtClean="0"/>
              <a:t>locally, </a:t>
            </a:r>
            <a:r>
              <a:rPr lang="en-US" i="0" baseline="0" dirty="0" smtClean="0"/>
              <a:t>and through supporting preachers in other places, </a:t>
            </a:r>
            <a:r>
              <a:rPr lang="en-US" i="0" u="sng" baseline="0" dirty="0" smtClean="0"/>
              <a:t>cp. Phil.4:15-16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4B5B-B225-CD4E-9BBB-CF5117E007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179411"/>
            <a:ext cx="5458968" cy="12997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Church You Read About in the Bible, #3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01596"/>
            <a:ext cx="5458968" cy="621792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solidFill>
                  <a:schemeClr val="accent2"/>
                </a:solidFill>
              </a:rPr>
              <a:t>For</a:t>
            </a:r>
            <a:r>
              <a:rPr lang="en-US" sz="3600" b="1" i="1" dirty="0" smtClean="0">
                <a:solidFill>
                  <a:schemeClr val="accent2"/>
                </a:solidFill>
              </a:rPr>
              <a:t>m and </a:t>
            </a:r>
            <a:r>
              <a:rPr lang="en-US" sz="3600" b="1" i="1" u="sng" dirty="0" smtClean="0">
                <a:solidFill>
                  <a:schemeClr val="accent2"/>
                </a:solidFill>
              </a:rPr>
              <a:t>Functio</a:t>
            </a:r>
            <a:r>
              <a:rPr lang="en-US" sz="3600" b="1" i="1" dirty="0" smtClean="0">
                <a:solidFill>
                  <a:schemeClr val="accent2"/>
                </a:solidFill>
              </a:rPr>
              <a:t>n</a:t>
            </a: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65" y="251060"/>
            <a:ext cx="28016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</a:rPr>
              <a:t>This series of lessons has two primary objectives: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en-US" sz="2200" b="1" dirty="0">
                <a:solidFill>
                  <a:schemeClr val="accent4"/>
                </a:solidFill>
              </a:rPr>
              <a:t>To help </a:t>
            </a:r>
            <a:r>
              <a:rPr lang="en-US" sz="2200" b="1" dirty="0">
                <a:solidFill>
                  <a:schemeClr val="tx2"/>
                </a:solidFill>
              </a:rPr>
              <a:t>us</a:t>
            </a: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b="1" i="1" dirty="0">
                <a:solidFill>
                  <a:schemeClr val="accent4"/>
                </a:solidFill>
              </a:rPr>
              <a:t>stay</a:t>
            </a:r>
            <a:r>
              <a:rPr lang="en-US" sz="2200" b="1" dirty="0">
                <a:solidFill>
                  <a:schemeClr val="accent4"/>
                </a:solidFill>
              </a:rPr>
              <a:t> or </a:t>
            </a:r>
            <a:r>
              <a:rPr lang="en-US" sz="2200" b="1" i="1" dirty="0">
                <a:solidFill>
                  <a:schemeClr val="accent4"/>
                </a:solidFill>
              </a:rPr>
              <a:t>become</a:t>
            </a:r>
            <a:r>
              <a:rPr lang="en-US" sz="2200" b="1" dirty="0">
                <a:solidFill>
                  <a:schemeClr val="accent4"/>
                </a:solidFill>
              </a:rPr>
              <a:t> the church Jesus intended; and,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en-US" sz="2200" b="1" dirty="0">
                <a:solidFill>
                  <a:schemeClr val="accent4"/>
                </a:solidFill>
              </a:rPr>
              <a:t>To help </a:t>
            </a:r>
            <a:r>
              <a:rPr lang="en-US" sz="2200" b="1" dirty="0"/>
              <a:t>others</a:t>
            </a:r>
            <a:r>
              <a:rPr lang="en-US" sz="2200" b="1" dirty="0">
                <a:solidFill>
                  <a:schemeClr val="accent4"/>
                </a:solidFill>
              </a:rPr>
              <a:t> to be better able to identify the </a:t>
            </a:r>
            <a:r>
              <a:rPr lang="en-US" sz="2200" b="1" i="1" dirty="0">
                <a:solidFill>
                  <a:schemeClr val="accent4"/>
                </a:solidFill>
              </a:rPr>
              <a:t>church of the New Testament</a:t>
            </a:r>
            <a:r>
              <a:rPr lang="en-US" sz="2200" b="1" dirty="0">
                <a:solidFill>
                  <a:schemeClr val="accent4"/>
                </a:solidFill>
              </a:rPr>
              <a:t> and its imposters</a:t>
            </a:r>
            <a:r>
              <a:rPr lang="en-US" sz="2200" b="1" dirty="0" smtClean="0">
                <a:solidFill>
                  <a:schemeClr val="accent4"/>
                </a:solidFill>
              </a:rPr>
              <a:t>.</a:t>
            </a:r>
            <a:endParaRPr lang="en-US" sz="2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9937" y="251061"/>
            <a:ext cx="55937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Last time, we established the importance of authority from the </a:t>
            </a:r>
            <a:r>
              <a:rPr lang="en-US" sz="2000" b="1" i="1" dirty="0" smtClean="0">
                <a:solidFill>
                  <a:schemeClr val="bg1"/>
                </a:solidFill>
              </a:rPr>
              <a:t>standard </a:t>
            </a:r>
            <a:r>
              <a:rPr lang="en-US" sz="2000" b="1" dirty="0" smtClean="0">
                <a:solidFill>
                  <a:schemeClr val="bg1"/>
                </a:solidFill>
              </a:rPr>
              <a:t>of the </a:t>
            </a:r>
            <a:r>
              <a:rPr lang="en-US" sz="2000" b="1" i="1" dirty="0" smtClean="0">
                <a:solidFill>
                  <a:schemeClr val="bg1"/>
                </a:solidFill>
              </a:rPr>
              <a:t>revealed Word, </a:t>
            </a:r>
            <a:r>
              <a:rPr lang="en-US" sz="2000" b="1" u="sng" dirty="0" smtClean="0">
                <a:solidFill>
                  <a:srgbClr val="FFFF00"/>
                </a:solidFill>
              </a:rPr>
              <a:t>Phil.3:15-16</a:t>
            </a:r>
            <a:r>
              <a:rPr lang="en-US" sz="2000" b="1" dirty="0" smtClean="0">
                <a:solidFill>
                  <a:schemeClr val="bg1"/>
                </a:solidFill>
              </a:rPr>
              <a:t>; and,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Noticed </a:t>
            </a:r>
            <a:r>
              <a:rPr lang="en-US" sz="2000" b="1" i="1" dirty="0" smtClean="0">
                <a:solidFill>
                  <a:schemeClr val="bg1"/>
                </a:solidFill>
              </a:rPr>
              <a:t>examples </a:t>
            </a: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i="1" dirty="0" smtClean="0">
                <a:solidFill>
                  <a:schemeClr val="bg1"/>
                </a:solidFill>
              </a:rPr>
              <a:t>patterns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of inspired men (apostles and others) who guided the early church, </a:t>
            </a:r>
            <a:r>
              <a:rPr lang="en-US" sz="2000" b="1" u="sng" dirty="0" smtClean="0">
                <a:solidFill>
                  <a:srgbClr val="FFFF00"/>
                </a:solidFill>
              </a:rPr>
              <a:t>Phil.3:17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We also noted that following our </a:t>
            </a:r>
            <a:r>
              <a:rPr lang="en-US" sz="2000" b="1" dirty="0" smtClean="0">
                <a:solidFill>
                  <a:schemeClr val="bg1"/>
                </a:solidFill>
              </a:rPr>
              <a:t>own ideas and </a:t>
            </a:r>
            <a:r>
              <a:rPr lang="en-US" sz="2000" b="1" dirty="0" smtClean="0">
                <a:solidFill>
                  <a:schemeClr val="bg1"/>
                </a:solidFill>
              </a:rPr>
              <a:t>desires in the matter of religion makes us </a:t>
            </a:r>
            <a:r>
              <a:rPr lang="en-US" sz="2000" b="1" i="1" dirty="0" smtClean="0">
                <a:solidFill>
                  <a:schemeClr val="bg1"/>
                </a:solidFill>
              </a:rPr>
              <a:t>enemies </a:t>
            </a:r>
            <a:r>
              <a:rPr lang="en-US" sz="2000" b="1" dirty="0" smtClean="0">
                <a:solidFill>
                  <a:schemeClr val="bg1"/>
                </a:solidFill>
              </a:rPr>
              <a:t>rather than </a:t>
            </a:r>
            <a:r>
              <a:rPr lang="en-US" sz="2000" b="1" i="1" dirty="0" smtClean="0">
                <a:solidFill>
                  <a:schemeClr val="bg1"/>
                </a:solidFill>
              </a:rPr>
              <a:t>advocates </a:t>
            </a:r>
            <a:r>
              <a:rPr lang="en-US" sz="2000" b="1" dirty="0" smtClean="0">
                <a:solidFill>
                  <a:schemeClr val="bg1"/>
                </a:solidFill>
              </a:rPr>
              <a:t>for the cross of Christ, </a:t>
            </a:r>
            <a:r>
              <a:rPr lang="en-US" sz="2000" b="1" u="sng" dirty="0" smtClean="0">
                <a:solidFill>
                  <a:srgbClr val="FFFF00"/>
                </a:solidFill>
              </a:rPr>
              <a:t>Phil.3:18-19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Today, let’s continue our study of…</a:t>
            </a:r>
          </a:p>
        </p:txBody>
      </p:sp>
    </p:spTree>
    <p:extLst>
      <p:ext uri="{BB962C8B-B14F-4D97-AF65-F5344CB8AC3E}">
        <p14:creationId xmlns:p14="http://schemas.microsoft.com/office/powerpoint/2010/main" val="14683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828"/>
            <a:ext cx="6684989" cy="1584816"/>
          </a:xfrm>
        </p:spPr>
        <p:txBody>
          <a:bodyPr anchor="ctr"/>
          <a:lstStyle/>
          <a:p>
            <a:r>
              <a:rPr lang="en-US" b="1" dirty="0"/>
              <a:t>The Church You Read About in the Bible- </a:t>
            </a:r>
            <a:r>
              <a:rPr lang="en-US" b="1" i="1" dirty="0">
                <a:solidFill>
                  <a:schemeClr val="tx1"/>
                </a:solidFill>
              </a:rPr>
              <a:t>Form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10" y="1964176"/>
            <a:ext cx="8685072" cy="467414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800" b="1" dirty="0" smtClean="0"/>
              <a:t>Please follow this quick sequence of passages which demonstrate the foundational need of these lessons: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Jesus </a:t>
            </a:r>
            <a:r>
              <a:rPr lang="en-US" sz="2400" b="1" i="1" dirty="0" smtClean="0"/>
              <a:t>came, lived, </a:t>
            </a:r>
            <a:r>
              <a:rPr lang="en-US" sz="2400" b="1" dirty="0" smtClean="0"/>
              <a:t>and </a:t>
            </a:r>
            <a:r>
              <a:rPr lang="en-US" sz="2400" b="1" i="1" dirty="0" smtClean="0"/>
              <a:t>died </a:t>
            </a:r>
            <a:r>
              <a:rPr lang="en-US" sz="2400" b="1" dirty="0" smtClean="0"/>
              <a:t>to </a:t>
            </a:r>
            <a:r>
              <a:rPr lang="en-US" sz="2400" b="1" i="1" dirty="0" smtClean="0"/>
              <a:t>build </a:t>
            </a:r>
            <a:r>
              <a:rPr lang="en-US" sz="2400" b="1" i="1" dirty="0" smtClean="0">
                <a:solidFill>
                  <a:schemeClr val="accent1"/>
                </a:solidFill>
              </a:rPr>
              <a:t>His</a:t>
            </a:r>
            <a:r>
              <a:rPr lang="en-US" sz="2400" b="1" i="1" dirty="0" smtClean="0"/>
              <a:t> church, </a:t>
            </a:r>
            <a:r>
              <a:rPr lang="en-US" sz="2400" b="1" i="1" dirty="0" smtClean="0"/>
              <a:t>                   </a:t>
            </a:r>
            <a:r>
              <a:rPr lang="en-US" sz="2400" b="1" u="sng" dirty="0" smtClean="0">
                <a:solidFill>
                  <a:schemeClr val="accent1"/>
                </a:solidFill>
              </a:rPr>
              <a:t>Matt</a:t>
            </a:r>
            <a:r>
              <a:rPr lang="en-US" sz="2400" b="1" u="sng" dirty="0" smtClean="0">
                <a:solidFill>
                  <a:schemeClr val="accent1"/>
                </a:solidFill>
              </a:rPr>
              <a:t>.16:18-28</a:t>
            </a:r>
            <a:r>
              <a:rPr lang="en-US" sz="2400" b="1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It was comprised of </a:t>
            </a:r>
            <a:r>
              <a:rPr lang="en-US" sz="2400" b="1" i="1" dirty="0" smtClean="0"/>
              <a:t>the saved, </a:t>
            </a:r>
            <a:r>
              <a:rPr lang="en-US" sz="2400" b="1" u="sng" dirty="0" smtClean="0">
                <a:solidFill>
                  <a:srgbClr val="663366"/>
                </a:solidFill>
              </a:rPr>
              <a:t>Acts 2:41,47</a:t>
            </a:r>
            <a:r>
              <a:rPr lang="en-US" sz="2400" b="1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But </a:t>
            </a:r>
            <a:r>
              <a:rPr lang="en-US" sz="2400" b="1" i="1" dirty="0" smtClean="0"/>
              <a:t>apostasy </a:t>
            </a:r>
            <a:r>
              <a:rPr lang="en-US" sz="2400" b="1" dirty="0" smtClean="0"/>
              <a:t>was also predicted, </a:t>
            </a:r>
            <a:r>
              <a:rPr lang="en-US" sz="2400" b="1" u="sng" dirty="0" smtClean="0">
                <a:solidFill>
                  <a:srgbClr val="663366"/>
                </a:solidFill>
              </a:rPr>
              <a:t>1Tim.4:1-3</a:t>
            </a:r>
            <a:r>
              <a:rPr lang="en-US" sz="2400" b="1" dirty="0" smtClean="0"/>
              <a:t>; </a:t>
            </a:r>
            <a:r>
              <a:rPr lang="en-US" sz="2400" b="1" u="sng" dirty="0" smtClean="0">
                <a:solidFill>
                  <a:srgbClr val="663366"/>
                </a:solidFill>
              </a:rPr>
              <a:t>2Tim.3:1-5</a:t>
            </a:r>
            <a:r>
              <a:rPr lang="en-US" sz="2400" b="1" dirty="0" smtClean="0"/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However, the </a:t>
            </a:r>
            <a:r>
              <a:rPr lang="en-US" sz="2400" b="1" i="1" dirty="0" smtClean="0">
                <a:solidFill>
                  <a:srgbClr val="663366"/>
                </a:solidFill>
              </a:rPr>
              <a:t>Seed Principle </a:t>
            </a:r>
            <a:r>
              <a:rPr lang="en-US" sz="2400" b="1" dirty="0" smtClean="0"/>
              <a:t>allows apostasy to be overcome, </a:t>
            </a:r>
            <a:r>
              <a:rPr lang="en-US" sz="2400" b="1" u="sng" dirty="0" smtClean="0">
                <a:solidFill>
                  <a:srgbClr val="663366"/>
                </a:solidFill>
              </a:rPr>
              <a:t>1Pet.1:22-25</a:t>
            </a:r>
            <a:r>
              <a:rPr lang="en-US" sz="2400" b="1" dirty="0" smtClean="0"/>
              <a:t>; </a:t>
            </a:r>
            <a:r>
              <a:rPr lang="en-US" sz="2400" b="1" u="sng" dirty="0" smtClean="0">
                <a:solidFill>
                  <a:srgbClr val="663366"/>
                </a:solidFill>
              </a:rPr>
              <a:t>Matt.15:13</a:t>
            </a:r>
            <a:r>
              <a:rPr lang="en-US" sz="2400" b="1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All of which shows the importance of: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The inspiration of the N.T., </a:t>
            </a:r>
            <a:r>
              <a:rPr lang="en-US" sz="2400" b="1" u="sng" dirty="0" smtClean="0">
                <a:solidFill>
                  <a:srgbClr val="663366"/>
                </a:solidFill>
              </a:rPr>
              <a:t>1Cor.2:10-13</a:t>
            </a:r>
            <a:r>
              <a:rPr lang="en-US" sz="2400" b="1" dirty="0" smtClean="0"/>
              <a:t>; </a:t>
            </a:r>
            <a:r>
              <a:rPr lang="en-US" sz="2400" b="1" u="sng" dirty="0" smtClean="0">
                <a:solidFill>
                  <a:srgbClr val="663366"/>
                </a:solidFill>
              </a:rPr>
              <a:t>Eph.3:3-5</a:t>
            </a:r>
            <a:r>
              <a:rPr lang="en-US" sz="2400" b="1" dirty="0" smtClean="0"/>
              <a:t>; and</a:t>
            </a:r>
          </a:p>
          <a:p>
            <a:pPr marL="5715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sufficiency, </a:t>
            </a:r>
            <a:r>
              <a:rPr lang="en-US" sz="2400" b="1" dirty="0" smtClean="0"/>
              <a:t>completeness, and authority of the N.T., </a:t>
            </a:r>
            <a:r>
              <a:rPr lang="en-US" sz="2400" b="1" u="sng" dirty="0" smtClean="0">
                <a:solidFill>
                  <a:srgbClr val="663366"/>
                </a:solidFill>
              </a:rPr>
              <a:t>John 12:46-50; 16:13</a:t>
            </a:r>
            <a:r>
              <a:rPr lang="en-US" sz="2400" b="1" dirty="0" smtClean="0"/>
              <a:t>; </a:t>
            </a:r>
            <a:r>
              <a:rPr lang="en-US" sz="2400" b="1" u="sng" dirty="0" smtClean="0">
                <a:solidFill>
                  <a:srgbClr val="663366"/>
                </a:solidFill>
              </a:rPr>
              <a:t>2Tim.3:16-17</a:t>
            </a:r>
            <a:r>
              <a:rPr lang="en-US" sz="2400" b="1" dirty="0" smtClean="0"/>
              <a:t>.  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02" r="350"/>
          <a:stretch/>
        </p:blipFill>
        <p:spPr>
          <a:xfrm>
            <a:off x="7295263" y="349002"/>
            <a:ext cx="1482952" cy="1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828"/>
            <a:ext cx="6684989" cy="1584816"/>
          </a:xfrm>
        </p:spPr>
        <p:txBody>
          <a:bodyPr anchor="ctr"/>
          <a:lstStyle/>
          <a:p>
            <a:r>
              <a:rPr lang="en-US" b="1" dirty="0"/>
              <a:t>The Church You Read About in the Bible- </a:t>
            </a:r>
            <a:r>
              <a:rPr lang="en-US" b="1" i="1" dirty="0">
                <a:solidFill>
                  <a:schemeClr val="tx1"/>
                </a:solidFill>
              </a:rPr>
              <a:t>Form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10" y="1964176"/>
            <a:ext cx="8490837" cy="467414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Let’s briefly look at the </a:t>
            </a:r>
            <a:r>
              <a:rPr lang="en-US" sz="2800" b="1" i="1" dirty="0" smtClean="0">
                <a:solidFill>
                  <a:schemeClr val="accent1"/>
                </a:solidFill>
              </a:rPr>
              <a:t>form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666699"/>
                </a:solidFill>
              </a:rPr>
              <a:t>(pattern of salvation </a:t>
            </a:r>
            <a:r>
              <a:rPr lang="en-US" sz="2800" b="1" u="sng" dirty="0" smtClean="0">
                <a:solidFill>
                  <a:srgbClr val="666699"/>
                </a:solidFill>
              </a:rPr>
              <a:t>Rom.6:17</a:t>
            </a:r>
            <a:r>
              <a:rPr lang="en-US" sz="2800" b="1" dirty="0" smtClean="0"/>
              <a:t>) of this church Jesus built:  </a:t>
            </a:r>
            <a:r>
              <a:rPr lang="en-US" sz="2800" b="1" u="sng" dirty="0" smtClean="0">
                <a:solidFill>
                  <a:srgbClr val="663366"/>
                </a:solidFill>
              </a:rPr>
              <a:t>Acts 2</a:t>
            </a:r>
            <a:endParaRPr lang="en-US" sz="2800" b="1" dirty="0" smtClean="0">
              <a:solidFill>
                <a:srgbClr val="663366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accent3"/>
                </a:solidFill>
              </a:rPr>
              <a:t>They </a:t>
            </a:r>
            <a:r>
              <a:rPr lang="en-US" sz="2400" b="1" i="1" dirty="0" smtClean="0">
                <a:solidFill>
                  <a:srgbClr val="663366"/>
                </a:solidFill>
              </a:rPr>
              <a:t>listened to/heard </a:t>
            </a:r>
            <a:r>
              <a:rPr lang="en-US" sz="2400" b="1" dirty="0" smtClean="0">
                <a:solidFill>
                  <a:schemeClr val="accent3"/>
                </a:solidFill>
              </a:rPr>
              <a:t>inspired teaching, </a:t>
            </a:r>
            <a:r>
              <a:rPr lang="en-US" sz="2400" b="1" u="sng" dirty="0" smtClean="0">
                <a:solidFill>
                  <a:srgbClr val="663366"/>
                </a:solidFill>
              </a:rPr>
              <a:t>vv.1</a:t>
            </a:r>
            <a:r>
              <a:rPr lang="en-US" sz="2400" b="1" u="sng" dirty="0" smtClean="0">
                <a:solidFill>
                  <a:srgbClr val="663366"/>
                </a:solidFill>
              </a:rPr>
              <a:t>- 4,8,11,14</a:t>
            </a:r>
            <a:r>
              <a:rPr lang="en-US" sz="2400" b="1" u="sng" dirty="0" smtClean="0">
                <a:solidFill>
                  <a:srgbClr val="663366"/>
                </a:solidFill>
              </a:rPr>
              <a:t>-21</a:t>
            </a:r>
            <a:r>
              <a:rPr lang="en-US" sz="2400" b="1" dirty="0" smtClean="0">
                <a:solidFill>
                  <a:srgbClr val="663366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663366"/>
                </a:solidFill>
              </a:rPr>
              <a:t>Believed</a:t>
            </a:r>
            <a:r>
              <a:rPr lang="en-US" sz="2400" b="1" i="1" dirty="0" smtClean="0">
                <a:solidFill>
                  <a:srgbClr val="666699"/>
                </a:solidFill>
              </a:rPr>
              <a:t> </a:t>
            </a:r>
            <a:r>
              <a:rPr lang="en-US" sz="2400" b="1" dirty="0" smtClean="0">
                <a:solidFill>
                  <a:srgbClr val="666699"/>
                </a:solidFill>
              </a:rPr>
              <a:t>Jesus as </a:t>
            </a:r>
            <a:r>
              <a:rPr lang="en-US" sz="2400" b="1" i="1" dirty="0" smtClean="0">
                <a:solidFill>
                  <a:srgbClr val="666699"/>
                </a:solidFill>
              </a:rPr>
              <a:t>Lord </a:t>
            </a:r>
            <a:r>
              <a:rPr lang="en-US" sz="2400" b="1" dirty="0" smtClean="0">
                <a:solidFill>
                  <a:srgbClr val="666699"/>
                </a:solidFill>
              </a:rPr>
              <a:t>and </a:t>
            </a:r>
            <a:r>
              <a:rPr lang="en-US" sz="2400" b="1" i="1" dirty="0" smtClean="0">
                <a:solidFill>
                  <a:srgbClr val="666699"/>
                </a:solidFill>
              </a:rPr>
              <a:t>Christ </a:t>
            </a:r>
            <a:r>
              <a:rPr lang="en-US" sz="2400" b="1" dirty="0" smtClean="0">
                <a:solidFill>
                  <a:srgbClr val="666699"/>
                </a:solidFill>
              </a:rPr>
              <a:t>(</a:t>
            </a:r>
            <a:r>
              <a:rPr lang="en-US" sz="2400" b="1" i="1" dirty="0" smtClean="0">
                <a:solidFill>
                  <a:srgbClr val="666699"/>
                </a:solidFill>
              </a:rPr>
              <a:t>death &amp; resurrection</a:t>
            </a:r>
            <a:r>
              <a:rPr lang="en-US" sz="2400" b="1" dirty="0" smtClean="0">
                <a:solidFill>
                  <a:srgbClr val="666699"/>
                </a:solidFill>
              </a:rPr>
              <a:t>),</a:t>
            </a:r>
            <a:r>
              <a:rPr lang="en-US" sz="2400" b="1" dirty="0"/>
              <a:t> </a:t>
            </a:r>
            <a:r>
              <a:rPr lang="en-US" sz="2400" b="1" dirty="0" smtClean="0"/>
              <a:t> 	</a:t>
            </a:r>
            <a:r>
              <a:rPr lang="en-US" sz="2400" b="1" u="sng" dirty="0" smtClean="0">
                <a:solidFill>
                  <a:schemeClr val="accent1"/>
                </a:solidFill>
              </a:rPr>
              <a:t>vv.22</a:t>
            </a:r>
            <a:r>
              <a:rPr lang="en-US" sz="2400" b="1" u="sng" dirty="0" smtClean="0">
                <a:solidFill>
                  <a:schemeClr val="accent1"/>
                </a:solidFill>
              </a:rPr>
              <a:t>-36</a:t>
            </a:r>
            <a:r>
              <a:rPr lang="en-US" sz="2400" b="1" dirty="0" smtClean="0">
                <a:solidFill>
                  <a:schemeClr val="accent1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/>
                </a:solidFill>
              </a:rPr>
              <a:t>Repented </a:t>
            </a:r>
            <a:r>
              <a:rPr lang="en-US" sz="2400" b="1" dirty="0" smtClean="0">
                <a:solidFill>
                  <a:srgbClr val="666699"/>
                </a:solidFill>
              </a:rPr>
              <a:t>(change of mind &amp; heart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 direction &amp; allegiance 	in life),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vv.37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-38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vv.41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- 47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; </a:t>
            </a:r>
            <a:endParaRPr lang="en-US" sz="2400" b="1" i="1" dirty="0" smtClean="0">
              <a:solidFill>
                <a:schemeClr val="accent1"/>
              </a:solidFill>
              <a:sym typeface="Wingding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/>
                </a:solidFill>
                <a:sym typeface="Wingdings"/>
              </a:rPr>
              <a:t>Confessed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(proclaimed publically their sins,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faith,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&amp; 	allegiance),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vv.37b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 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43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- 47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;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/>
                </a:solidFill>
                <a:sym typeface="Wingdings"/>
              </a:rPr>
              <a:t>Baptized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(immersed in water for remission of sins),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vv.38,41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; 	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and they,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/>
                </a:solidFill>
                <a:sym typeface="Wingdings"/>
              </a:rPr>
              <a:t>Continually Devoted 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themselves to spiritual things as 	directed by </a:t>
            </a:r>
            <a:r>
              <a:rPr lang="en-US" sz="2400" b="1" i="1" dirty="0" smtClean="0">
                <a:solidFill>
                  <a:srgbClr val="666699"/>
                </a:solidFill>
                <a:sym typeface="Wingdings"/>
              </a:rPr>
              <a:t>inspiration</a:t>
            </a:r>
            <a:r>
              <a:rPr lang="en-US" sz="2400" b="1" dirty="0" smtClean="0">
                <a:solidFill>
                  <a:srgbClr val="666699"/>
                </a:solidFill>
                <a:sym typeface="Wingdings"/>
              </a:rPr>
              <a:t>, 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vv.42</a:t>
            </a:r>
            <a:r>
              <a:rPr lang="en-US" sz="2400" b="1" u="sng" dirty="0" smtClean="0">
                <a:solidFill>
                  <a:schemeClr val="accent1"/>
                </a:solidFill>
                <a:sym typeface="Wingdings"/>
              </a:rPr>
              <a:t>- 47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. </a:t>
            </a:r>
            <a:endParaRPr lang="en-US" sz="2400" b="1" i="1" dirty="0" smtClean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2" r="350"/>
          <a:stretch/>
        </p:blipFill>
        <p:spPr>
          <a:xfrm>
            <a:off x="7295263" y="349002"/>
            <a:ext cx="1482952" cy="1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828"/>
            <a:ext cx="6684989" cy="1584816"/>
          </a:xfrm>
        </p:spPr>
        <p:txBody>
          <a:bodyPr anchor="ctr"/>
          <a:lstStyle/>
          <a:p>
            <a:r>
              <a:rPr lang="en-US" b="1" dirty="0"/>
              <a:t>The Church You Read About in the Bible- </a:t>
            </a:r>
            <a:r>
              <a:rPr lang="en-US" b="1" i="1" dirty="0">
                <a:solidFill>
                  <a:schemeClr val="tx1"/>
                </a:solidFill>
              </a:rPr>
              <a:t>Form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10" y="1964176"/>
            <a:ext cx="8490837" cy="467414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Let’s briefly look at the </a:t>
            </a:r>
            <a:r>
              <a:rPr lang="en-US" sz="2800" b="1" i="1" dirty="0" smtClean="0">
                <a:solidFill>
                  <a:schemeClr val="accent1"/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666699"/>
                </a:solidFill>
              </a:rPr>
              <a:t>(pattern of </a:t>
            </a:r>
            <a:r>
              <a:rPr lang="en-US" sz="2800" b="1" i="1" dirty="0" smtClean="0">
                <a:solidFill>
                  <a:srgbClr val="666699"/>
                </a:solidFill>
              </a:rPr>
              <a:t>work</a:t>
            </a:r>
            <a:r>
              <a:rPr lang="en-US" sz="2800" b="1" dirty="0" smtClean="0"/>
              <a:t>) of this church Jesus built from </a:t>
            </a:r>
            <a:r>
              <a:rPr lang="en-US" sz="2800" b="1" u="sng" dirty="0" smtClean="0">
                <a:solidFill>
                  <a:srgbClr val="663366"/>
                </a:solidFill>
              </a:rPr>
              <a:t>Acts 2ff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accent3"/>
                </a:solidFill>
              </a:rPr>
              <a:t>They </a:t>
            </a:r>
            <a:r>
              <a:rPr lang="en-US" sz="2400" b="1" i="1" dirty="0" smtClean="0">
                <a:solidFill>
                  <a:srgbClr val="663366"/>
                </a:solidFill>
              </a:rPr>
              <a:t>worshipped </a:t>
            </a:r>
            <a:r>
              <a:rPr lang="en-US" sz="2400" b="1" dirty="0" smtClean="0">
                <a:solidFill>
                  <a:schemeClr val="accent3"/>
                </a:solidFill>
              </a:rPr>
              <a:t>according to inspired teaching, 	</a:t>
            </a:r>
            <a:r>
              <a:rPr lang="en-US" sz="2400" b="1" u="sng" dirty="0" smtClean="0">
                <a:solidFill>
                  <a:srgbClr val="663366"/>
                </a:solidFill>
              </a:rPr>
              <a:t>vv.42-43</a:t>
            </a:r>
            <a:r>
              <a:rPr lang="en-US" sz="2400" b="1" dirty="0" smtClean="0">
                <a:solidFill>
                  <a:srgbClr val="663366"/>
                </a:solidFill>
              </a:rPr>
              <a:t>, </a:t>
            </a:r>
            <a:r>
              <a:rPr lang="en-US" sz="2400" b="1" dirty="0" smtClean="0">
                <a:solidFill>
                  <a:srgbClr val="666699"/>
                </a:solidFill>
              </a:rPr>
              <a:t>which included: </a:t>
            </a:r>
          </a:p>
          <a:p>
            <a:pPr marL="6858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3"/>
                </a:solidFill>
              </a:rPr>
              <a:t>Apostolic/inspired </a:t>
            </a:r>
            <a:r>
              <a:rPr lang="en-US" sz="2200" b="1" i="1" dirty="0" smtClean="0">
                <a:solidFill>
                  <a:srgbClr val="663366"/>
                </a:solidFill>
              </a:rPr>
              <a:t>Teaching, </a:t>
            </a:r>
            <a:r>
              <a:rPr lang="en-US" sz="2200" b="1" u="sng" dirty="0" smtClean="0">
                <a:solidFill>
                  <a:srgbClr val="663366"/>
                </a:solidFill>
              </a:rPr>
              <a:t>v.42a</a:t>
            </a:r>
            <a:r>
              <a:rPr lang="en-US" sz="2200" b="1" dirty="0" smtClean="0">
                <a:solidFill>
                  <a:srgbClr val="663366"/>
                </a:solidFill>
              </a:rPr>
              <a:t>;</a:t>
            </a:r>
          </a:p>
          <a:p>
            <a:pPr marL="6858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i="1" dirty="0" smtClean="0">
                <a:solidFill>
                  <a:srgbClr val="663366"/>
                </a:solidFill>
              </a:rPr>
              <a:t>Fellowship </a:t>
            </a:r>
            <a:r>
              <a:rPr lang="en-US" sz="2200" b="1" dirty="0" smtClean="0">
                <a:solidFill>
                  <a:srgbClr val="666699"/>
                </a:solidFill>
              </a:rPr>
              <a:t>(assembling </a:t>
            </a:r>
            <a:r>
              <a:rPr lang="en-US" sz="2200" b="1" i="1" dirty="0" smtClean="0">
                <a:solidFill>
                  <a:srgbClr val="666699"/>
                </a:solidFill>
              </a:rPr>
              <a:t>together/joint participation</a:t>
            </a:r>
            <a:r>
              <a:rPr lang="en-US" sz="2200" b="1" dirty="0" smtClean="0">
                <a:solidFill>
                  <a:srgbClr val="666699"/>
                </a:solidFill>
              </a:rPr>
              <a:t>), 	</a:t>
            </a:r>
            <a:r>
              <a:rPr lang="en-US" sz="2200" b="1" u="sng" dirty="0" smtClean="0">
                <a:solidFill>
                  <a:srgbClr val="663366"/>
                </a:solidFill>
              </a:rPr>
              <a:t>v.42b</a:t>
            </a:r>
            <a:r>
              <a:rPr lang="en-US" sz="2200" b="1" dirty="0" smtClean="0">
                <a:solidFill>
                  <a:srgbClr val="663366"/>
                </a:solidFill>
              </a:rPr>
              <a:t>; </a:t>
            </a:r>
            <a:r>
              <a:rPr lang="en-US" sz="2200" b="1" u="sng" dirty="0" smtClean="0">
                <a:solidFill>
                  <a:srgbClr val="663366"/>
                </a:solidFill>
              </a:rPr>
              <a:t>1Cor.11:18</a:t>
            </a:r>
            <a:r>
              <a:rPr lang="en-US" sz="2200" b="1" dirty="0" smtClean="0">
                <a:solidFill>
                  <a:srgbClr val="663366"/>
                </a:solidFill>
              </a:rPr>
              <a:t>; </a:t>
            </a:r>
            <a:r>
              <a:rPr lang="en-US" sz="2200" b="1" u="sng" dirty="0" smtClean="0">
                <a:solidFill>
                  <a:srgbClr val="663366"/>
                </a:solidFill>
              </a:rPr>
              <a:t>Heb.10:25</a:t>
            </a:r>
            <a:r>
              <a:rPr lang="en-US" sz="2200" b="1" dirty="0" smtClean="0">
                <a:solidFill>
                  <a:srgbClr val="663366"/>
                </a:solidFill>
              </a:rPr>
              <a:t>;</a:t>
            </a:r>
          </a:p>
          <a:p>
            <a:pPr marL="6858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i="1" dirty="0" smtClean="0">
                <a:solidFill>
                  <a:srgbClr val="663366"/>
                </a:solidFill>
              </a:rPr>
              <a:t>Breaking Bread </a:t>
            </a:r>
            <a:r>
              <a:rPr lang="en-US" sz="2200" b="1" dirty="0" smtClean="0">
                <a:solidFill>
                  <a:srgbClr val="666699"/>
                </a:solidFill>
              </a:rPr>
              <a:t>(partaking of Lord’s Supper),</a:t>
            </a:r>
            <a:r>
              <a:rPr lang="en-US" sz="2200" b="1" dirty="0" smtClean="0">
                <a:solidFill>
                  <a:srgbClr val="663366"/>
                </a:solidFill>
              </a:rPr>
              <a:t> </a:t>
            </a:r>
            <a:r>
              <a:rPr lang="en-US" sz="2200" b="1" u="sng" dirty="0" smtClean="0">
                <a:solidFill>
                  <a:srgbClr val="663366"/>
                </a:solidFill>
              </a:rPr>
              <a:t>v.42c</a:t>
            </a:r>
            <a:r>
              <a:rPr lang="en-US" sz="2200" b="1" dirty="0" smtClean="0">
                <a:solidFill>
                  <a:srgbClr val="663366"/>
                </a:solidFill>
              </a:rPr>
              <a:t>; </a:t>
            </a:r>
            <a:r>
              <a:rPr lang="en-US" sz="2200" b="1" u="sng" dirty="0" smtClean="0">
                <a:solidFill>
                  <a:srgbClr val="663366"/>
                </a:solidFill>
              </a:rPr>
              <a:t>20:7</a:t>
            </a:r>
            <a:r>
              <a:rPr lang="en-US" sz="2200" b="1" dirty="0" smtClean="0">
                <a:solidFill>
                  <a:srgbClr val="663366"/>
                </a:solidFill>
              </a:rPr>
              <a:t>; 	</a:t>
            </a:r>
            <a:r>
              <a:rPr lang="en-US" sz="2200" b="1" u="sng" dirty="0" smtClean="0">
                <a:solidFill>
                  <a:srgbClr val="663366"/>
                </a:solidFill>
              </a:rPr>
              <a:t>1Cor.11:20-34</a:t>
            </a:r>
            <a:r>
              <a:rPr lang="en-US" sz="2200" b="1" dirty="0" smtClean="0">
                <a:solidFill>
                  <a:srgbClr val="663366"/>
                </a:solidFill>
              </a:rPr>
              <a:t>; </a:t>
            </a:r>
            <a:r>
              <a:rPr lang="en-US" sz="2200" b="1" dirty="0" smtClean="0">
                <a:solidFill>
                  <a:srgbClr val="666699"/>
                </a:solidFill>
              </a:rPr>
              <a:t>and</a:t>
            </a:r>
            <a:endParaRPr lang="en-US" sz="2200" b="1" dirty="0">
              <a:solidFill>
                <a:srgbClr val="666699"/>
              </a:solidFill>
            </a:endParaRPr>
          </a:p>
          <a:p>
            <a:pPr marL="6858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solidFill>
                  <a:srgbClr val="666699"/>
                </a:solidFill>
              </a:rPr>
              <a:t>We also read that N.T. churches </a:t>
            </a:r>
            <a:r>
              <a:rPr lang="en-US" sz="2200" b="1" i="1" dirty="0" smtClean="0">
                <a:solidFill>
                  <a:srgbClr val="663366"/>
                </a:solidFill>
              </a:rPr>
              <a:t>sang </a:t>
            </a:r>
            <a:r>
              <a:rPr lang="en-US" sz="2200" b="1" dirty="0" smtClean="0">
                <a:solidFill>
                  <a:srgbClr val="663366"/>
                </a:solidFill>
              </a:rPr>
              <a:t>psalms, hymns, 	spiritual songs, </a:t>
            </a:r>
            <a:r>
              <a:rPr lang="en-US" sz="2200" b="1" u="sng" dirty="0" smtClean="0">
                <a:solidFill>
                  <a:srgbClr val="663366"/>
                </a:solidFill>
              </a:rPr>
              <a:t>Eph.5:19</a:t>
            </a:r>
            <a:r>
              <a:rPr lang="en-US" sz="2200" b="1" dirty="0" smtClean="0">
                <a:solidFill>
                  <a:srgbClr val="663366"/>
                </a:solidFill>
              </a:rPr>
              <a:t>; </a:t>
            </a:r>
            <a:r>
              <a:rPr lang="en-US" sz="2200" b="1" u="sng" dirty="0" smtClean="0">
                <a:solidFill>
                  <a:srgbClr val="663366"/>
                </a:solidFill>
              </a:rPr>
              <a:t>Col.3:16</a:t>
            </a:r>
            <a:r>
              <a:rPr lang="en-US" sz="2200" b="1" dirty="0" smtClean="0">
                <a:solidFill>
                  <a:srgbClr val="663366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2" r="350"/>
          <a:stretch/>
        </p:blipFill>
        <p:spPr>
          <a:xfrm>
            <a:off x="7295263" y="349002"/>
            <a:ext cx="1482952" cy="1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828"/>
            <a:ext cx="6684989" cy="1584816"/>
          </a:xfrm>
        </p:spPr>
        <p:txBody>
          <a:bodyPr anchor="ctr"/>
          <a:lstStyle/>
          <a:p>
            <a:r>
              <a:rPr lang="en-US" b="1" dirty="0"/>
              <a:t>The Church You Read About in the Bible- </a:t>
            </a:r>
            <a:r>
              <a:rPr lang="en-US" b="1" i="1" dirty="0">
                <a:solidFill>
                  <a:schemeClr val="tx1"/>
                </a:solidFill>
              </a:rPr>
              <a:t>Form &amp;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10" y="1964176"/>
            <a:ext cx="8490837" cy="467414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Let’s briefly look at the </a:t>
            </a:r>
            <a:r>
              <a:rPr lang="en-US" sz="2800" b="1" i="1" dirty="0" smtClean="0">
                <a:solidFill>
                  <a:schemeClr val="accent1"/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666699"/>
                </a:solidFill>
              </a:rPr>
              <a:t>(pattern of </a:t>
            </a:r>
            <a:r>
              <a:rPr lang="en-US" sz="2800" b="1" i="1" dirty="0" smtClean="0">
                <a:solidFill>
                  <a:srgbClr val="666699"/>
                </a:solidFill>
              </a:rPr>
              <a:t>work</a:t>
            </a:r>
            <a:r>
              <a:rPr lang="en-US" sz="2800" b="1" dirty="0" smtClean="0"/>
              <a:t>) of this church Jesus built:  </a:t>
            </a:r>
            <a:r>
              <a:rPr lang="en-US" sz="2800" b="1" u="sng" dirty="0" smtClean="0">
                <a:solidFill>
                  <a:srgbClr val="663366"/>
                </a:solidFill>
              </a:rPr>
              <a:t>Acts 2ff</a:t>
            </a:r>
            <a:r>
              <a:rPr lang="en-US" sz="2800" b="1" dirty="0" smtClean="0">
                <a:solidFill>
                  <a:srgbClr val="663366"/>
                </a:solidFill>
              </a:rPr>
              <a:t>  </a:t>
            </a:r>
            <a:r>
              <a:rPr lang="en-US" sz="2800" b="1" dirty="0" smtClean="0">
                <a:solidFill>
                  <a:schemeClr val="accent3"/>
                </a:solidFill>
              </a:rPr>
              <a:t>(cont.)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accent3"/>
                </a:solidFill>
              </a:rPr>
              <a:t>They </a:t>
            </a:r>
            <a:r>
              <a:rPr lang="en-US" sz="2400" b="1" i="1" dirty="0" smtClean="0">
                <a:solidFill>
                  <a:srgbClr val="663366"/>
                </a:solidFill>
              </a:rPr>
              <a:t>worshipped </a:t>
            </a:r>
            <a:r>
              <a:rPr lang="en-US" sz="2400" b="1" dirty="0" smtClean="0">
                <a:solidFill>
                  <a:schemeClr val="accent3"/>
                </a:solidFill>
              </a:rPr>
              <a:t>according to inspired teaching, </a:t>
            </a:r>
            <a:r>
              <a:rPr lang="en-US" sz="2400" b="1" dirty="0" smtClean="0">
                <a:solidFill>
                  <a:schemeClr val="accent3"/>
                </a:solidFill>
              </a:rPr>
              <a:t>      </a:t>
            </a:r>
            <a:r>
              <a:rPr lang="en-US" sz="2400" b="1" u="sng" dirty="0" smtClean="0">
                <a:solidFill>
                  <a:srgbClr val="663366"/>
                </a:solidFill>
              </a:rPr>
              <a:t>vv</a:t>
            </a:r>
            <a:r>
              <a:rPr lang="en-US" sz="2400" b="1" u="sng" dirty="0" smtClean="0">
                <a:solidFill>
                  <a:srgbClr val="663366"/>
                </a:solidFill>
              </a:rPr>
              <a:t>.42-43</a:t>
            </a:r>
            <a:r>
              <a:rPr lang="en-US" sz="2400" b="1" dirty="0" smtClean="0">
                <a:solidFill>
                  <a:srgbClr val="663366"/>
                </a:solidFill>
              </a:rPr>
              <a:t>; </a:t>
            </a:r>
            <a:r>
              <a:rPr lang="en-US" sz="2400" b="1" dirty="0" smtClean="0">
                <a:solidFill>
                  <a:schemeClr val="accent3"/>
                </a:solidFill>
              </a:rPr>
              <a:t>and,</a:t>
            </a:r>
            <a:r>
              <a:rPr lang="en-US" sz="2400" b="1" dirty="0" smtClean="0">
                <a:solidFill>
                  <a:srgbClr val="663366"/>
                </a:solidFill>
              </a:rPr>
              <a:t> </a:t>
            </a:r>
            <a:endParaRPr lang="en-US" sz="2400" b="1" dirty="0" smtClean="0">
              <a:solidFill>
                <a:srgbClr val="663366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666699"/>
                </a:solidFill>
              </a:rPr>
              <a:t>They practiced</a:t>
            </a:r>
            <a:r>
              <a:rPr lang="en-US" sz="2400" b="1" dirty="0" smtClean="0">
                <a:solidFill>
                  <a:srgbClr val="663366"/>
                </a:solidFill>
              </a:rPr>
              <a:t> </a:t>
            </a:r>
            <a:r>
              <a:rPr lang="en-US" sz="2400" b="1" i="1" dirty="0" smtClean="0">
                <a:solidFill>
                  <a:srgbClr val="663366"/>
                </a:solidFill>
              </a:rPr>
              <a:t>benevolence </a:t>
            </a:r>
            <a:r>
              <a:rPr lang="en-US" sz="2400" b="1" dirty="0" smtClean="0">
                <a:solidFill>
                  <a:srgbClr val="666699"/>
                </a:solidFill>
              </a:rPr>
              <a:t>toward one another (saints),</a:t>
            </a:r>
            <a:r>
              <a:rPr lang="en-US" sz="2400" b="1" dirty="0" smtClean="0">
                <a:solidFill>
                  <a:srgbClr val="663366"/>
                </a:solidFill>
              </a:rPr>
              <a:t> </a:t>
            </a:r>
            <a:r>
              <a:rPr lang="en-US" sz="2400" b="1" u="sng" dirty="0" smtClean="0">
                <a:solidFill>
                  <a:schemeClr val="accent1"/>
                </a:solidFill>
              </a:rPr>
              <a:t>vv.44-45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u="sng" dirty="0" smtClean="0">
                <a:solidFill>
                  <a:schemeClr val="accent1"/>
                </a:solidFill>
              </a:rPr>
              <a:t>1Cor.16:1ff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u="sng" dirty="0" smtClean="0">
                <a:solidFill>
                  <a:schemeClr val="accent1"/>
                </a:solidFill>
              </a:rPr>
              <a:t>Rom.15:25-27</a:t>
            </a:r>
            <a:r>
              <a:rPr lang="en-US" sz="2400" b="1" dirty="0" smtClean="0">
                <a:solidFill>
                  <a:schemeClr val="accent1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666699"/>
                </a:solidFill>
              </a:rPr>
              <a:t>They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edified </a:t>
            </a:r>
            <a:r>
              <a:rPr lang="en-US" sz="2400" b="1" dirty="0" smtClean="0">
                <a:solidFill>
                  <a:srgbClr val="666699"/>
                </a:solidFill>
              </a:rPr>
              <a:t>(to spiritually </a:t>
            </a:r>
            <a:r>
              <a:rPr lang="en-US" sz="2400" b="1" i="1" dirty="0" smtClean="0">
                <a:solidFill>
                  <a:srgbClr val="666699"/>
                </a:solidFill>
              </a:rPr>
              <a:t>build up</a:t>
            </a:r>
            <a:r>
              <a:rPr lang="en-US" sz="2400" b="1" dirty="0" smtClean="0">
                <a:solidFill>
                  <a:srgbClr val="666699"/>
                </a:solidFill>
              </a:rPr>
              <a:t>) one another both in and out of the assembly, </a:t>
            </a:r>
            <a:r>
              <a:rPr lang="en-US" sz="2400" b="1" u="sng" dirty="0" smtClean="0">
                <a:solidFill>
                  <a:schemeClr val="accent1"/>
                </a:solidFill>
              </a:rPr>
              <a:t>vv.46-47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u="sng" dirty="0" smtClean="0">
                <a:solidFill>
                  <a:schemeClr val="accent1"/>
                </a:solidFill>
              </a:rPr>
              <a:t>Eph.4:11-16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dirty="0" smtClean="0">
                <a:solidFill>
                  <a:srgbClr val="666699"/>
                </a:solidFill>
              </a:rPr>
              <a:t>and,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666699"/>
                </a:solidFill>
              </a:rPr>
              <a:t>They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evangelized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rgbClr val="666699"/>
                </a:solidFill>
              </a:rPr>
              <a:t>everywhere they went, </a:t>
            </a:r>
            <a:r>
              <a:rPr lang="en-US" sz="2400" b="1" u="sng" dirty="0" smtClean="0">
                <a:solidFill>
                  <a:schemeClr val="accent1"/>
                </a:solidFill>
              </a:rPr>
              <a:t>8:1-4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u="sng" dirty="0" smtClean="0">
                <a:solidFill>
                  <a:schemeClr val="accent1"/>
                </a:solidFill>
              </a:rPr>
              <a:t>11:19</a:t>
            </a:r>
            <a:r>
              <a:rPr lang="en-US" sz="2400" b="1" dirty="0" smtClean="0">
                <a:solidFill>
                  <a:schemeClr val="accent1"/>
                </a:solidFill>
              </a:rPr>
              <a:t>; </a:t>
            </a:r>
            <a:r>
              <a:rPr lang="en-US" sz="2400" b="1" u="sng" dirty="0" smtClean="0">
                <a:solidFill>
                  <a:schemeClr val="accent1"/>
                </a:solidFill>
              </a:rPr>
              <a:t>Rom.10:14-</a:t>
            </a:r>
            <a:r>
              <a:rPr lang="en-US" sz="2400" b="1" u="sng" dirty="0" smtClean="0">
                <a:solidFill>
                  <a:schemeClr val="accent1"/>
                </a:solidFill>
              </a:rPr>
              <a:t>18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2" r="350"/>
          <a:stretch/>
        </p:blipFill>
        <p:spPr>
          <a:xfrm>
            <a:off x="7295263" y="349002"/>
            <a:ext cx="1482952" cy="1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828"/>
            <a:ext cx="6684989" cy="1584816"/>
          </a:xfrm>
        </p:spPr>
        <p:txBody>
          <a:bodyPr anchor="ctr"/>
          <a:lstStyle/>
          <a:p>
            <a:r>
              <a:rPr lang="en-US" b="1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810" y="1770529"/>
            <a:ext cx="8490837" cy="5020236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The church you read about in the Bible:</a:t>
            </a:r>
            <a:endParaRPr lang="en-US" sz="2800" b="1" dirty="0" smtClean="0">
              <a:solidFill>
                <a:srgbClr val="663366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chemeClr val="accent3"/>
                </a:solidFill>
              </a:rPr>
              <a:t>Became members by </a:t>
            </a:r>
            <a:r>
              <a:rPr lang="en-US" sz="2600" b="1" i="1" dirty="0" smtClean="0">
                <a:solidFill>
                  <a:schemeClr val="accent1"/>
                </a:solidFill>
              </a:rPr>
              <a:t>obeying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smtClean="0">
                <a:solidFill>
                  <a:schemeClr val="accent1"/>
                </a:solidFill>
              </a:rPr>
              <a:t>inspired requirements </a:t>
            </a:r>
            <a:r>
              <a:rPr lang="en-US" sz="2600" b="1" dirty="0" smtClean="0">
                <a:solidFill>
                  <a:schemeClr val="accent3"/>
                </a:solidFill>
              </a:rPr>
              <a:t>of </a:t>
            </a:r>
            <a:r>
              <a:rPr lang="en-US" sz="2600" b="1" i="1" dirty="0" smtClean="0">
                <a:solidFill>
                  <a:srgbClr val="663366"/>
                </a:solidFill>
              </a:rPr>
              <a:t>hearing, believing, repenting, confessing, </a:t>
            </a:r>
            <a:r>
              <a:rPr lang="en-US" sz="2600" b="1" dirty="0" smtClean="0">
                <a:solidFill>
                  <a:srgbClr val="663366"/>
                </a:solidFill>
              </a:rPr>
              <a:t>being </a:t>
            </a:r>
            <a:r>
              <a:rPr lang="en-US" sz="2600" b="1" i="1" dirty="0" smtClean="0">
                <a:solidFill>
                  <a:srgbClr val="663366"/>
                </a:solidFill>
              </a:rPr>
              <a:t>baptized</a:t>
            </a:r>
            <a:r>
              <a:rPr lang="en-US" sz="2600" b="1" i="1" dirty="0" smtClean="0">
                <a:solidFill>
                  <a:schemeClr val="accent3"/>
                </a:solidFill>
              </a:rPr>
              <a:t>, </a:t>
            </a:r>
            <a:r>
              <a:rPr lang="en-US" sz="2600" b="1" dirty="0" smtClean="0">
                <a:solidFill>
                  <a:schemeClr val="accent3"/>
                </a:solidFill>
              </a:rPr>
              <a:t>and </a:t>
            </a:r>
            <a:r>
              <a:rPr lang="en-US" sz="2600" b="1" i="1" dirty="0" smtClean="0">
                <a:solidFill>
                  <a:srgbClr val="663366"/>
                </a:solidFill>
              </a:rPr>
              <a:t>continual devotion</a:t>
            </a:r>
            <a:r>
              <a:rPr lang="en-US" sz="2600" b="1" dirty="0" smtClean="0">
                <a:solidFill>
                  <a:schemeClr val="accent3"/>
                </a:solidFill>
              </a:rPr>
              <a:t> to inspired spiritual practices</a:t>
            </a:r>
            <a:r>
              <a:rPr lang="en-US" sz="2600" b="1" dirty="0" smtClean="0">
                <a:solidFill>
                  <a:srgbClr val="663366"/>
                </a:solidFill>
              </a:rPr>
              <a:t>.</a:t>
            </a:r>
          </a:p>
          <a:p>
            <a:pPr marL="2286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If any now wish to become members of the church you read about in the Bible, it will be by following this same</a:t>
            </a:r>
            <a:r>
              <a:rPr lang="en-US" sz="2600" b="1" dirty="0" smtClean="0">
                <a:solidFill>
                  <a:srgbClr val="663366"/>
                </a:solidFill>
              </a:rPr>
              <a:t> </a:t>
            </a:r>
            <a:r>
              <a:rPr lang="en-US" sz="2600" b="1" i="1" dirty="0" smtClean="0">
                <a:solidFill>
                  <a:srgbClr val="663366"/>
                </a:solidFill>
              </a:rPr>
              <a:t>form, </a:t>
            </a:r>
            <a:r>
              <a:rPr lang="en-US" sz="2600" b="1" u="sng" dirty="0" smtClean="0">
                <a:solidFill>
                  <a:srgbClr val="663366"/>
                </a:solidFill>
              </a:rPr>
              <a:t>Rom.6:17</a:t>
            </a:r>
            <a:r>
              <a:rPr lang="en-US" sz="2600" b="1" dirty="0" smtClean="0">
                <a:solidFill>
                  <a:srgbClr val="663366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i="1" dirty="0" smtClean="0">
                <a:solidFill>
                  <a:srgbClr val="666699"/>
                </a:solidFill>
              </a:rPr>
              <a:t>Functioned </a:t>
            </a:r>
            <a:r>
              <a:rPr lang="en-US" sz="2600" b="1" dirty="0" smtClean="0">
                <a:solidFill>
                  <a:srgbClr val="666699"/>
                </a:solidFill>
              </a:rPr>
              <a:t>according to the direction of </a:t>
            </a:r>
            <a:r>
              <a:rPr lang="en-US" sz="2600" b="1" i="1" dirty="0" smtClean="0">
                <a:solidFill>
                  <a:schemeClr val="accent1"/>
                </a:solidFill>
              </a:rPr>
              <a:t>inspired teaching </a:t>
            </a:r>
            <a:r>
              <a:rPr lang="en-US" sz="2600" b="1" dirty="0" smtClean="0">
                <a:solidFill>
                  <a:srgbClr val="666699"/>
                </a:solidFill>
              </a:rPr>
              <a:t>in the practice of </a:t>
            </a:r>
            <a:r>
              <a:rPr lang="en-US" sz="2600" b="1" i="1" dirty="0" smtClean="0">
                <a:solidFill>
                  <a:srgbClr val="663366"/>
                </a:solidFill>
              </a:rPr>
              <a:t>worship, benevolence, edification</a:t>
            </a:r>
            <a:r>
              <a:rPr lang="en-US" sz="2600" b="1" i="1" dirty="0" smtClean="0">
                <a:solidFill>
                  <a:srgbClr val="666699"/>
                </a:solidFill>
              </a:rPr>
              <a:t>, </a:t>
            </a:r>
            <a:r>
              <a:rPr lang="en-US" sz="2600" b="1" dirty="0" smtClean="0">
                <a:solidFill>
                  <a:srgbClr val="666699"/>
                </a:solidFill>
              </a:rPr>
              <a:t>and </a:t>
            </a:r>
            <a:r>
              <a:rPr lang="en-US" sz="2600" b="1" i="1" dirty="0" smtClean="0">
                <a:solidFill>
                  <a:srgbClr val="663366"/>
                </a:solidFill>
              </a:rPr>
              <a:t>evangelism</a:t>
            </a:r>
            <a:r>
              <a:rPr lang="en-US" sz="2600" b="1" dirty="0" smtClean="0">
                <a:solidFill>
                  <a:srgbClr val="666699"/>
                </a:solidFill>
              </a:rPr>
              <a:t>.  </a:t>
            </a:r>
            <a:endParaRPr lang="en-US" sz="2600" b="1" i="1" dirty="0" smtClean="0">
              <a:solidFill>
                <a:srgbClr val="666699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Any today claiming allegiance to Christ must also follow these same </a:t>
            </a:r>
            <a:r>
              <a:rPr lang="en-US" sz="2600" b="1" i="1" dirty="0" smtClean="0">
                <a:solidFill>
                  <a:schemeClr val="tx1"/>
                </a:solidFill>
              </a:rPr>
              <a:t>inspired </a:t>
            </a:r>
            <a:r>
              <a:rPr lang="en-US" sz="2600" b="1" dirty="0" smtClean="0">
                <a:solidFill>
                  <a:schemeClr val="tx1"/>
                </a:solidFill>
              </a:rPr>
              <a:t>instructions and examples in their </a:t>
            </a:r>
            <a:r>
              <a:rPr lang="en-US" sz="2600" b="1" i="1" dirty="0" smtClean="0">
                <a:solidFill>
                  <a:schemeClr val="accent1"/>
                </a:solidFill>
              </a:rPr>
              <a:t>function</a:t>
            </a:r>
            <a:r>
              <a:rPr lang="en-US" sz="2600" b="1" i="1" dirty="0" smtClean="0">
                <a:solidFill>
                  <a:srgbClr val="000000"/>
                </a:solidFill>
              </a:rPr>
              <a:t>, </a:t>
            </a:r>
            <a:r>
              <a:rPr lang="en-US" sz="2600" b="1" dirty="0" smtClean="0">
                <a:solidFill>
                  <a:srgbClr val="000000"/>
                </a:solidFill>
              </a:rPr>
              <a:t>or else be rejected by God, </a:t>
            </a:r>
            <a:r>
              <a:rPr lang="en-US" sz="2600" b="1" u="sng" dirty="0" smtClean="0">
                <a:solidFill>
                  <a:srgbClr val="663366"/>
                </a:solidFill>
              </a:rPr>
              <a:t>Matt.7:21-23; 15:13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  <a:r>
              <a:rPr lang="en-US" sz="2600" b="1" dirty="0" smtClean="0">
                <a:solidFill>
                  <a:srgbClr val="666699"/>
                </a:solidFill>
              </a:rPr>
              <a:t> </a:t>
            </a:r>
            <a:endParaRPr lang="en-US" sz="2600" b="1" i="1" dirty="0" smtClean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02" r="350"/>
          <a:stretch/>
        </p:blipFill>
        <p:spPr>
          <a:xfrm>
            <a:off x="7295263" y="349002"/>
            <a:ext cx="1482952" cy="14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4258</TotalTime>
  <Words>902</Words>
  <Application>Microsoft Macintosh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Plaza</vt:lpstr>
      <vt:lpstr>PowerPoint Presentation</vt:lpstr>
      <vt:lpstr>The Church You Read About in the Bible, #3</vt:lpstr>
      <vt:lpstr>The Church You Read About in the Bible- Form &amp; Function</vt:lpstr>
      <vt:lpstr>The Church You Read About in the Bible- Form &amp; Function</vt:lpstr>
      <vt:lpstr>The Church You Read About in the Bible- Form &amp; Function</vt:lpstr>
      <vt:lpstr>The Church You Read About in the Bible- Form &amp; Function</vt:lpstr>
      <vt:lpstr>Conclusions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Strong</dc:creator>
  <cp:lastModifiedBy>Philip Strong</cp:lastModifiedBy>
  <cp:revision>25</cp:revision>
  <cp:lastPrinted>2018-11-25T11:46:40Z</cp:lastPrinted>
  <dcterms:created xsi:type="dcterms:W3CDTF">2013-11-17T12:15:48Z</dcterms:created>
  <dcterms:modified xsi:type="dcterms:W3CDTF">2018-11-25T11:52:20Z</dcterms:modified>
</cp:coreProperties>
</file>