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3"/>
  </p:handoutMasterIdLst>
  <p:sldIdLst>
    <p:sldId id="257" r:id="rId2"/>
    <p:sldId id="256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58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scaleToFitPaper="1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11" d="100"/>
          <a:sy n="111" d="100"/>
        </p:scale>
        <p:origin x="-96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handoutMaster" Target="handoutMasters/handout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35B159-7252-5349-829A-39E8A1D5B3CB}" type="datetimeFigureOut">
              <a:rPr lang="en-US" smtClean="0"/>
              <a:t>11/18/18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68B1BA-C346-364C-8979-48810FE15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3076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86953" y="268288"/>
            <a:ext cx="5669280" cy="39003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268940" y="268288"/>
            <a:ext cx="182880" cy="38868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400" y="4208929"/>
            <a:ext cx="5458968" cy="1048684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0" y="5257800"/>
            <a:ext cx="5458968" cy="62179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100000"/>
              <a:buFont typeface="Wingdings 2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76600" y="390525"/>
            <a:ext cx="5504688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22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B1A24CD3-204F-4468-8EE4-28A6668D006A}" type="datetimeFigureOut">
              <a:rPr lang="en-US" smtClean="0"/>
              <a:t>11/18/18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8688" y="6356350"/>
            <a:ext cx="4736592" cy="365125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6494" y="6356350"/>
            <a:ext cx="685800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244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11/18/18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28244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244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11/18/18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28244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5720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11/18/18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11/18/18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95082"/>
            <a:ext cx="3566160" cy="1035424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2052" y="990600"/>
            <a:ext cx="3566160" cy="51355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057400"/>
            <a:ext cx="3566160" cy="3657601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11/18/18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746811" y="268288"/>
            <a:ext cx="4114800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95082"/>
            <a:ext cx="3566160" cy="1035424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057400"/>
            <a:ext cx="3566160" cy="3657601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1365" y="6124014"/>
            <a:ext cx="1752600" cy="365125"/>
          </a:xfrm>
        </p:spPr>
        <p:txBody>
          <a:bodyPr/>
          <a:lstStyle>
            <a:lvl1pPr algn="l">
              <a:defRPr/>
            </a:lvl1pPr>
          </a:lstStyle>
          <a:p>
            <a:fld id="{B1A24CD3-204F-4468-8EE4-28A6668D006A}" type="datetimeFigureOut">
              <a:rPr lang="en-US" smtClean="0"/>
              <a:t>11/18/18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74812" y="6356350"/>
            <a:ext cx="386378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760258" y="990600"/>
            <a:ext cx="4096512" cy="561181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216775" y="268288"/>
            <a:ext cx="1639457" cy="36393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4267200"/>
            <a:ext cx="6477000" cy="566738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9874" y="268288"/>
            <a:ext cx="6858000" cy="36393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88" y="4840941"/>
            <a:ext cx="6475412" cy="130427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11/18/18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4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35471" y="268288"/>
            <a:ext cx="720761" cy="36393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4267200"/>
            <a:ext cx="6477000" cy="566738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9874" y="268288"/>
            <a:ext cx="3006726" cy="36393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88" y="4840941"/>
            <a:ext cx="6475412" cy="130427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11/18/18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3352800" y="268288"/>
            <a:ext cx="47019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1" name="Picture Placeholder 2"/>
          <p:cNvSpPr>
            <a:spLocks noGrp="1"/>
          </p:cNvSpPr>
          <p:nvPr>
            <p:ph type="pic" idx="14"/>
          </p:nvPr>
        </p:nvSpPr>
        <p:spPr>
          <a:xfrm>
            <a:off x="3352800" y="2131935"/>
            <a:ext cx="23042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2" name="Picture Placeholder 2"/>
          <p:cNvSpPr>
            <a:spLocks noGrp="1"/>
          </p:cNvSpPr>
          <p:nvPr>
            <p:ph type="pic" idx="15"/>
          </p:nvPr>
        </p:nvSpPr>
        <p:spPr>
          <a:xfrm>
            <a:off x="5750500" y="2131935"/>
            <a:ext cx="23042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212106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11/18/18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43799" y="1035424"/>
            <a:ext cx="1322295" cy="5090739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35424"/>
            <a:ext cx="6019800" cy="510978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11/18/18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212106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12106" y="6356350"/>
            <a:ext cx="1752600" cy="365125"/>
          </a:xfrm>
        </p:spPr>
        <p:txBody>
          <a:bodyPr/>
          <a:lstStyle/>
          <a:p>
            <a:fld id="{B1A24CD3-204F-4468-8EE4-28A6668D006A}" type="datetimeFigureOut">
              <a:rPr lang="en-US" smtClean="0"/>
              <a:t>11/18/18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86953" y="268288"/>
            <a:ext cx="5669280" cy="25603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399" y="4171950"/>
            <a:ext cx="5457919" cy="1085850"/>
          </a:xfrm>
        </p:spPr>
        <p:txBody>
          <a:bodyPr>
            <a:normAutofit/>
          </a:bodyPr>
          <a:lstStyle>
            <a:lvl1pPr>
              <a:defRPr sz="4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1" y="5257799"/>
            <a:ext cx="5457918" cy="618565"/>
          </a:xfrm>
        </p:spPr>
        <p:txBody>
          <a:bodyPr>
            <a:normAutofit/>
          </a:bodyPr>
          <a:lstStyle>
            <a:lvl1pPr marL="0" indent="0" algn="l">
              <a:spcBef>
                <a:spcPct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spcBef>
                <a:spcPct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76600" y="389965"/>
            <a:ext cx="5499847" cy="365125"/>
          </a:xfrm>
        </p:spPr>
        <p:txBody>
          <a:bodyPr/>
          <a:lstStyle>
            <a:lvl1pPr>
              <a:defRPr sz="2200" b="0" baseline="0">
                <a:solidFill>
                  <a:schemeClr val="bg1"/>
                </a:solidFill>
              </a:defRPr>
            </a:lvl1pPr>
          </a:lstStyle>
          <a:p>
            <a:fld id="{B1A24CD3-204F-4468-8EE4-28A6668D006A}" type="datetimeFigureOut">
              <a:rPr lang="en-US" smtClean="0"/>
              <a:t>11/18/18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3847" y="6356350"/>
            <a:ext cx="473411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5459" y="6356350"/>
            <a:ext cx="685800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200400" y="2877671"/>
            <a:ext cx="5646867" cy="128016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268940" y="268288"/>
            <a:ext cx="182880" cy="38868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,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9875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8423" y="914400"/>
            <a:ext cx="650837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8423" y="2209800"/>
            <a:ext cx="6508377" cy="3916363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12106" y="6356350"/>
            <a:ext cx="1752600" cy="365125"/>
          </a:xfrm>
        </p:spPr>
        <p:txBody>
          <a:bodyPr/>
          <a:lstStyle/>
          <a:p>
            <a:fld id="{B1A24CD3-204F-4468-8EE4-28A6668D006A}" type="datetimeFigureOut">
              <a:rPr lang="en-US" smtClean="0"/>
              <a:t>11/18/18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78423" y="6356350"/>
            <a:ext cx="492685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31694" y="361016"/>
            <a:ext cx="506506" cy="365125"/>
          </a:xfrm>
        </p:spPr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69875" y="1976718"/>
            <a:ext cx="1645920" cy="46257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58952" y="268288"/>
            <a:ext cx="1099073" cy="635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1" y="3429000"/>
            <a:ext cx="4966446" cy="1398494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9801" y="4824414"/>
            <a:ext cx="4966446" cy="1320800"/>
          </a:xfrm>
        </p:spPr>
        <p:txBody>
          <a:bodyPr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600" y="6356350"/>
            <a:ext cx="1622612" cy="365125"/>
          </a:xfrm>
        </p:spPr>
        <p:txBody>
          <a:bodyPr/>
          <a:lstStyle/>
          <a:p>
            <a:fld id="{B1A24CD3-204F-4468-8EE4-28A6668D006A}" type="datetimeFigureOut">
              <a:rPr lang="en-US" smtClean="0"/>
              <a:t>11/18/18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4812" y="6356350"/>
            <a:ext cx="531158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9875" y="4773706"/>
            <a:ext cx="2971800" cy="18445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0354" y="3429001"/>
            <a:ext cx="4966446" cy="1398494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20354" y="4824414"/>
            <a:ext cx="4966446" cy="1320800"/>
          </a:xfrm>
        </p:spPr>
        <p:txBody>
          <a:bodyPr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1212" y="6104965"/>
            <a:ext cx="506506" cy="365125"/>
          </a:xfrm>
        </p:spPr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69874" y="268288"/>
            <a:ext cx="2971800" cy="443865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8244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11/18/18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8835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4132"/>
            <a:ext cx="356616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ct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89411"/>
            <a:ext cx="3566160" cy="343675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79391" y="2054132"/>
            <a:ext cx="356616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ct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79391" y="2689411"/>
            <a:ext cx="3566160" cy="343675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11/18/18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2214562"/>
            <a:ext cx="7396163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11/18/18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57199" y="4224973"/>
            <a:ext cx="7396163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6508377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2209800"/>
            <a:ext cx="6508377" cy="3916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98659" y="6356350"/>
            <a:ext cx="175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B1A24CD3-204F-4468-8EE4-28A6668D006A}" type="datetimeFigureOut">
              <a:rPr lang="en-US" smtClean="0"/>
              <a:t>11/18/18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4812" y="6356350"/>
            <a:ext cx="6007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56494" y="361016"/>
            <a:ext cx="5065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200" b="1">
                <a:solidFill>
                  <a:schemeClr val="bg1"/>
                </a:solidFill>
              </a:defRPr>
            </a:lvl1pPr>
          </a:lstStyle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1800"/>
        </a:spcBef>
        <a:buClr>
          <a:schemeClr val="accent1"/>
        </a:buClr>
        <a:buSzPct val="100000"/>
        <a:buFont typeface="Wingdings 2" pitchFamily="18" charset="2"/>
        <a:buChar char="¡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9382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829" y="413511"/>
            <a:ext cx="6955606" cy="1400213"/>
          </a:xfrm>
        </p:spPr>
        <p:txBody>
          <a:bodyPr anchor="ctr"/>
          <a:lstStyle/>
          <a:p>
            <a:r>
              <a:rPr lang="en-US" sz="3200" b="1" dirty="0"/>
              <a:t>The Church You Read About in the Bible- </a:t>
            </a:r>
            <a:r>
              <a:rPr lang="en-US" sz="3200" b="1" i="1" dirty="0">
                <a:solidFill>
                  <a:schemeClr val="tx2"/>
                </a:solidFill>
              </a:rPr>
              <a:t>Organizational Structure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830" y="2052785"/>
            <a:ext cx="8639128" cy="4805215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10000"/>
              </a:lnSpc>
              <a:spcAft>
                <a:spcPts val="600"/>
              </a:spcAft>
              <a:buNone/>
            </a:pPr>
            <a:r>
              <a:rPr lang="en-US" sz="2600" b="1" dirty="0" smtClean="0"/>
              <a:t>Make no mistake about it,</a:t>
            </a:r>
          </a:p>
          <a:p>
            <a:pPr marL="457200" lvl="2" indent="0">
              <a:lnSpc>
                <a:spcPct val="110000"/>
              </a:lnSpc>
              <a:spcAft>
                <a:spcPts val="600"/>
              </a:spcAft>
              <a:buNone/>
            </a:pPr>
            <a:r>
              <a:rPr lang="en-US" sz="2400" b="1" dirty="0" smtClean="0"/>
              <a:t>Churches that desire to be </a:t>
            </a:r>
            <a:r>
              <a:rPr lang="en-US" sz="2400" b="1" dirty="0" smtClean="0">
                <a:solidFill>
                  <a:schemeClr val="accent2"/>
                </a:solidFill>
              </a:rPr>
              <a:t>“The Church You Read About in the Bible”</a:t>
            </a:r>
            <a:r>
              <a:rPr lang="en-US" sz="2400" b="1" dirty="0" smtClean="0"/>
              <a:t> will either:</a:t>
            </a:r>
          </a:p>
          <a:p>
            <a:pPr marL="914400" lvl="2" indent="-457200">
              <a:lnSpc>
                <a:spcPct val="11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400" b="1" dirty="0" smtClean="0"/>
              <a:t>Have these scripturally authorized offices as their organizational structure (</a:t>
            </a:r>
            <a:r>
              <a:rPr lang="en-US" sz="2400" b="1" dirty="0" smtClean="0">
                <a:solidFill>
                  <a:srgbClr val="297FD5"/>
                </a:solidFill>
              </a:rPr>
              <a:t>Overseers, Deacons, Evangelists, Teachers, Saints, </a:t>
            </a:r>
            <a:r>
              <a:rPr lang="en-US" sz="2400" b="1" u="sng" dirty="0" smtClean="0">
                <a:solidFill>
                  <a:srgbClr val="297FD5"/>
                </a:solidFill>
              </a:rPr>
              <a:t>Phil.1:1</a:t>
            </a:r>
            <a:r>
              <a:rPr lang="en-US" sz="2400" b="1" dirty="0" smtClean="0">
                <a:solidFill>
                  <a:srgbClr val="297FD5"/>
                </a:solidFill>
              </a:rPr>
              <a:t>; </a:t>
            </a:r>
            <a:r>
              <a:rPr lang="en-US" sz="2400" b="1" u="sng" dirty="0" smtClean="0">
                <a:solidFill>
                  <a:srgbClr val="297FD5"/>
                </a:solidFill>
              </a:rPr>
              <a:t>Eph.4:11</a:t>
            </a:r>
            <a:r>
              <a:rPr lang="en-US" sz="2400" b="1" dirty="0" smtClean="0"/>
              <a:t>), and thus be pleasing to God; or,</a:t>
            </a:r>
          </a:p>
          <a:p>
            <a:pPr marL="914400" lvl="2" indent="-457200">
              <a:lnSpc>
                <a:spcPct val="11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400" b="1" dirty="0" smtClean="0"/>
              <a:t>They will be working toward qualifying men to serve in these scripturally authorized offices to be pleasing to God.</a:t>
            </a:r>
          </a:p>
          <a:p>
            <a:pPr marL="228600" lvl="1" indent="0" algn="ctr">
              <a:lnSpc>
                <a:spcPct val="110000"/>
              </a:lnSpc>
              <a:spcAft>
                <a:spcPts val="600"/>
              </a:spcAft>
              <a:buNone/>
            </a:pPr>
            <a:r>
              <a:rPr lang="en-US" sz="3000" b="1" dirty="0" smtClean="0"/>
              <a:t>You will know them by their fruits, </a:t>
            </a:r>
            <a:r>
              <a:rPr lang="en-US" sz="3000" b="1" u="sng" dirty="0" smtClean="0">
                <a:solidFill>
                  <a:srgbClr val="297FD5"/>
                </a:solidFill>
              </a:rPr>
              <a:t>Matt.7:13-23</a:t>
            </a:r>
            <a:r>
              <a:rPr lang="en-US" sz="3000" b="1" dirty="0" smtClean="0"/>
              <a:t>!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2"/>
          <a:srcRect l="19814" t="21469" r="9801" b="21469"/>
          <a:stretch/>
        </p:blipFill>
        <p:spPr>
          <a:xfrm>
            <a:off x="7177125" y="228908"/>
            <a:ext cx="1772128" cy="1683957"/>
          </a:xfrm>
          <a:prstGeom prst="rect">
            <a:avLst/>
          </a:prstGeom>
          <a:ln w="12700" cmpd="sng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21969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2623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400" y="4302608"/>
            <a:ext cx="5650454" cy="1048684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smtClean="0"/>
              <a:t>The Church You Read About in the Bible, #2</a:t>
            </a:r>
            <a:endParaRPr lang="en-US" sz="3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0" y="5444783"/>
            <a:ext cx="5458968" cy="621792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smtClean="0"/>
              <a:t>Organizational Structure</a:t>
            </a:r>
            <a:endParaRPr lang="en-U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200400" y="264893"/>
            <a:ext cx="565045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950" b="1" dirty="0" smtClean="0">
                <a:solidFill>
                  <a:srgbClr val="000000"/>
                </a:solidFill>
              </a:rPr>
              <a:t>Churches today vary greatly from one another in many areas and ways.</a:t>
            </a:r>
          </a:p>
          <a:p>
            <a:pPr algn="just"/>
            <a:r>
              <a:rPr lang="en-US" sz="1950" b="1" dirty="0" smtClean="0">
                <a:solidFill>
                  <a:schemeClr val="bg1"/>
                </a:solidFill>
              </a:rPr>
              <a:t>Seemingly everything from </a:t>
            </a:r>
            <a:r>
              <a:rPr lang="en-US" sz="1950" b="1" i="1" dirty="0" smtClean="0">
                <a:solidFill>
                  <a:schemeClr val="bg1"/>
                </a:solidFill>
              </a:rPr>
              <a:t>doctrine, worship practices, work (mission), </a:t>
            </a:r>
            <a:r>
              <a:rPr lang="en-US" sz="1950" b="1" dirty="0" smtClean="0">
                <a:solidFill>
                  <a:schemeClr val="bg1"/>
                </a:solidFill>
              </a:rPr>
              <a:t>and even their </a:t>
            </a:r>
            <a:r>
              <a:rPr lang="en-US" sz="1950" b="1" i="1" dirty="0" smtClean="0">
                <a:solidFill>
                  <a:schemeClr val="bg1"/>
                </a:solidFill>
              </a:rPr>
              <a:t>goals and objectives </a:t>
            </a:r>
            <a:r>
              <a:rPr lang="en-US" sz="1950" b="1" dirty="0" smtClean="0">
                <a:solidFill>
                  <a:schemeClr val="bg1"/>
                </a:solidFill>
              </a:rPr>
              <a:t>differ dramatically from one to another.</a:t>
            </a:r>
          </a:p>
          <a:p>
            <a:pPr algn="just"/>
            <a:r>
              <a:rPr lang="en-US" sz="1950" b="1" dirty="0" smtClean="0">
                <a:solidFill>
                  <a:srgbClr val="000000"/>
                </a:solidFill>
              </a:rPr>
              <a:t>But one of the areas in which substantial differences are also seen is in regard to their </a:t>
            </a:r>
            <a:r>
              <a:rPr lang="en-US" sz="1950" b="1" i="1" dirty="0" smtClean="0">
                <a:solidFill>
                  <a:srgbClr val="000000"/>
                </a:solidFill>
              </a:rPr>
              <a:t>organizational structures- </a:t>
            </a:r>
            <a:r>
              <a:rPr lang="en-US" sz="1950" b="1" dirty="0" smtClean="0">
                <a:solidFill>
                  <a:srgbClr val="000000"/>
                </a:solidFill>
              </a:rPr>
              <a:t>the positions and offices they employ.</a:t>
            </a:r>
          </a:p>
          <a:p>
            <a:pPr algn="just"/>
            <a:r>
              <a:rPr lang="en-US" sz="1950" b="1" dirty="0" smtClean="0">
                <a:solidFill>
                  <a:srgbClr val="FFFFFF"/>
                </a:solidFill>
              </a:rPr>
              <a:t>Perhaps this is a product of their differences in </a:t>
            </a:r>
            <a:r>
              <a:rPr lang="en-US" sz="1950" b="1" i="1" dirty="0" smtClean="0">
                <a:solidFill>
                  <a:srgbClr val="FFFFFF"/>
                </a:solidFill>
              </a:rPr>
              <a:t>doctrine, work, </a:t>
            </a:r>
            <a:r>
              <a:rPr lang="en-US" sz="1950" b="1" dirty="0" smtClean="0">
                <a:solidFill>
                  <a:srgbClr val="FFFFFF"/>
                </a:solidFill>
              </a:rPr>
              <a:t>and </a:t>
            </a:r>
            <a:r>
              <a:rPr lang="en-US" sz="1950" b="1" i="1" dirty="0" smtClean="0">
                <a:solidFill>
                  <a:srgbClr val="FFFFFF"/>
                </a:solidFill>
              </a:rPr>
              <a:t>goals,</a:t>
            </a:r>
            <a:r>
              <a:rPr lang="en-US" sz="1950" b="1" dirty="0" smtClean="0">
                <a:solidFill>
                  <a:srgbClr val="FFFFFF"/>
                </a:solidFill>
              </a:rPr>
              <a:t> but is it consistent with… </a:t>
            </a:r>
            <a:endParaRPr lang="en-US" sz="1950" b="1" dirty="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3057" y="264893"/>
            <a:ext cx="2649023" cy="4632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b="1" dirty="0" smtClean="0">
                <a:solidFill>
                  <a:schemeClr val="accent4"/>
                </a:solidFill>
              </a:rPr>
              <a:t>This series of lessons has two primary objectives:</a:t>
            </a:r>
          </a:p>
          <a:p>
            <a:pPr marL="342900" indent="-342900">
              <a:spcAft>
                <a:spcPts val="600"/>
              </a:spcAft>
              <a:buClr>
                <a:schemeClr val="tx2"/>
              </a:buClr>
              <a:buAutoNum type="arabicParenR"/>
            </a:pPr>
            <a:r>
              <a:rPr lang="en-US" sz="2000" b="1" dirty="0" smtClean="0">
                <a:solidFill>
                  <a:schemeClr val="accent4"/>
                </a:solidFill>
              </a:rPr>
              <a:t>To help </a:t>
            </a:r>
            <a:r>
              <a:rPr lang="en-US" sz="2000" b="1" dirty="0" smtClean="0">
                <a:solidFill>
                  <a:schemeClr val="tx2"/>
                </a:solidFill>
              </a:rPr>
              <a:t>us</a:t>
            </a:r>
            <a:r>
              <a:rPr lang="en-US" sz="2000" b="1" dirty="0" smtClean="0">
                <a:solidFill>
                  <a:schemeClr val="accent4"/>
                </a:solidFill>
              </a:rPr>
              <a:t> </a:t>
            </a:r>
            <a:r>
              <a:rPr lang="en-US" sz="2000" b="1" i="1" dirty="0" smtClean="0">
                <a:solidFill>
                  <a:schemeClr val="accent4"/>
                </a:solidFill>
              </a:rPr>
              <a:t>stay</a:t>
            </a:r>
            <a:r>
              <a:rPr lang="en-US" sz="2000" b="1" dirty="0" smtClean="0">
                <a:solidFill>
                  <a:schemeClr val="accent4"/>
                </a:solidFill>
              </a:rPr>
              <a:t> or </a:t>
            </a:r>
            <a:r>
              <a:rPr lang="en-US" sz="2000" b="1" i="1" dirty="0" smtClean="0">
                <a:solidFill>
                  <a:schemeClr val="accent4"/>
                </a:solidFill>
              </a:rPr>
              <a:t>become</a:t>
            </a:r>
            <a:r>
              <a:rPr lang="en-US" sz="2000" b="1" dirty="0" smtClean="0">
                <a:solidFill>
                  <a:schemeClr val="accent4"/>
                </a:solidFill>
              </a:rPr>
              <a:t> the church Jesus intended; and,</a:t>
            </a:r>
          </a:p>
          <a:p>
            <a:pPr marL="342900" indent="-342900">
              <a:spcAft>
                <a:spcPts val="600"/>
              </a:spcAft>
              <a:buClr>
                <a:schemeClr val="tx2"/>
              </a:buClr>
              <a:buAutoNum type="arabicParenR"/>
            </a:pPr>
            <a:r>
              <a:rPr lang="en-US" sz="2000" b="1" dirty="0" smtClean="0">
                <a:solidFill>
                  <a:schemeClr val="accent4"/>
                </a:solidFill>
              </a:rPr>
              <a:t>To help </a:t>
            </a:r>
            <a:r>
              <a:rPr lang="en-US" sz="2000" b="1" dirty="0" smtClean="0"/>
              <a:t>others</a:t>
            </a:r>
            <a:r>
              <a:rPr lang="en-US" sz="2000" b="1" dirty="0" smtClean="0">
                <a:solidFill>
                  <a:schemeClr val="accent4"/>
                </a:solidFill>
              </a:rPr>
              <a:t> to be better able to identify the </a:t>
            </a:r>
            <a:r>
              <a:rPr lang="en-US" sz="2000" b="1" i="1" dirty="0" smtClean="0">
                <a:solidFill>
                  <a:schemeClr val="accent4"/>
                </a:solidFill>
              </a:rPr>
              <a:t>church of the New Testament</a:t>
            </a:r>
            <a:r>
              <a:rPr lang="en-US" sz="2000" b="1" dirty="0" smtClean="0">
                <a:solidFill>
                  <a:schemeClr val="accent4"/>
                </a:solidFill>
              </a:rPr>
              <a:t> and its imposters.</a:t>
            </a:r>
          </a:p>
          <a:p>
            <a:pPr>
              <a:spcAft>
                <a:spcPts val="600"/>
              </a:spcAft>
              <a:buClr>
                <a:schemeClr val="accent5"/>
              </a:buClr>
            </a:pPr>
            <a:r>
              <a:rPr lang="en-US" sz="2000" b="1" dirty="0" smtClean="0">
                <a:solidFill>
                  <a:schemeClr val="accent4"/>
                </a:solidFill>
              </a:rPr>
              <a:t>So, let’s get started!</a:t>
            </a:r>
            <a:endParaRPr lang="en-US" sz="2000" b="1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736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829" y="413511"/>
            <a:ext cx="6955606" cy="1400213"/>
          </a:xfrm>
        </p:spPr>
        <p:txBody>
          <a:bodyPr anchor="ctr"/>
          <a:lstStyle/>
          <a:p>
            <a:r>
              <a:rPr lang="en-US" sz="3200" b="1" dirty="0"/>
              <a:t>The Church You Read About in the Bible- </a:t>
            </a:r>
            <a:r>
              <a:rPr lang="en-US" sz="3200" b="1" i="1" dirty="0">
                <a:solidFill>
                  <a:schemeClr val="tx2"/>
                </a:solidFill>
              </a:rPr>
              <a:t>Organizational Structure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209800"/>
            <a:ext cx="7923493" cy="440637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800" b="1" dirty="0" smtClean="0"/>
              <a:t>There are two basic questions that need to be asked and answered: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600" b="1" dirty="0" smtClean="0"/>
              <a:t>Why do some churches </a:t>
            </a:r>
            <a:r>
              <a:rPr lang="en-US" sz="2600" b="1" dirty="0" smtClean="0">
                <a:solidFill>
                  <a:schemeClr val="accent2"/>
                </a:solidFill>
              </a:rPr>
              <a:t>have offices/positions in them </a:t>
            </a:r>
            <a:r>
              <a:rPr lang="en-US" sz="2600" b="1" dirty="0" smtClean="0">
                <a:solidFill>
                  <a:schemeClr val="tx1"/>
                </a:solidFill>
              </a:rPr>
              <a:t>that</a:t>
            </a:r>
            <a:r>
              <a:rPr lang="en-US" sz="2600" b="1" dirty="0" smtClean="0"/>
              <a:t> you </a:t>
            </a:r>
            <a:r>
              <a:rPr lang="en-US" sz="2600" b="1" u="sng" dirty="0" smtClean="0">
                <a:solidFill>
                  <a:schemeClr val="accent2"/>
                </a:solidFill>
              </a:rPr>
              <a:t>don’t</a:t>
            </a:r>
            <a:r>
              <a:rPr lang="en-US" sz="2600" b="1" dirty="0" smtClean="0"/>
              <a:t> read about in the Bible?  And,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600" b="1" dirty="0" smtClean="0"/>
              <a:t>Why do some churches </a:t>
            </a:r>
            <a:r>
              <a:rPr lang="en-US" sz="2600" b="1" dirty="0" smtClean="0">
                <a:solidFill>
                  <a:srgbClr val="297FD5"/>
                </a:solidFill>
              </a:rPr>
              <a:t>not have offices/positions in them</a:t>
            </a:r>
            <a:r>
              <a:rPr lang="en-US" sz="2600" b="1" dirty="0" smtClean="0"/>
              <a:t> that you </a:t>
            </a:r>
            <a:r>
              <a:rPr lang="en-US" sz="2600" b="1" u="sng" dirty="0" smtClean="0">
                <a:solidFill>
                  <a:srgbClr val="297FD5"/>
                </a:solidFill>
              </a:rPr>
              <a:t>do</a:t>
            </a:r>
            <a:r>
              <a:rPr lang="en-US" sz="2600" b="1" dirty="0" smtClean="0"/>
              <a:t> read about in the Bible?</a:t>
            </a:r>
          </a:p>
          <a:p>
            <a:pPr marL="0" indent="0">
              <a:buNone/>
            </a:pPr>
            <a:r>
              <a:rPr lang="en-US" sz="2600" b="1" dirty="0" smtClean="0"/>
              <a:t>While we don’t want to speak </a:t>
            </a:r>
            <a:r>
              <a:rPr lang="en-US" sz="2600" b="1" i="1" dirty="0" smtClean="0"/>
              <a:t>specifically </a:t>
            </a:r>
            <a:r>
              <a:rPr lang="en-US" sz="2600" b="1" dirty="0" smtClean="0"/>
              <a:t>about someone else’s motives, let’s </a:t>
            </a:r>
            <a:r>
              <a:rPr lang="en-US" sz="2600" b="1" i="1" dirty="0" smtClean="0"/>
              <a:t>generally </a:t>
            </a:r>
            <a:r>
              <a:rPr lang="en-US" sz="2600" b="1" dirty="0" smtClean="0"/>
              <a:t>consider these questions- the first one first….</a:t>
            </a:r>
            <a:endParaRPr lang="en-US" sz="2600" b="1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2"/>
          <a:srcRect l="19814" t="21469" r="9801" b="21469"/>
          <a:stretch/>
        </p:blipFill>
        <p:spPr>
          <a:xfrm>
            <a:off x="7177125" y="228908"/>
            <a:ext cx="1772128" cy="1683957"/>
          </a:xfrm>
          <a:prstGeom prst="rect">
            <a:avLst/>
          </a:prstGeom>
          <a:ln w="12700" cmpd="sng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15893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829" y="413511"/>
            <a:ext cx="6955606" cy="1400213"/>
          </a:xfrm>
        </p:spPr>
        <p:txBody>
          <a:bodyPr anchor="ctr"/>
          <a:lstStyle/>
          <a:p>
            <a:r>
              <a:rPr lang="en-US" sz="3200" b="1" dirty="0"/>
              <a:t>The Church You Read About in the Bible- </a:t>
            </a:r>
            <a:r>
              <a:rPr lang="en-US" sz="3200" b="1" i="1" dirty="0">
                <a:solidFill>
                  <a:schemeClr val="tx2"/>
                </a:solidFill>
              </a:rPr>
              <a:t>Organizational Structure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209800"/>
            <a:ext cx="8130242" cy="4406370"/>
          </a:xfrm>
        </p:spPr>
        <p:txBody>
          <a:bodyPr>
            <a:normAutofit lnSpcReduction="10000"/>
          </a:bodyPr>
          <a:lstStyle/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600" b="1" dirty="0" smtClean="0"/>
              <a:t>Why do some churches </a:t>
            </a:r>
            <a:r>
              <a:rPr lang="en-US" sz="2600" b="1" dirty="0" smtClean="0">
                <a:solidFill>
                  <a:schemeClr val="accent2"/>
                </a:solidFill>
              </a:rPr>
              <a:t>have offices/positions in them </a:t>
            </a:r>
            <a:r>
              <a:rPr lang="en-US" sz="2600" b="1" dirty="0" smtClean="0">
                <a:solidFill>
                  <a:schemeClr val="tx1"/>
                </a:solidFill>
              </a:rPr>
              <a:t>that</a:t>
            </a:r>
            <a:r>
              <a:rPr lang="en-US" sz="2600" b="1" dirty="0" smtClean="0"/>
              <a:t> you </a:t>
            </a:r>
            <a:r>
              <a:rPr lang="en-US" sz="2600" b="1" u="sng" dirty="0" smtClean="0">
                <a:solidFill>
                  <a:schemeClr val="accent2"/>
                </a:solidFill>
              </a:rPr>
              <a:t>don’t</a:t>
            </a:r>
            <a:r>
              <a:rPr lang="en-US" sz="2600" b="1" dirty="0" smtClean="0"/>
              <a:t> read about in the Bible?</a:t>
            </a:r>
          </a:p>
          <a:p>
            <a:pPr lvl="2">
              <a:spcAft>
                <a:spcPts val="600"/>
              </a:spcAft>
            </a:pPr>
            <a:r>
              <a:rPr lang="en-US" sz="2400" b="1" dirty="0" smtClean="0"/>
              <a:t>Most likely, they simply don’t see the </a:t>
            </a:r>
            <a:r>
              <a:rPr lang="en-US" sz="2400" b="1" i="1" dirty="0" smtClean="0"/>
              <a:t>need</a:t>
            </a:r>
            <a:r>
              <a:rPr lang="en-US" sz="2400" b="1" dirty="0" smtClean="0"/>
              <a:t> or have the </a:t>
            </a:r>
            <a:r>
              <a:rPr lang="en-US" sz="2400" b="1" i="1" dirty="0" smtClean="0"/>
              <a:t>desire </a:t>
            </a:r>
            <a:r>
              <a:rPr lang="en-US" sz="2400" b="1" dirty="0" smtClean="0"/>
              <a:t>to match the biblical pattern- despite </a:t>
            </a:r>
            <a:r>
              <a:rPr lang="en-US" sz="2400" b="1" u="sng" dirty="0" smtClean="0">
                <a:solidFill>
                  <a:schemeClr val="accent2"/>
                </a:solidFill>
              </a:rPr>
              <a:t>Phil.3:15-17</a:t>
            </a:r>
            <a:r>
              <a:rPr lang="en-US" sz="2400" b="1" dirty="0" smtClean="0"/>
              <a:t>.</a:t>
            </a:r>
          </a:p>
          <a:p>
            <a:pPr lvl="2">
              <a:spcAft>
                <a:spcPts val="600"/>
              </a:spcAft>
            </a:pPr>
            <a:r>
              <a:rPr lang="en-US" sz="2400" b="1" dirty="0" smtClean="0"/>
              <a:t>Instead, they prefer to </a:t>
            </a:r>
            <a:r>
              <a:rPr lang="en-US" sz="2400" b="1" i="1" dirty="0" smtClean="0"/>
              <a:t>suit themselves </a:t>
            </a:r>
            <a:r>
              <a:rPr lang="en-US" sz="2400" b="1" dirty="0" smtClean="0"/>
              <a:t>and what </a:t>
            </a:r>
            <a:r>
              <a:rPr lang="en-US" sz="2400" b="1" i="1" dirty="0" smtClean="0"/>
              <a:t>they think </a:t>
            </a:r>
            <a:r>
              <a:rPr lang="en-US" sz="2400" b="1" dirty="0" smtClean="0"/>
              <a:t>is necessary or appropriate, </a:t>
            </a:r>
            <a:r>
              <a:rPr lang="en-US" sz="2400" b="1" u="sng" dirty="0" smtClean="0">
                <a:solidFill>
                  <a:srgbClr val="297FD5"/>
                </a:solidFill>
              </a:rPr>
              <a:t>Phil.3:19</a:t>
            </a:r>
            <a:r>
              <a:rPr lang="en-US" sz="2400" b="1" dirty="0" smtClean="0"/>
              <a:t>.</a:t>
            </a:r>
          </a:p>
          <a:p>
            <a:pPr lvl="2">
              <a:spcAft>
                <a:spcPts val="600"/>
              </a:spcAft>
            </a:pPr>
            <a:r>
              <a:rPr lang="en-US" sz="2400" b="1" dirty="0" smtClean="0"/>
              <a:t>Unfortunately, this makes them </a:t>
            </a:r>
            <a:r>
              <a:rPr lang="en-US" sz="2400" b="1" i="1" dirty="0" smtClean="0"/>
              <a:t>enemies of</a:t>
            </a:r>
            <a:r>
              <a:rPr lang="en-US" sz="2400" b="1" dirty="0" smtClean="0"/>
              <a:t> rather than </a:t>
            </a:r>
            <a:r>
              <a:rPr lang="en-US" sz="2400" b="1" i="1" dirty="0" smtClean="0"/>
              <a:t>advocates for</a:t>
            </a:r>
            <a:r>
              <a:rPr lang="en-US" sz="2400" b="1" dirty="0" smtClean="0"/>
              <a:t> Christ, </a:t>
            </a:r>
            <a:r>
              <a:rPr lang="en-US" sz="2400" b="1" u="sng" dirty="0" smtClean="0">
                <a:solidFill>
                  <a:srgbClr val="297FD5"/>
                </a:solidFill>
              </a:rPr>
              <a:t>Phil.3:18</a:t>
            </a:r>
            <a:r>
              <a:rPr lang="en-US" sz="2400" b="1" dirty="0" smtClean="0"/>
              <a:t>.</a:t>
            </a:r>
          </a:p>
          <a:p>
            <a:pPr marL="457200" lvl="2" indent="0">
              <a:spcAft>
                <a:spcPts val="600"/>
              </a:spcAft>
              <a:buNone/>
            </a:pPr>
            <a:r>
              <a:rPr lang="en-US" sz="2400" b="1" dirty="0" smtClean="0"/>
              <a:t>Then, </a:t>
            </a:r>
            <a:r>
              <a:rPr lang="en-US" sz="2400" b="1" i="1" dirty="0" smtClean="0"/>
              <a:t>Youth Directors, Praise Team Leaders, Coaches, Community Service Directors, Etc. </a:t>
            </a:r>
            <a:r>
              <a:rPr lang="en-US" sz="2400" b="1" dirty="0" smtClean="0"/>
              <a:t>result.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2"/>
          <a:srcRect l="19814" t="21469" r="9801" b="21469"/>
          <a:stretch/>
        </p:blipFill>
        <p:spPr>
          <a:xfrm>
            <a:off x="7177125" y="228908"/>
            <a:ext cx="1772128" cy="1683957"/>
          </a:xfrm>
          <a:prstGeom prst="rect">
            <a:avLst/>
          </a:prstGeom>
          <a:ln w="12700" cmpd="sng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1806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829" y="413511"/>
            <a:ext cx="6955606" cy="1400213"/>
          </a:xfrm>
        </p:spPr>
        <p:txBody>
          <a:bodyPr anchor="ctr"/>
          <a:lstStyle/>
          <a:p>
            <a:r>
              <a:rPr lang="en-US" sz="3200" b="1" dirty="0"/>
              <a:t>The Church You Read About in the Bible- </a:t>
            </a:r>
            <a:r>
              <a:rPr lang="en-US" sz="3200" b="1" i="1" dirty="0">
                <a:solidFill>
                  <a:schemeClr val="tx2"/>
                </a:solidFill>
              </a:rPr>
              <a:t>Organizational Structure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209800"/>
            <a:ext cx="8130242" cy="4406370"/>
          </a:xfrm>
        </p:spPr>
        <p:txBody>
          <a:bodyPr>
            <a:normAutofit lnSpcReduction="10000"/>
          </a:bodyPr>
          <a:lstStyle/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600" b="1" dirty="0" smtClean="0"/>
              <a:t>Why do some churches </a:t>
            </a:r>
            <a:r>
              <a:rPr lang="en-US" sz="2600" b="1" dirty="0" smtClean="0">
                <a:solidFill>
                  <a:schemeClr val="accent2"/>
                </a:solidFill>
              </a:rPr>
              <a:t>have offices/positions in them </a:t>
            </a:r>
            <a:r>
              <a:rPr lang="en-US" sz="2600" b="1" dirty="0" smtClean="0">
                <a:solidFill>
                  <a:schemeClr val="tx1"/>
                </a:solidFill>
              </a:rPr>
              <a:t>that</a:t>
            </a:r>
            <a:r>
              <a:rPr lang="en-US" sz="2600" b="1" dirty="0" smtClean="0"/>
              <a:t> you </a:t>
            </a:r>
            <a:r>
              <a:rPr lang="en-US" sz="2600" b="1" u="sng" dirty="0" smtClean="0">
                <a:solidFill>
                  <a:schemeClr val="accent2"/>
                </a:solidFill>
              </a:rPr>
              <a:t>don’t</a:t>
            </a:r>
            <a:r>
              <a:rPr lang="en-US" sz="2600" b="1" dirty="0" smtClean="0"/>
              <a:t> read about in the Bible?</a:t>
            </a:r>
          </a:p>
          <a:p>
            <a:pPr lvl="2">
              <a:spcAft>
                <a:spcPts val="600"/>
              </a:spcAft>
            </a:pPr>
            <a:r>
              <a:rPr lang="en-US" sz="2400" b="1" dirty="0" smtClean="0"/>
              <a:t>But it is also possible that a church regards an additional source as authoritative- such as a Catechism, Discipline, Council, Tradition, etc.</a:t>
            </a:r>
          </a:p>
          <a:p>
            <a:pPr lvl="2">
              <a:spcAft>
                <a:spcPts val="600"/>
              </a:spcAft>
            </a:pPr>
            <a:r>
              <a:rPr lang="en-US" sz="2400" b="1" dirty="0" smtClean="0"/>
              <a:t>This contradicts the </a:t>
            </a:r>
            <a:r>
              <a:rPr lang="en-US" sz="2400" b="1" i="1" dirty="0" smtClean="0"/>
              <a:t>sufficiency</a:t>
            </a:r>
            <a:r>
              <a:rPr lang="en-US" sz="2400" b="1" dirty="0" smtClean="0"/>
              <a:t> of God’s word (and wishes), </a:t>
            </a:r>
            <a:r>
              <a:rPr lang="en-US" sz="2400" b="1" u="sng" dirty="0" smtClean="0">
                <a:solidFill>
                  <a:srgbClr val="297FD5"/>
                </a:solidFill>
              </a:rPr>
              <a:t>1Tim.3:14-15</a:t>
            </a:r>
            <a:r>
              <a:rPr lang="en-US" sz="2400" b="1" dirty="0" smtClean="0">
                <a:solidFill>
                  <a:srgbClr val="297FD5"/>
                </a:solidFill>
              </a:rPr>
              <a:t> </a:t>
            </a:r>
            <a:r>
              <a:rPr lang="en-US" sz="2400" b="1" dirty="0" smtClean="0">
                <a:solidFill>
                  <a:srgbClr val="297FD5"/>
                </a:solidFill>
                <a:sym typeface="Wingdings"/>
              </a:rPr>
              <a:t> </a:t>
            </a:r>
            <a:r>
              <a:rPr lang="en-US" sz="2400" b="1" u="sng" dirty="0" smtClean="0">
                <a:solidFill>
                  <a:srgbClr val="297FD5"/>
                </a:solidFill>
                <a:sym typeface="Wingdings"/>
              </a:rPr>
              <a:t>vv.</a:t>
            </a:r>
            <a:r>
              <a:rPr lang="en-US" sz="2400" b="1" u="sng" dirty="0" smtClean="0">
                <a:solidFill>
                  <a:srgbClr val="297FD5"/>
                </a:solidFill>
              </a:rPr>
              <a:t>1-13</a:t>
            </a:r>
            <a:r>
              <a:rPr lang="en-US" sz="2400" b="1" dirty="0" smtClean="0">
                <a:solidFill>
                  <a:srgbClr val="297FD5"/>
                </a:solidFill>
              </a:rPr>
              <a:t>;</a:t>
            </a:r>
            <a:r>
              <a:rPr lang="en-US" sz="2400" b="1" dirty="0" smtClean="0"/>
              <a:t> </a:t>
            </a:r>
          </a:p>
          <a:p>
            <a:pPr lvl="2">
              <a:spcAft>
                <a:spcPts val="600"/>
              </a:spcAft>
            </a:pPr>
            <a:r>
              <a:rPr lang="en-US" sz="2400" b="1" dirty="0" smtClean="0"/>
              <a:t>As well as its </a:t>
            </a:r>
            <a:r>
              <a:rPr lang="en-US" sz="2400" b="1" i="1" dirty="0" smtClean="0"/>
              <a:t>completeness</a:t>
            </a:r>
            <a:r>
              <a:rPr lang="en-US" sz="2400" b="1" dirty="0" smtClean="0"/>
              <a:t>, </a:t>
            </a:r>
            <a:r>
              <a:rPr lang="en-US" sz="2400" b="1" u="sng" dirty="0" smtClean="0">
                <a:solidFill>
                  <a:srgbClr val="297FD5"/>
                </a:solidFill>
              </a:rPr>
              <a:t>2Tim.3:16-17</a:t>
            </a:r>
            <a:r>
              <a:rPr lang="en-US" sz="2400" b="1" dirty="0" smtClean="0">
                <a:solidFill>
                  <a:srgbClr val="297FD5"/>
                </a:solidFill>
              </a:rPr>
              <a:t>; </a:t>
            </a:r>
            <a:r>
              <a:rPr lang="en-US" sz="2400" b="1" u="sng" dirty="0" smtClean="0">
                <a:solidFill>
                  <a:srgbClr val="297FD5"/>
                </a:solidFill>
              </a:rPr>
              <a:t>Gal.1:6-10</a:t>
            </a:r>
            <a:r>
              <a:rPr lang="en-US" sz="2400" b="1" dirty="0" smtClean="0"/>
              <a:t>.</a:t>
            </a:r>
          </a:p>
          <a:p>
            <a:pPr marL="457200" lvl="2" indent="0">
              <a:spcAft>
                <a:spcPts val="600"/>
              </a:spcAft>
              <a:buNone/>
            </a:pPr>
            <a:r>
              <a:rPr lang="en-US" sz="2400" b="1" dirty="0" smtClean="0"/>
              <a:t>Then, </a:t>
            </a:r>
            <a:r>
              <a:rPr lang="en-US" sz="2400" b="1" i="1" dirty="0" smtClean="0"/>
              <a:t>Cardinals, Reverends, Elders </a:t>
            </a:r>
            <a:r>
              <a:rPr lang="en-US" sz="2400" b="1" dirty="0" smtClean="0"/>
              <a:t>(of the18 year old variety)</a:t>
            </a:r>
            <a:r>
              <a:rPr lang="en-US" sz="2400" b="1" i="1" dirty="0" smtClean="0"/>
              <a:t>, Pastors </a:t>
            </a:r>
            <a:r>
              <a:rPr lang="en-US" sz="2400" b="1" dirty="0" smtClean="0"/>
              <a:t>(unqualified)</a:t>
            </a:r>
            <a:r>
              <a:rPr lang="en-US" sz="2400" b="1" i="1" dirty="0" smtClean="0"/>
              <a:t>, Etc. </a:t>
            </a:r>
            <a:r>
              <a:rPr lang="en-US" sz="2400" b="1" dirty="0" smtClean="0"/>
              <a:t>result.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2"/>
          <a:srcRect l="19814" t="21469" r="9801" b="21469"/>
          <a:stretch/>
        </p:blipFill>
        <p:spPr>
          <a:xfrm>
            <a:off x="7177125" y="228908"/>
            <a:ext cx="1772128" cy="1683957"/>
          </a:xfrm>
          <a:prstGeom prst="rect">
            <a:avLst/>
          </a:prstGeom>
          <a:ln w="12700" cmpd="sng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21459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829" y="413511"/>
            <a:ext cx="6955606" cy="1400213"/>
          </a:xfrm>
        </p:spPr>
        <p:txBody>
          <a:bodyPr anchor="ctr"/>
          <a:lstStyle/>
          <a:p>
            <a:r>
              <a:rPr lang="en-US" sz="3200" b="1" dirty="0"/>
              <a:t>The Church You Read About in the Bible- </a:t>
            </a:r>
            <a:r>
              <a:rPr lang="en-US" sz="3200" b="1" i="1" dirty="0">
                <a:solidFill>
                  <a:schemeClr val="tx2"/>
                </a:solidFill>
              </a:rPr>
              <a:t>Organizational Structure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052785"/>
            <a:ext cx="8130242" cy="4805215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lnSpc>
                <a:spcPct val="110000"/>
              </a:lnSpc>
              <a:spcAft>
                <a:spcPts val="600"/>
              </a:spcAft>
              <a:buFont typeface="+mj-lt"/>
              <a:buAutoNum type="arabicPeriod" startAt="2"/>
            </a:pPr>
            <a:r>
              <a:rPr lang="en-US" sz="2600" b="1" dirty="0" smtClean="0"/>
              <a:t>Why do some churches </a:t>
            </a:r>
            <a:r>
              <a:rPr lang="en-US" sz="2600" b="1" dirty="0">
                <a:solidFill>
                  <a:srgbClr val="297FD5"/>
                </a:solidFill>
              </a:rPr>
              <a:t>not have offices/positions in them</a:t>
            </a:r>
            <a:r>
              <a:rPr lang="en-US" sz="2600" b="1" dirty="0"/>
              <a:t> that you </a:t>
            </a:r>
            <a:r>
              <a:rPr lang="en-US" sz="2600" b="1" u="sng" dirty="0">
                <a:solidFill>
                  <a:srgbClr val="297FD5"/>
                </a:solidFill>
              </a:rPr>
              <a:t>do</a:t>
            </a:r>
            <a:r>
              <a:rPr lang="en-US" sz="2600" b="1" dirty="0"/>
              <a:t> read about in the Bible?</a:t>
            </a:r>
          </a:p>
          <a:p>
            <a:pPr lvl="2">
              <a:lnSpc>
                <a:spcPct val="110000"/>
              </a:lnSpc>
              <a:spcAft>
                <a:spcPts val="600"/>
              </a:spcAft>
            </a:pPr>
            <a:r>
              <a:rPr lang="en-US" sz="2400" b="1" dirty="0" smtClean="0"/>
              <a:t>It is real easy to say </a:t>
            </a:r>
            <a:r>
              <a:rPr lang="en-US" sz="2400" b="1" dirty="0" smtClean="0">
                <a:solidFill>
                  <a:srgbClr val="297FD5"/>
                </a:solidFill>
              </a:rPr>
              <a:t>“</a:t>
            </a:r>
            <a:r>
              <a:rPr lang="en-US" sz="2400" b="1" u="sng" dirty="0" smtClean="0">
                <a:solidFill>
                  <a:srgbClr val="297FD5"/>
                </a:solidFill>
              </a:rPr>
              <a:t>Phil.1:1</a:t>
            </a:r>
            <a:r>
              <a:rPr lang="en-US" sz="2400" b="1" dirty="0" smtClean="0"/>
              <a:t> </a:t>
            </a:r>
            <a:r>
              <a:rPr lang="en-US" sz="2400" b="1" dirty="0" smtClean="0">
                <a:solidFill>
                  <a:srgbClr val="297FD5"/>
                </a:solidFill>
              </a:rPr>
              <a:t>contains the ‘scriptural organizational structure of the church,’ period.” </a:t>
            </a:r>
            <a:r>
              <a:rPr lang="en-US" sz="2400" b="1" dirty="0" smtClean="0"/>
              <a:t>But is that a good and complete answer?</a:t>
            </a:r>
          </a:p>
          <a:p>
            <a:pPr lvl="2">
              <a:lnSpc>
                <a:spcPct val="110000"/>
              </a:lnSpc>
              <a:spcAft>
                <a:spcPts val="600"/>
              </a:spcAft>
            </a:pPr>
            <a:r>
              <a:rPr lang="en-US" sz="2400" b="1" dirty="0" smtClean="0"/>
              <a:t>What about </a:t>
            </a:r>
            <a:r>
              <a:rPr lang="en-US" sz="2400" b="1" u="sng" dirty="0" smtClean="0">
                <a:solidFill>
                  <a:srgbClr val="297FD5"/>
                </a:solidFill>
              </a:rPr>
              <a:t>Eph.4:11</a:t>
            </a:r>
            <a:r>
              <a:rPr lang="en-US" sz="2400" b="1" dirty="0" smtClean="0">
                <a:solidFill>
                  <a:srgbClr val="297FD5"/>
                </a:solidFill>
              </a:rPr>
              <a:t> </a:t>
            </a:r>
            <a:r>
              <a:rPr lang="en-US" sz="2400" b="1" dirty="0" smtClean="0">
                <a:solidFill>
                  <a:srgbClr val="000000"/>
                </a:solidFill>
              </a:rPr>
              <a:t>and</a:t>
            </a:r>
            <a:r>
              <a:rPr lang="en-US" sz="2400" b="1" dirty="0" smtClean="0">
                <a:solidFill>
                  <a:srgbClr val="297FD5"/>
                </a:solidFill>
              </a:rPr>
              <a:t> </a:t>
            </a:r>
            <a:r>
              <a:rPr lang="en-US" sz="2400" b="1" u="sng" dirty="0" smtClean="0">
                <a:solidFill>
                  <a:srgbClr val="297FD5"/>
                </a:solidFill>
              </a:rPr>
              <a:t>1Cor.12:28-31</a:t>
            </a:r>
            <a:r>
              <a:rPr lang="en-US" sz="2400" b="1" dirty="0" smtClean="0">
                <a:solidFill>
                  <a:schemeClr val="tx1"/>
                </a:solidFill>
              </a:rPr>
              <a:t>?  They also list </a:t>
            </a:r>
            <a:r>
              <a:rPr lang="en-US" sz="2400" b="1" i="1" dirty="0" smtClean="0">
                <a:solidFill>
                  <a:srgbClr val="297FD5"/>
                </a:solidFill>
              </a:rPr>
              <a:t>apostles, prophets, evangelists, pastors, teachers, </a:t>
            </a:r>
            <a:r>
              <a:rPr lang="en-US" sz="2400" b="1" dirty="0" smtClean="0">
                <a:solidFill>
                  <a:schemeClr val="tx1"/>
                </a:solidFill>
              </a:rPr>
              <a:t>and </a:t>
            </a:r>
            <a:r>
              <a:rPr lang="en-US" sz="2400" b="1" i="1" dirty="0" smtClean="0">
                <a:solidFill>
                  <a:srgbClr val="297FD5"/>
                </a:solidFill>
              </a:rPr>
              <a:t>workers of miracles</a:t>
            </a:r>
            <a:r>
              <a:rPr lang="en-US" sz="2400" b="1" i="1" dirty="0" smtClean="0">
                <a:solidFill>
                  <a:schemeClr val="tx1"/>
                </a:solidFill>
              </a:rPr>
              <a:t>!  </a:t>
            </a:r>
            <a:r>
              <a:rPr lang="en-US" sz="2400" b="1" dirty="0" smtClean="0">
                <a:solidFill>
                  <a:schemeClr val="tx1"/>
                </a:solidFill>
              </a:rPr>
              <a:t>Why don’t some churches (like us!) have these along with the </a:t>
            </a:r>
            <a:r>
              <a:rPr lang="en-US" sz="2400" b="1" i="1" dirty="0" smtClean="0">
                <a:solidFill>
                  <a:srgbClr val="297FD5"/>
                </a:solidFill>
              </a:rPr>
              <a:t>overseers, deacons,</a:t>
            </a:r>
            <a:r>
              <a:rPr lang="en-US" sz="2400" b="1" i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</a:rPr>
              <a:t>and </a:t>
            </a:r>
            <a:r>
              <a:rPr lang="en-US" sz="2400" b="1" i="1" dirty="0" smtClean="0">
                <a:solidFill>
                  <a:srgbClr val="297FD5"/>
                </a:solidFill>
              </a:rPr>
              <a:t>saints</a:t>
            </a:r>
            <a:r>
              <a:rPr lang="en-US" sz="2400" b="1" i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</a:rPr>
              <a:t>of </a:t>
            </a:r>
            <a:r>
              <a:rPr lang="en-US" sz="2400" b="1" u="sng" dirty="0" smtClean="0">
                <a:solidFill>
                  <a:schemeClr val="accent2"/>
                </a:solidFill>
              </a:rPr>
              <a:t>Phil.1:1</a:t>
            </a:r>
            <a:r>
              <a:rPr lang="en-US" sz="2400" b="1" dirty="0">
                <a:solidFill>
                  <a:schemeClr val="tx1"/>
                </a:solidFill>
              </a:rPr>
              <a:t>?</a:t>
            </a:r>
            <a:endParaRPr lang="en-US" sz="2400" b="1" dirty="0" smtClean="0">
              <a:solidFill>
                <a:schemeClr val="tx1"/>
              </a:solidFill>
            </a:endParaRPr>
          </a:p>
          <a:p>
            <a:pPr lvl="2">
              <a:lnSpc>
                <a:spcPct val="110000"/>
              </a:lnSpc>
              <a:spcAft>
                <a:spcPts val="600"/>
              </a:spcAft>
            </a:pPr>
            <a:r>
              <a:rPr lang="en-US" sz="2400" b="1" dirty="0" smtClean="0"/>
              <a:t>“Pat” answers are not always </a:t>
            </a:r>
            <a:r>
              <a:rPr lang="en-US" sz="2400" b="1" i="1" dirty="0" smtClean="0"/>
              <a:t>wrong,</a:t>
            </a:r>
            <a:r>
              <a:rPr lang="en-US" sz="2400" b="1" dirty="0" smtClean="0"/>
              <a:t> but they are often, if not usually, </a:t>
            </a:r>
            <a:r>
              <a:rPr lang="en-US" sz="2400" b="1" i="1" dirty="0" smtClean="0"/>
              <a:t>insufficient</a:t>
            </a:r>
            <a:r>
              <a:rPr lang="en-US" sz="2400" b="1" dirty="0" smtClean="0"/>
              <a:t> by themselves.</a:t>
            </a:r>
          </a:p>
          <a:p>
            <a:pPr marL="457200" lvl="2" indent="0">
              <a:lnSpc>
                <a:spcPct val="110000"/>
              </a:lnSpc>
              <a:spcAft>
                <a:spcPts val="600"/>
              </a:spcAft>
              <a:buNone/>
            </a:pPr>
            <a:r>
              <a:rPr lang="en-US" sz="2400" b="1" dirty="0" smtClean="0"/>
              <a:t>So, what’s the </a:t>
            </a:r>
            <a:r>
              <a:rPr lang="en-US" sz="2400" b="1" i="1" dirty="0" smtClean="0"/>
              <a:t>more complete </a:t>
            </a:r>
            <a:r>
              <a:rPr lang="en-US" sz="2400" b="1" dirty="0" smtClean="0"/>
              <a:t>answer?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2"/>
          <a:srcRect l="19814" t="21469" r="9801" b="21469"/>
          <a:stretch/>
        </p:blipFill>
        <p:spPr>
          <a:xfrm>
            <a:off x="7177125" y="228908"/>
            <a:ext cx="1772128" cy="1683957"/>
          </a:xfrm>
          <a:prstGeom prst="rect">
            <a:avLst/>
          </a:prstGeom>
          <a:ln w="12700" cmpd="sng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53566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829" y="413511"/>
            <a:ext cx="6955606" cy="1400213"/>
          </a:xfrm>
        </p:spPr>
        <p:txBody>
          <a:bodyPr anchor="ctr"/>
          <a:lstStyle/>
          <a:p>
            <a:r>
              <a:rPr lang="en-US" sz="3200" b="1" dirty="0"/>
              <a:t>The Church You Read About in the Bible- </a:t>
            </a:r>
            <a:r>
              <a:rPr lang="en-US" sz="3200" b="1" i="1" dirty="0">
                <a:solidFill>
                  <a:schemeClr val="tx2"/>
                </a:solidFill>
              </a:rPr>
              <a:t>Organizational Structure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052785"/>
            <a:ext cx="8381293" cy="4805215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lnSpc>
                <a:spcPct val="110000"/>
              </a:lnSpc>
              <a:spcAft>
                <a:spcPts val="600"/>
              </a:spcAft>
              <a:buFont typeface="+mj-lt"/>
              <a:buAutoNum type="arabicPeriod" startAt="2"/>
            </a:pPr>
            <a:r>
              <a:rPr lang="en-US" sz="2600" b="1" dirty="0" smtClean="0"/>
              <a:t>Why do some churches </a:t>
            </a:r>
            <a:r>
              <a:rPr lang="en-US" sz="2600" b="1" dirty="0">
                <a:solidFill>
                  <a:srgbClr val="297FD5"/>
                </a:solidFill>
              </a:rPr>
              <a:t>not have offices/positions in them</a:t>
            </a:r>
            <a:r>
              <a:rPr lang="en-US" sz="2600" b="1" dirty="0"/>
              <a:t> that you </a:t>
            </a:r>
            <a:r>
              <a:rPr lang="en-US" sz="2600" b="1" u="sng" dirty="0">
                <a:solidFill>
                  <a:srgbClr val="297FD5"/>
                </a:solidFill>
              </a:rPr>
              <a:t>do</a:t>
            </a:r>
            <a:r>
              <a:rPr lang="en-US" sz="2600" b="1" dirty="0"/>
              <a:t> read about in the Bible</a:t>
            </a:r>
            <a:r>
              <a:rPr lang="en-US" sz="2600" b="1" dirty="0" smtClean="0"/>
              <a:t>? (cont.)</a:t>
            </a:r>
            <a:endParaRPr lang="en-US" sz="2600" b="1" dirty="0"/>
          </a:p>
          <a:p>
            <a:pPr lvl="2">
              <a:lnSpc>
                <a:spcPct val="110000"/>
              </a:lnSpc>
              <a:spcAft>
                <a:spcPts val="600"/>
              </a:spcAft>
            </a:pPr>
            <a:r>
              <a:rPr lang="en-US" sz="2400" b="1" dirty="0" smtClean="0"/>
              <a:t>Scripturally authorized offices have specified qualifications (and/or duties):</a:t>
            </a:r>
          </a:p>
          <a:p>
            <a:pPr lvl="3">
              <a:lnSpc>
                <a:spcPct val="110000"/>
              </a:lnSpc>
              <a:spcAft>
                <a:spcPts val="600"/>
              </a:spcAft>
              <a:buFont typeface="Wingdings" charset="2"/>
              <a:buChar char="Ø"/>
            </a:pPr>
            <a:r>
              <a:rPr lang="en-US" sz="2400" b="1" dirty="0" smtClean="0"/>
              <a:t>Elder, Pastor, Overseer, Bishop- </a:t>
            </a:r>
            <a:r>
              <a:rPr lang="en-US" sz="2400" b="1" u="sng" dirty="0" smtClean="0">
                <a:solidFill>
                  <a:srgbClr val="297FD5"/>
                </a:solidFill>
              </a:rPr>
              <a:t>1Tim.3:1-7</a:t>
            </a:r>
            <a:r>
              <a:rPr lang="en-US" sz="2400" b="1" dirty="0" smtClean="0">
                <a:solidFill>
                  <a:srgbClr val="297FD5"/>
                </a:solidFill>
              </a:rPr>
              <a:t>; </a:t>
            </a:r>
            <a:r>
              <a:rPr lang="en-US" sz="2400" b="1" i="1" dirty="0" smtClean="0">
                <a:solidFill>
                  <a:srgbClr val="297FD5"/>
                </a:solidFill>
              </a:rPr>
              <a:t>et al;</a:t>
            </a:r>
            <a:endParaRPr lang="en-US" sz="2400" b="1" dirty="0" smtClean="0">
              <a:solidFill>
                <a:srgbClr val="297FD5"/>
              </a:solidFill>
            </a:endParaRPr>
          </a:p>
          <a:p>
            <a:pPr lvl="3">
              <a:lnSpc>
                <a:spcPct val="110000"/>
              </a:lnSpc>
              <a:spcAft>
                <a:spcPts val="600"/>
              </a:spcAft>
              <a:buFont typeface="Wingdings" charset="2"/>
              <a:buChar char="Ø"/>
            </a:pPr>
            <a:r>
              <a:rPr lang="en-US" sz="2400" b="1" dirty="0" smtClean="0"/>
              <a:t>Deacon- </a:t>
            </a:r>
            <a:r>
              <a:rPr lang="en-US" sz="2400" b="1" u="sng" dirty="0" smtClean="0">
                <a:solidFill>
                  <a:srgbClr val="297FD5"/>
                </a:solidFill>
              </a:rPr>
              <a:t>1Tim.3:8-13</a:t>
            </a:r>
            <a:r>
              <a:rPr lang="en-US" sz="2400" b="1" dirty="0" smtClean="0">
                <a:solidFill>
                  <a:srgbClr val="297FD5"/>
                </a:solidFill>
              </a:rPr>
              <a:t>; </a:t>
            </a:r>
            <a:r>
              <a:rPr lang="en-US" sz="2400" b="1" i="1" dirty="0" smtClean="0">
                <a:solidFill>
                  <a:srgbClr val="297FD5"/>
                </a:solidFill>
              </a:rPr>
              <a:t>et al; </a:t>
            </a:r>
            <a:endParaRPr lang="en-US" sz="2400" b="1" dirty="0" smtClean="0">
              <a:solidFill>
                <a:srgbClr val="297FD5"/>
              </a:solidFill>
            </a:endParaRPr>
          </a:p>
          <a:p>
            <a:pPr lvl="3">
              <a:lnSpc>
                <a:spcPct val="110000"/>
              </a:lnSpc>
              <a:spcAft>
                <a:spcPts val="600"/>
              </a:spcAft>
              <a:buFont typeface="Wingdings" charset="2"/>
              <a:buChar char="Ø"/>
            </a:pPr>
            <a:r>
              <a:rPr lang="en-US" sz="2400" b="1" dirty="0" smtClean="0"/>
              <a:t>Preacher, Evangelist- </a:t>
            </a:r>
            <a:r>
              <a:rPr lang="en-US" sz="2400" b="1" u="sng" dirty="0" smtClean="0">
                <a:solidFill>
                  <a:srgbClr val="297FD5"/>
                </a:solidFill>
              </a:rPr>
              <a:t>2Tim.2:1-26</a:t>
            </a:r>
            <a:r>
              <a:rPr lang="en-US" sz="2400" b="1" dirty="0" smtClean="0">
                <a:solidFill>
                  <a:srgbClr val="297FD5"/>
                </a:solidFill>
              </a:rPr>
              <a:t>; </a:t>
            </a:r>
            <a:r>
              <a:rPr lang="en-US" sz="2400" b="1" u="sng" dirty="0" smtClean="0">
                <a:solidFill>
                  <a:srgbClr val="297FD5"/>
                </a:solidFill>
              </a:rPr>
              <a:t>4:1-5</a:t>
            </a:r>
            <a:r>
              <a:rPr lang="en-US" sz="2400" b="1" dirty="0" smtClean="0">
                <a:solidFill>
                  <a:srgbClr val="297FD5"/>
                </a:solidFill>
              </a:rPr>
              <a:t>; </a:t>
            </a:r>
            <a:r>
              <a:rPr lang="en-US" sz="2400" b="1" i="1" dirty="0" smtClean="0">
                <a:solidFill>
                  <a:srgbClr val="297FD5"/>
                </a:solidFill>
              </a:rPr>
              <a:t>et al; </a:t>
            </a:r>
            <a:endParaRPr lang="en-US" sz="2400" b="1" dirty="0" smtClean="0">
              <a:solidFill>
                <a:srgbClr val="297FD5"/>
              </a:solidFill>
            </a:endParaRPr>
          </a:p>
          <a:p>
            <a:pPr lvl="3">
              <a:lnSpc>
                <a:spcPct val="110000"/>
              </a:lnSpc>
              <a:spcAft>
                <a:spcPts val="600"/>
              </a:spcAft>
              <a:buFont typeface="Wingdings" charset="2"/>
              <a:buChar char="Ø"/>
            </a:pPr>
            <a:r>
              <a:rPr lang="en-US" sz="2400" b="1" dirty="0" smtClean="0"/>
              <a:t>Teacher- </a:t>
            </a:r>
            <a:r>
              <a:rPr lang="en-US" sz="2400" b="1" u="sng" dirty="0" smtClean="0">
                <a:solidFill>
                  <a:srgbClr val="297FD5"/>
                </a:solidFill>
              </a:rPr>
              <a:t>Eph.4:12-16</a:t>
            </a:r>
            <a:r>
              <a:rPr lang="en-US" sz="2400" b="1" dirty="0" smtClean="0">
                <a:solidFill>
                  <a:srgbClr val="297FD5"/>
                </a:solidFill>
              </a:rPr>
              <a:t>; </a:t>
            </a:r>
            <a:r>
              <a:rPr lang="en-US" sz="2400" b="1" i="1" dirty="0" smtClean="0">
                <a:solidFill>
                  <a:srgbClr val="297FD5"/>
                </a:solidFill>
              </a:rPr>
              <a:t>et al; </a:t>
            </a:r>
          </a:p>
          <a:p>
            <a:pPr marL="685800" lvl="3" indent="0">
              <a:lnSpc>
                <a:spcPct val="110000"/>
              </a:lnSpc>
              <a:spcAft>
                <a:spcPts val="600"/>
              </a:spcAft>
              <a:buNone/>
            </a:pPr>
            <a:r>
              <a:rPr lang="en-US" sz="2400" b="1" dirty="0" smtClean="0">
                <a:solidFill>
                  <a:schemeClr val="tx1"/>
                </a:solidFill>
              </a:rPr>
              <a:t>Note: </a:t>
            </a:r>
            <a:r>
              <a:rPr lang="en-US" sz="2400" b="1" dirty="0" smtClean="0">
                <a:solidFill>
                  <a:srgbClr val="297FD5"/>
                </a:solidFill>
              </a:rPr>
              <a:t>Some congregations may not have men who can meet the qualifications of some of these offices; and thus may not include them </a:t>
            </a:r>
            <a:r>
              <a:rPr lang="en-US" sz="2400" b="1" i="1" dirty="0" smtClean="0"/>
              <a:t>yet</a:t>
            </a:r>
            <a:r>
              <a:rPr lang="en-US" sz="2400" b="1" i="1" dirty="0" smtClean="0">
                <a:solidFill>
                  <a:srgbClr val="297FD5"/>
                </a:solidFill>
              </a:rPr>
              <a:t>, </a:t>
            </a:r>
            <a:r>
              <a:rPr lang="en-US" sz="2400" b="1" dirty="0" smtClean="0">
                <a:solidFill>
                  <a:srgbClr val="297FD5"/>
                </a:solidFill>
              </a:rPr>
              <a:t>but are working toward that goal- there’s nothing wrong with this.  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2"/>
          <a:srcRect l="19814" t="21469" r="9801" b="21469"/>
          <a:stretch/>
        </p:blipFill>
        <p:spPr>
          <a:xfrm>
            <a:off x="7177125" y="228908"/>
            <a:ext cx="1772128" cy="1683957"/>
          </a:xfrm>
          <a:prstGeom prst="rect">
            <a:avLst/>
          </a:prstGeom>
          <a:ln w="12700" cmpd="sng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71255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829" y="413511"/>
            <a:ext cx="6955606" cy="1400213"/>
          </a:xfrm>
        </p:spPr>
        <p:txBody>
          <a:bodyPr anchor="ctr"/>
          <a:lstStyle/>
          <a:p>
            <a:r>
              <a:rPr lang="en-US" sz="3200" b="1" dirty="0"/>
              <a:t>The Church You Read About in the Bible- </a:t>
            </a:r>
            <a:r>
              <a:rPr lang="en-US" sz="3200" b="1" i="1" dirty="0">
                <a:solidFill>
                  <a:schemeClr val="tx2"/>
                </a:solidFill>
              </a:rPr>
              <a:t>Organizational Structure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052785"/>
            <a:ext cx="8351758" cy="4805215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lnSpc>
                <a:spcPct val="110000"/>
              </a:lnSpc>
              <a:spcAft>
                <a:spcPts val="600"/>
              </a:spcAft>
              <a:buFont typeface="+mj-lt"/>
              <a:buAutoNum type="arabicPeriod" startAt="2"/>
            </a:pPr>
            <a:r>
              <a:rPr lang="en-US" sz="2600" b="1" dirty="0" smtClean="0"/>
              <a:t>Why do some churches </a:t>
            </a:r>
            <a:r>
              <a:rPr lang="en-US" sz="2600" b="1" dirty="0">
                <a:solidFill>
                  <a:srgbClr val="297FD5"/>
                </a:solidFill>
              </a:rPr>
              <a:t>not have offices/positions in them</a:t>
            </a:r>
            <a:r>
              <a:rPr lang="en-US" sz="2600" b="1" dirty="0"/>
              <a:t> that you </a:t>
            </a:r>
            <a:r>
              <a:rPr lang="en-US" sz="2600" b="1" u="sng" dirty="0">
                <a:solidFill>
                  <a:srgbClr val="297FD5"/>
                </a:solidFill>
              </a:rPr>
              <a:t>do</a:t>
            </a:r>
            <a:r>
              <a:rPr lang="en-US" sz="2600" b="1" dirty="0"/>
              <a:t> read about in the Bible</a:t>
            </a:r>
            <a:r>
              <a:rPr lang="en-US" sz="2600" b="1" dirty="0" smtClean="0"/>
              <a:t>? (cont.)</a:t>
            </a:r>
            <a:endParaRPr lang="en-US" sz="2600" b="1" dirty="0"/>
          </a:p>
          <a:p>
            <a:pPr lvl="2">
              <a:lnSpc>
                <a:spcPct val="110000"/>
              </a:lnSpc>
              <a:spcAft>
                <a:spcPts val="600"/>
              </a:spcAft>
            </a:pPr>
            <a:r>
              <a:rPr lang="en-US" sz="2400" b="1" dirty="0" smtClean="0"/>
              <a:t>But these other scripturally authorized offices also had specified qualifications (and/or duties):</a:t>
            </a:r>
          </a:p>
          <a:p>
            <a:pPr lvl="3">
              <a:lnSpc>
                <a:spcPct val="110000"/>
              </a:lnSpc>
              <a:spcAft>
                <a:spcPts val="600"/>
              </a:spcAft>
              <a:buFont typeface="Wingdings" charset="2"/>
              <a:buChar char="Ø"/>
            </a:pPr>
            <a:r>
              <a:rPr lang="en-US" sz="2400" b="1" dirty="0" smtClean="0"/>
              <a:t>Apostle- </a:t>
            </a:r>
            <a:r>
              <a:rPr lang="en-US" sz="2400" b="1" u="sng" dirty="0" smtClean="0">
                <a:solidFill>
                  <a:srgbClr val="297FD5"/>
                </a:solidFill>
              </a:rPr>
              <a:t>Acts 1:21-22; 1:26 – 2:1-4ff</a:t>
            </a:r>
            <a:r>
              <a:rPr lang="en-US" sz="2400" b="1" dirty="0" smtClean="0">
                <a:solidFill>
                  <a:srgbClr val="297FD5"/>
                </a:solidFill>
              </a:rPr>
              <a:t>; </a:t>
            </a:r>
            <a:r>
              <a:rPr lang="en-US" sz="2400" b="1" u="sng" dirty="0" smtClean="0">
                <a:solidFill>
                  <a:srgbClr val="297FD5"/>
                </a:solidFill>
              </a:rPr>
              <a:t>1:8</a:t>
            </a:r>
            <a:r>
              <a:rPr lang="en-US" sz="2400" b="1" dirty="0" smtClean="0">
                <a:solidFill>
                  <a:srgbClr val="297FD5"/>
                </a:solidFill>
              </a:rPr>
              <a:t>;</a:t>
            </a:r>
          </a:p>
          <a:p>
            <a:pPr lvl="3">
              <a:lnSpc>
                <a:spcPct val="110000"/>
              </a:lnSpc>
              <a:spcAft>
                <a:spcPts val="600"/>
              </a:spcAft>
              <a:buFont typeface="Wingdings" charset="2"/>
              <a:buChar char="Ø"/>
            </a:pPr>
            <a:r>
              <a:rPr lang="en-US" sz="2400" b="1" dirty="0" smtClean="0"/>
              <a:t>Prophet- </a:t>
            </a:r>
            <a:r>
              <a:rPr lang="en-US" sz="2400" b="1" u="sng" dirty="0" smtClean="0">
                <a:solidFill>
                  <a:srgbClr val="297FD5"/>
                </a:solidFill>
              </a:rPr>
              <a:t>Acts 8:14-19</a:t>
            </a:r>
            <a:r>
              <a:rPr lang="en-US" sz="2400" b="1" dirty="0" smtClean="0">
                <a:solidFill>
                  <a:srgbClr val="297FD5"/>
                </a:solidFill>
              </a:rPr>
              <a:t>; </a:t>
            </a:r>
            <a:r>
              <a:rPr lang="en-US" sz="2400" b="1" u="sng" dirty="0" smtClean="0">
                <a:solidFill>
                  <a:srgbClr val="297FD5"/>
                </a:solidFill>
              </a:rPr>
              <a:t>1Cor.14</a:t>
            </a:r>
            <a:r>
              <a:rPr lang="en-US" sz="2400" b="1" dirty="0" smtClean="0">
                <a:solidFill>
                  <a:srgbClr val="297FD5"/>
                </a:solidFill>
              </a:rPr>
              <a:t>;</a:t>
            </a:r>
            <a:r>
              <a:rPr lang="en-US" sz="2400" b="1" i="1" dirty="0" smtClean="0">
                <a:solidFill>
                  <a:srgbClr val="297FD5"/>
                </a:solidFill>
              </a:rPr>
              <a:t> </a:t>
            </a:r>
            <a:endParaRPr lang="en-US" sz="2400" b="1" dirty="0" smtClean="0">
              <a:solidFill>
                <a:srgbClr val="297FD5"/>
              </a:solidFill>
            </a:endParaRPr>
          </a:p>
          <a:p>
            <a:pPr lvl="3">
              <a:lnSpc>
                <a:spcPct val="110000"/>
              </a:lnSpc>
              <a:spcAft>
                <a:spcPts val="600"/>
              </a:spcAft>
              <a:buFont typeface="Wingdings" charset="2"/>
              <a:buChar char="Ø"/>
            </a:pPr>
            <a:r>
              <a:rPr lang="en-US" sz="2400" b="1" dirty="0" smtClean="0"/>
              <a:t>Workers of Miracles, </a:t>
            </a:r>
            <a:r>
              <a:rPr lang="en-US" sz="2400" b="1" u="sng" dirty="0" smtClean="0">
                <a:solidFill>
                  <a:srgbClr val="297FD5"/>
                </a:solidFill>
              </a:rPr>
              <a:t>Mark 16:19-20</a:t>
            </a:r>
            <a:r>
              <a:rPr lang="en-US" sz="2400" b="1" dirty="0" smtClean="0">
                <a:solidFill>
                  <a:srgbClr val="297FD5"/>
                </a:solidFill>
              </a:rPr>
              <a:t>; </a:t>
            </a:r>
            <a:r>
              <a:rPr lang="en-US" sz="2400" b="1" u="sng" dirty="0" smtClean="0">
                <a:solidFill>
                  <a:srgbClr val="297FD5"/>
                </a:solidFill>
              </a:rPr>
              <a:t>Acts 8:14-19</a:t>
            </a:r>
            <a:r>
              <a:rPr lang="en-US" sz="2400" b="1" i="1" dirty="0" smtClean="0">
                <a:solidFill>
                  <a:srgbClr val="297FD5"/>
                </a:solidFill>
              </a:rPr>
              <a:t>; </a:t>
            </a:r>
            <a:endParaRPr lang="en-US" sz="2400" b="1" dirty="0" smtClean="0">
              <a:solidFill>
                <a:srgbClr val="297FD5"/>
              </a:solidFill>
            </a:endParaRPr>
          </a:p>
          <a:p>
            <a:pPr lvl="2">
              <a:lnSpc>
                <a:spcPct val="110000"/>
              </a:lnSpc>
              <a:spcAft>
                <a:spcPts val="600"/>
              </a:spcAft>
            </a:pPr>
            <a:r>
              <a:rPr lang="en-US" sz="2400" b="1" dirty="0" smtClean="0"/>
              <a:t>Do you now see that these qualifications can no longer be scripturally met, </a:t>
            </a:r>
            <a:r>
              <a:rPr lang="en-US" sz="2400" b="1" u="sng" dirty="0" smtClean="0">
                <a:solidFill>
                  <a:srgbClr val="297FD5"/>
                </a:solidFill>
              </a:rPr>
              <a:t>1Cor.13:8-10</a:t>
            </a:r>
            <a:r>
              <a:rPr lang="en-US" sz="2400" b="1" dirty="0" smtClean="0"/>
              <a:t>?  Therefore, these offices, though once scripturally authorized, can no longer scripturally exist.</a:t>
            </a:r>
            <a:endParaRPr lang="en-US" sz="2400" b="1" dirty="0" smtClean="0">
              <a:solidFill>
                <a:srgbClr val="297FD5"/>
              </a:solidFill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2"/>
          <a:srcRect l="19814" t="21469" r="9801" b="21469"/>
          <a:stretch/>
        </p:blipFill>
        <p:spPr>
          <a:xfrm>
            <a:off x="7177125" y="228908"/>
            <a:ext cx="1772128" cy="1683957"/>
          </a:xfrm>
          <a:prstGeom prst="rect">
            <a:avLst/>
          </a:prstGeom>
          <a:ln w="12700" cmpd="sng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87949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829" y="413511"/>
            <a:ext cx="6955606" cy="1400213"/>
          </a:xfrm>
        </p:spPr>
        <p:txBody>
          <a:bodyPr anchor="ctr"/>
          <a:lstStyle/>
          <a:p>
            <a:r>
              <a:rPr lang="en-US" sz="3200" b="1" dirty="0"/>
              <a:t>The Church You Read About in the Bible- </a:t>
            </a:r>
            <a:r>
              <a:rPr lang="en-US" sz="3200" b="1" i="1" dirty="0">
                <a:solidFill>
                  <a:schemeClr val="tx2"/>
                </a:solidFill>
              </a:rPr>
              <a:t>Organizational Structure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052785"/>
            <a:ext cx="8351758" cy="4805215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10000"/>
              </a:lnSpc>
              <a:spcAft>
                <a:spcPts val="600"/>
              </a:spcAft>
              <a:buNone/>
            </a:pPr>
            <a:r>
              <a:rPr lang="en-US" sz="2600" b="1" dirty="0" smtClean="0"/>
              <a:t>Conclusions:</a:t>
            </a:r>
          </a:p>
          <a:p>
            <a:pPr marL="514350" indent="-514350">
              <a:lnSpc>
                <a:spcPct val="110000"/>
              </a:lnSpc>
              <a:spcAft>
                <a:spcPts val="600"/>
              </a:spcAft>
              <a:buAutoNum type="arabicPeriod"/>
            </a:pPr>
            <a:r>
              <a:rPr lang="en-US" sz="2600" b="1" dirty="0" smtClean="0"/>
              <a:t>Why </a:t>
            </a:r>
            <a:r>
              <a:rPr lang="en-US" sz="2600" b="1" dirty="0"/>
              <a:t>do some churches </a:t>
            </a:r>
            <a:r>
              <a:rPr lang="en-US" sz="2600" b="1" dirty="0">
                <a:solidFill>
                  <a:schemeClr val="accent2"/>
                </a:solidFill>
              </a:rPr>
              <a:t>have offices/positions in them </a:t>
            </a:r>
            <a:r>
              <a:rPr lang="en-US" sz="2600" b="1" dirty="0">
                <a:solidFill>
                  <a:schemeClr val="tx1"/>
                </a:solidFill>
              </a:rPr>
              <a:t>that</a:t>
            </a:r>
            <a:r>
              <a:rPr lang="en-US" sz="2600" b="1" dirty="0"/>
              <a:t> you </a:t>
            </a:r>
            <a:r>
              <a:rPr lang="en-US" sz="2600" b="1" u="sng" dirty="0">
                <a:solidFill>
                  <a:schemeClr val="accent2"/>
                </a:solidFill>
              </a:rPr>
              <a:t>don’t</a:t>
            </a:r>
            <a:r>
              <a:rPr lang="en-US" sz="2600" b="1" dirty="0"/>
              <a:t> read about in the Bible</a:t>
            </a:r>
            <a:r>
              <a:rPr lang="en-US" sz="2600" b="1" dirty="0" smtClean="0"/>
              <a:t>?</a:t>
            </a:r>
          </a:p>
          <a:p>
            <a:pPr marL="457200" lvl="2" indent="0">
              <a:lnSpc>
                <a:spcPct val="110000"/>
              </a:lnSpc>
              <a:spcAft>
                <a:spcPts val="600"/>
              </a:spcAft>
              <a:buNone/>
            </a:pPr>
            <a:r>
              <a:rPr lang="en-US" sz="2400" b="1" dirty="0" smtClean="0"/>
              <a:t>Because </a:t>
            </a:r>
            <a:r>
              <a:rPr lang="en-US" sz="2400" b="1" dirty="0" smtClean="0"/>
              <a:t>through ignorance, </a:t>
            </a:r>
            <a:r>
              <a:rPr lang="en-US" sz="2400" b="1" dirty="0" smtClean="0"/>
              <a:t>neglect, </a:t>
            </a:r>
            <a:r>
              <a:rPr lang="en-US" sz="2400" b="1" dirty="0" smtClean="0"/>
              <a:t>or contrary desires, they </a:t>
            </a:r>
            <a:r>
              <a:rPr lang="en-US" sz="2400" b="1" dirty="0" smtClean="0"/>
              <a:t>choose </a:t>
            </a:r>
            <a:r>
              <a:rPr lang="en-US" sz="2400" b="1" dirty="0" smtClean="0"/>
              <a:t>not to be “The Church You Read About in the Bible.”</a:t>
            </a:r>
          </a:p>
          <a:p>
            <a:pPr marL="514350" indent="-514350">
              <a:lnSpc>
                <a:spcPct val="110000"/>
              </a:lnSpc>
              <a:spcAft>
                <a:spcPts val="600"/>
              </a:spcAft>
              <a:buAutoNum type="arabicPeriod"/>
            </a:pPr>
            <a:r>
              <a:rPr lang="en-US" sz="2600" b="1" dirty="0" smtClean="0"/>
              <a:t>Why do some churches </a:t>
            </a:r>
            <a:r>
              <a:rPr lang="en-US" sz="2600" b="1" dirty="0">
                <a:solidFill>
                  <a:srgbClr val="297FD5"/>
                </a:solidFill>
              </a:rPr>
              <a:t>not have offices/positions in them</a:t>
            </a:r>
            <a:r>
              <a:rPr lang="en-US" sz="2600" b="1" dirty="0"/>
              <a:t> that you </a:t>
            </a:r>
            <a:r>
              <a:rPr lang="en-US" sz="2600" b="1" u="sng" dirty="0">
                <a:solidFill>
                  <a:srgbClr val="297FD5"/>
                </a:solidFill>
              </a:rPr>
              <a:t>do</a:t>
            </a:r>
            <a:r>
              <a:rPr lang="en-US" sz="2600" b="1" dirty="0"/>
              <a:t> read about in the Bible</a:t>
            </a:r>
            <a:r>
              <a:rPr lang="en-US" sz="2600" b="1" dirty="0" smtClean="0"/>
              <a:t>? Either:</a:t>
            </a:r>
            <a:endParaRPr lang="en-US" sz="2600" b="1" dirty="0"/>
          </a:p>
          <a:p>
            <a:pPr lvl="2">
              <a:lnSpc>
                <a:spcPct val="110000"/>
              </a:lnSpc>
              <a:spcAft>
                <a:spcPts val="600"/>
              </a:spcAft>
            </a:pPr>
            <a:r>
              <a:rPr lang="en-US" sz="2400" b="1" dirty="0" smtClean="0"/>
              <a:t>Because</a:t>
            </a:r>
            <a:r>
              <a:rPr lang="en-US" sz="2400" b="1" dirty="0"/>
              <a:t>, through ignorance, </a:t>
            </a:r>
            <a:r>
              <a:rPr lang="en-US" sz="2400" b="1" dirty="0" smtClean="0"/>
              <a:t>neglect, </a:t>
            </a:r>
            <a:r>
              <a:rPr lang="en-US" sz="2400" b="1" dirty="0"/>
              <a:t>or contrary desires, they </a:t>
            </a:r>
            <a:r>
              <a:rPr lang="en-US" sz="2400" b="1" dirty="0" smtClean="0"/>
              <a:t>choose </a:t>
            </a:r>
            <a:r>
              <a:rPr lang="en-US" sz="2400" b="1" dirty="0"/>
              <a:t>not to be “The Church You Read About in the Bible.</a:t>
            </a:r>
            <a:r>
              <a:rPr lang="en-US" sz="2400" b="1" dirty="0" smtClean="0"/>
              <a:t>” Or,</a:t>
            </a:r>
            <a:endParaRPr lang="en-US" sz="2400" b="1" dirty="0"/>
          </a:p>
          <a:p>
            <a:pPr lvl="2">
              <a:lnSpc>
                <a:spcPct val="110000"/>
              </a:lnSpc>
              <a:spcAft>
                <a:spcPts val="600"/>
              </a:spcAft>
            </a:pPr>
            <a:r>
              <a:rPr lang="en-US" sz="2400" b="1" dirty="0" smtClean="0"/>
              <a:t>Because the qualifications for those “missing” offices can no longer be scripturally met.</a:t>
            </a:r>
            <a:endParaRPr lang="en-US" sz="2400" b="1" dirty="0" smtClean="0">
              <a:solidFill>
                <a:srgbClr val="297FD5"/>
              </a:solidFill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2"/>
          <a:srcRect l="19814" t="21469" r="9801" b="21469"/>
          <a:stretch/>
        </p:blipFill>
        <p:spPr>
          <a:xfrm>
            <a:off x="7177125" y="228908"/>
            <a:ext cx="1772128" cy="1683957"/>
          </a:xfrm>
          <a:prstGeom prst="rect">
            <a:avLst/>
          </a:prstGeom>
          <a:ln w="12700" cmpd="sng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85298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laza">
  <a:themeElements>
    <a:clrScheme name="Custom 2">
      <a:dk1>
        <a:sysClr val="windowText" lastClr="000000"/>
      </a:dk1>
      <a:lt1>
        <a:sysClr val="window" lastClr="FFFFFF"/>
      </a:lt1>
      <a:dk2>
        <a:srgbClr val="171A36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Plaza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laza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5000"/>
              </a:schemeClr>
            </a:gs>
            <a:gs pos="100000">
              <a:schemeClr val="phClr">
                <a:tint val="10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0000"/>
                <a:satMod val="120000"/>
              </a:schemeClr>
            </a:gs>
            <a:gs pos="35000">
              <a:schemeClr val="phClr">
                <a:shade val="100000"/>
                <a:satMod val="150000"/>
              </a:schemeClr>
            </a:gs>
            <a:gs pos="70000">
              <a:schemeClr val="phClr">
                <a:tint val="100000"/>
                <a:shade val="100000"/>
                <a:satMod val="200000"/>
                <a:greenMod val="100000"/>
              </a:schemeClr>
            </a:gs>
            <a:gs pos="100000">
              <a:schemeClr val="phClr"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190500" dist="63500" dir="5400000">
              <a:srgbClr val="FFFFFF">
                <a:alpha val="65000"/>
              </a:srgbClr>
            </a:innerShdw>
          </a:effectLst>
          <a:scene3d>
            <a:camera prst="orthographicFront">
              <a:rot lat="0" lon="0" rev="0"/>
            </a:camera>
            <a:lightRig rig="twoPt" dir="r">
              <a:rot lat="0" lon="0" rev="6000000"/>
            </a:lightRig>
          </a:scene3d>
          <a:sp3d prstMaterial="matte">
            <a:bevelT w="0" h="0" prst="relaxedInset"/>
          </a:sp3d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88900" dist="38100" dir="6600000" sx="101000" sy="101000" rotWithShape="0">
              <a:srgbClr val="000000">
                <a:alpha val="50000"/>
              </a:srgbClr>
            </a:outerShdw>
          </a:effectLst>
          <a:scene3d>
            <a:camera prst="perspectiveFront" fov="3000000"/>
            <a:lightRig rig="morning" dir="tl">
              <a:rot lat="0" lon="0" rev="1800000"/>
            </a:lightRig>
          </a:scene3d>
          <a:sp3d contourW="38100" prstMaterial="softEdge">
            <a:bevelT w="25400" h="38100"/>
            <a:contourClr>
              <a:schemeClr val="phClr">
                <a:tint val="6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Plaza.thmx</Template>
  <TotalTime>1049</TotalTime>
  <Words>1178</Words>
  <Application>Microsoft Macintosh PowerPoint</Application>
  <PresentationFormat>On-screen Show (4:3)</PresentationFormat>
  <Paragraphs>61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Plaza</vt:lpstr>
      <vt:lpstr>PowerPoint Presentation</vt:lpstr>
      <vt:lpstr>The Church You Read About in the Bible, #2</vt:lpstr>
      <vt:lpstr>The Church You Read About in the Bible- Organizational Structure</vt:lpstr>
      <vt:lpstr>The Church You Read About in the Bible- Organizational Structure</vt:lpstr>
      <vt:lpstr>The Church You Read About in the Bible- Organizational Structure</vt:lpstr>
      <vt:lpstr>The Church You Read About in the Bible- Organizational Structure</vt:lpstr>
      <vt:lpstr>The Church You Read About in the Bible- Organizational Structure</vt:lpstr>
      <vt:lpstr>The Church You Read About in the Bible- Organizational Structure</vt:lpstr>
      <vt:lpstr>The Church You Read About in the Bible- Organizational Structure</vt:lpstr>
      <vt:lpstr>The Church You Read About in the Bible- Organizational Structure</vt:lpstr>
      <vt:lpstr>PowerPoint Presentation</vt:lpstr>
    </vt:vector>
  </TitlesOfParts>
  <Company>Southside Church of Christ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Church You Read About in the Bible, #2</dc:title>
  <dc:creator>Philip Strong</dc:creator>
  <cp:lastModifiedBy>Philip Strong</cp:lastModifiedBy>
  <cp:revision>30</cp:revision>
  <cp:lastPrinted>2018-11-18T19:07:54Z</cp:lastPrinted>
  <dcterms:created xsi:type="dcterms:W3CDTF">2013-11-07T15:48:54Z</dcterms:created>
  <dcterms:modified xsi:type="dcterms:W3CDTF">2018-11-18T21:08:46Z</dcterms:modified>
</cp:coreProperties>
</file>