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58" r:id="rId2"/>
    <p:sldId id="257" r:id="rId3"/>
    <p:sldId id="256" r:id="rId4"/>
    <p:sldId id="260" r:id="rId5"/>
    <p:sldId id="261" r:id="rId6"/>
    <p:sldId id="262" r:id="rId7"/>
    <p:sldId id="263" r:id="rId8"/>
    <p:sldId id="264" r:id="rId9"/>
    <p:sldId id="265" r:id="rId10"/>
    <p:sldId id="25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23F7AF-E0B7-CC4B-805D-117A701DB271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1B583-2A18-C244-8B74-7B73D09EDD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428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11/11/18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689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2128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1517" y="169835"/>
            <a:ext cx="6926070" cy="1887565"/>
          </a:xfrm>
        </p:spPr>
        <p:txBody>
          <a:bodyPr anchor="ctr"/>
          <a:lstStyle/>
          <a:p>
            <a:pPr marL="0" indent="0" algn="ctr"/>
            <a:r>
              <a:rPr lang="en-US" sz="2400" b="1" dirty="0">
                <a:solidFill>
                  <a:schemeClr val="tx1"/>
                </a:solidFill>
              </a:rPr>
              <a:t>Question: </a:t>
            </a:r>
            <a:r>
              <a:rPr lang="en-US" sz="2400" b="1" dirty="0"/>
              <a:t>If you were “brought up in the church,” have you ever wondered if you would have found and obeyed the gospel without your parents’ influence, teaching, and training?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9329" y="2318716"/>
            <a:ext cx="8577092" cy="45392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/>
              <a:t>It’s a scary consideration for some of us!  Would we have had or developed enough of an interest in spiritual things for:</a:t>
            </a:r>
          </a:p>
          <a:p>
            <a:r>
              <a:rPr lang="en-US" sz="2200" b="1" dirty="0"/>
              <a:t>S</a:t>
            </a:r>
            <a:r>
              <a:rPr lang="en-US" sz="2200" b="1" dirty="0" smtClean="0"/>
              <a:t>ufficient desire for Truth and salvation to pursue them?</a:t>
            </a:r>
          </a:p>
          <a:p>
            <a:r>
              <a:rPr lang="en-US" sz="2200" b="1" dirty="0"/>
              <a:t>T</a:t>
            </a:r>
            <a:r>
              <a:rPr lang="en-US" sz="2200" b="1" dirty="0" smtClean="0"/>
              <a:t>he diligence necessary to “weed through/out” the imposters? And,</a:t>
            </a:r>
          </a:p>
          <a:p>
            <a:r>
              <a:rPr lang="en-US" sz="2200" b="1" dirty="0"/>
              <a:t>T</a:t>
            </a:r>
            <a:r>
              <a:rPr lang="en-US" sz="2200" b="1" dirty="0" smtClean="0"/>
              <a:t>he required determination to follow through with obedience to the gospel “on our own”? </a:t>
            </a:r>
          </a:p>
          <a:p>
            <a:pPr marL="0" indent="0">
              <a:buNone/>
            </a:pPr>
            <a:r>
              <a:rPr lang="en-US" sz="2200" b="1" dirty="0" smtClean="0"/>
              <a:t>Even if </a:t>
            </a:r>
            <a:r>
              <a:rPr lang="en-US" sz="2200" b="1" dirty="0" smtClean="0"/>
              <a:t>you developed the spiritual interest and desire to do so, how would you go about finding </a:t>
            </a:r>
            <a:r>
              <a:rPr lang="en-US" sz="2200" b="1" dirty="0" smtClean="0">
                <a:solidFill>
                  <a:schemeClr val="accent1"/>
                </a:solidFill>
              </a:rPr>
              <a:t>“the church of the Bible”</a:t>
            </a:r>
            <a:r>
              <a:rPr lang="en-US" sz="2200" b="1" dirty="0" smtClean="0"/>
              <a:t>?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4015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437837"/>
            <a:ext cx="5458968" cy="1048684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/>
              <a:t>The Church You Read About in the Bible, #1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678694"/>
            <a:ext cx="5458968" cy="621792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/>
              <a:t>Prophetic Origin and Fulfillment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24255" y="502119"/>
            <a:ext cx="25326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Is this it, </a:t>
            </a:r>
            <a:endParaRPr lang="en-US" sz="3200" b="1" dirty="0" smtClean="0"/>
          </a:p>
          <a:p>
            <a:pPr algn="ctr"/>
            <a:r>
              <a:rPr lang="en-US" sz="3200" b="1" dirty="0"/>
              <a:t>o</a:t>
            </a:r>
            <a:r>
              <a:rPr lang="en-US" sz="3200" b="1" dirty="0" smtClean="0"/>
              <a:t>r at </a:t>
            </a:r>
            <a:r>
              <a:rPr lang="en-US" sz="3200" b="1" dirty="0" smtClean="0"/>
              <a:t>least part of it?</a:t>
            </a:r>
          </a:p>
          <a:p>
            <a:pPr algn="ctr"/>
            <a:r>
              <a:rPr lang="en-US" sz="3200" b="1" dirty="0" smtClean="0"/>
              <a:t>How do you know /how can you tell?</a:t>
            </a:r>
            <a:endParaRPr lang="en-US" sz="3200" b="1" dirty="0"/>
          </a:p>
        </p:txBody>
      </p:sp>
      <p:pic>
        <p:nvPicPr>
          <p:cNvPr id="6" name="Picture 5" descr="Slide1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00" b="12614"/>
          <a:stretch/>
        </p:blipFill>
        <p:spPr>
          <a:xfrm>
            <a:off x="3288996" y="694103"/>
            <a:ext cx="5498625" cy="3071794"/>
          </a:xfrm>
          <a:prstGeom prst="rect">
            <a:avLst/>
          </a:prstGeom>
        </p:spPr>
      </p:pic>
      <p:pic>
        <p:nvPicPr>
          <p:cNvPr id="7" name="Picture 6" descr="Southport Building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3223" y="351795"/>
            <a:ext cx="4994790" cy="3746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99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0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78737"/>
            <a:ext cx="6705155" cy="1143000"/>
          </a:xfrm>
        </p:spPr>
        <p:txBody>
          <a:bodyPr anchor="ctr"/>
          <a:lstStyle/>
          <a:p>
            <a:r>
              <a:rPr lang="en-US" sz="2800" b="1" dirty="0" smtClean="0"/>
              <a:t>The Church You Read About in the Bible- </a:t>
            </a:r>
            <a:r>
              <a:rPr lang="en-US" sz="2800" b="1" dirty="0" smtClean="0">
                <a:solidFill>
                  <a:schemeClr val="tx1"/>
                </a:solidFill>
              </a:rPr>
              <a:t>Prophetic Origin and Fulfillment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23248"/>
            <a:ext cx="8396061" cy="4615074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 smtClean="0"/>
              <a:t>This is a vitally important subject, because: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en-US" sz="2000" b="1" dirty="0"/>
              <a:t>Jesus built </a:t>
            </a:r>
            <a:r>
              <a:rPr lang="en-US" sz="2000" b="1" i="1" dirty="0"/>
              <a:t>His church, </a:t>
            </a:r>
            <a:r>
              <a:rPr lang="en-US" sz="2000" b="1" u="sng" dirty="0">
                <a:solidFill>
                  <a:srgbClr val="990000"/>
                </a:solidFill>
              </a:rPr>
              <a:t>Matt.16:18</a:t>
            </a:r>
            <a:r>
              <a:rPr lang="en-US" sz="2000" b="1" dirty="0"/>
              <a:t>; and</a:t>
            </a:r>
            <a:r>
              <a:rPr lang="en-US" sz="2000" b="1" dirty="0" smtClean="0"/>
              <a:t>,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en-US" sz="2000" b="1" dirty="0" smtClean="0"/>
              <a:t>The Bible speaks of </a:t>
            </a:r>
            <a:r>
              <a:rPr lang="en-US" sz="2000" b="1" i="1" dirty="0" smtClean="0"/>
              <a:t>“one body,” </a:t>
            </a:r>
            <a:r>
              <a:rPr lang="en-US" sz="2000" b="1" dirty="0" smtClean="0"/>
              <a:t>or </a:t>
            </a:r>
            <a:r>
              <a:rPr lang="en-US" sz="2000" b="1" i="1" dirty="0" smtClean="0"/>
              <a:t>“church,” </a:t>
            </a:r>
            <a:r>
              <a:rPr lang="en-US" sz="2000" b="1" u="sng" dirty="0" smtClean="0">
                <a:solidFill>
                  <a:schemeClr val="accent1"/>
                </a:solidFill>
              </a:rPr>
              <a:t>Eph.4:4</a:t>
            </a:r>
            <a:r>
              <a:rPr lang="en-US" sz="2000" b="1" dirty="0" smtClean="0"/>
              <a:t>; </a:t>
            </a:r>
            <a:r>
              <a:rPr lang="en-US" sz="2000" b="1" u="sng" dirty="0" smtClean="0">
                <a:solidFill>
                  <a:srgbClr val="990000"/>
                </a:solidFill>
              </a:rPr>
              <a:t>1:22-23</a:t>
            </a:r>
            <a:r>
              <a:rPr lang="en-US" sz="2000" b="1" dirty="0" smtClean="0"/>
              <a:t>.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en-US" sz="2000" b="1" dirty="0" smtClean="0"/>
              <a:t>So, </a:t>
            </a:r>
            <a:r>
              <a:rPr lang="en-US" sz="2000" b="1" i="1" dirty="0" smtClean="0"/>
              <a:t>just any old church</a:t>
            </a:r>
            <a:r>
              <a:rPr lang="en-US" sz="2000" b="1" dirty="0" smtClean="0"/>
              <a:t> that claims to believe in Him and teach the Scriptures isn’t necessarily proof that it is </a:t>
            </a:r>
            <a:r>
              <a:rPr lang="en-US" sz="2000" b="1" dirty="0" smtClean="0">
                <a:solidFill>
                  <a:srgbClr val="990000"/>
                </a:solidFill>
              </a:rPr>
              <a:t>“The Church you read about in the Bible.”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</a:rPr>
              <a:t>But, the importance and relevance of the subject </a:t>
            </a:r>
            <a:r>
              <a:rPr lang="en-US" sz="2200" b="1" dirty="0" smtClean="0">
                <a:solidFill>
                  <a:srgbClr val="990000"/>
                </a:solidFill>
              </a:rPr>
              <a:t>doesn’t </a:t>
            </a:r>
            <a:r>
              <a:rPr lang="en-US" sz="2200" b="1" dirty="0" smtClean="0">
                <a:solidFill>
                  <a:srgbClr val="000000"/>
                </a:solidFill>
              </a:rPr>
              <a:t>mean that it is difficult, or hard to find in the text: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en-US" sz="2000" b="1" dirty="0" smtClean="0">
                <a:solidFill>
                  <a:srgbClr val="000000"/>
                </a:solidFill>
              </a:rPr>
              <a:t>You just have to remember and connect </a:t>
            </a:r>
            <a:r>
              <a:rPr lang="en-US" sz="2000" b="1" dirty="0" smtClean="0">
                <a:solidFill>
                  <a:schemeClr val="accent1"/>
                </a:solidFill>
              </a:rPr>
              <a:t>4 chapter 2s</a:t>
            </a:r>
            <a:r>
              <a:rPr lang="en-US" sz="2000" b="1" dirty="0" smtClean="0">
                <a:solidFill>
                  <a:srgbClr val="000000"/>
                </a:solidFill>
              </a:rPr>
              <a:t>!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en-US" sz="2000" b="1" dirty="0" smtClean="0">
                <a:solidFill>
                  <a:srgbClr val="000000"/>
                </a:solidFill>
              </a:rPr>
              <a:t>Let’s look at them together….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b="1" dirty="0" smtClean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780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78737"/>
            <a:ext cx="6705155" cy="1143000"/>
          </a:xfrm>
        </p:spPr>
        <p:txBody>
          <a:bodyPr anchor="ctr"/>
          <a:lstStyle/>
          <a:p>
            <a:r>
              <a:rPr lang="en-US" sz="2800" b="1" dirty="0" smtClean="0"/>
              <a:t>The Church You Read About in the Bible- </a:t>
            </a:r>
            <a:r>
              <a:rPr lang="en-US" sz="2800" b="1" dirty="0" smtClean="0">
                <a:solidFill>
                  <a:schemeClr val="tx1"/>
                </a:solidFill>
              </a:rPr>
              <a:t>Prophetic Origin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23248"/>
            <a:ext cx="8455132" cy="4615074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b="1" dirty="0" smtClean="0">
                <a:solidFill>
                  <a:srgbClr val="000000"/>
                </a:solidFill>
              </a:rPr>
              <a:t>The 1</a:t>
            </a:r>
            <a:r>
              <a:rPr lang="en-US" sz="2600" b="1" baseline="30000" dirty="0" smtClean="0">
                <a:solidFill>
                  <a:srgbClr val="000000"/>
                </a:solidFill>
              </a:rPr>
              <a:t>st</a:t>
            </a:r>
            <a:r>
              <a:rPr lang="en-US" sz="2600" b="1" dirty="0" smtClean="0">
                <a:solidFill>
                  <a:srgbClr val="000000"/>
                </a:solidFill>
              </a:rPr>
              <a:t> Chapter 2: </a:t>
            </a:r>
            <a:r>
              <a:rPr lang="en-US" sz="2600" b="1" u="sng" dirty="0" smtClean="0">
                <a:solidFill>
                  <a:schemeClr val="accent1"/>
                </a:solidFill>
              </a:rPr>
              <a:t>Isaiah 2:1-</a:t>
            </a:r>
            <a:r>
              <a:rPr lang="en-US" sz="2600" b="1" u="sng" dirty="0" smtClean="0">
                <a:solidFill>
                  <a:schemeClr val="accent1"/>
                </a:solidFill>
              </a:rPr>
              <a:t>4</a:t>
            </a:r>
            <a:r>
              <a:rPr lang="en-US" sz="2600" b="1" dirty="0" smtClean="0">
                <a:solidFill>
                  <a:schemeClr val="accent1"/>
                </a:solidFill>
              </a:rPr>
              <a:t>  </a:t>
            </a:r>
            <a:r>
              <a:rPr lang="en-US" sz="2600" dirty="0" smtClean="0">
                <a:solidFill>
                  <a:schemeClr val="accent1"/>
                </a:solidFill>
              </a:rPr>
              <a:t>(~720 - 700 B.C)</a:t>
            </a:r>
            <a:endParaRPr lang="en-US" sz="2600" b="1" dirty="0" smtClean="0">
              <a:solidFill>
                <a:schemeClr val="accent1"/>
              </a:solidFill>
            </a:endParaRPr>
          </a:p>
          <a:p>
            <a:pPr lvl="1" indent="-32004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en-US" sz="2400" b="1" u="sng" dirty="0" smtClean="0">
                <a:solidFill>
                  <a:srgbClr val="990000"/>
                </a:solidFill>
              </a:rPr>
              <a:t>V.1</a:t>
            </a:r>
            <a:r>
              <a:rPr lang="en-US" sz="2400" b="1" dirty="0"/>
              <a:t> </a:t>
            </a:r>
            <a:r>
              <a:rPr lang="en-US" sz="2400" b="1" dirty="0" smtClean="0"/>
              <a:t>tells </a:t>
            </a:r>
            <a:r>
              <a:rPr lang="en-US" sz="2400" b="1" i="1" dirty="0" smtClean="0">
                <a:solidFill>
                  <a:srgbClr val="990000"/>
                </a:solidFill>
              </a:rPr>
              <a:t>who </a:t>
            </a:r>
            <a:r>
              <a:rPr lang="en-US" sz="2400" b="1" dirty="0" smtClean="0">
                <a:solidFill>
                  <a:srgbClr val="000000"/>
                </a:solidFill>
              </a:rPr>
              <a:t>and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i="1" dirty="0" smtClean="0">
                <a:solidFill>
                  <a:srgbClr val="990000"/>
                </a:solidFill>
              </a:rPr>
              <a:t>where</a:t>
            </a:r>
            <a:r>
              <a:rPr lang="en-US" sz="2400" b="1" i="1" dirty="0" smtClean="0"/>
              <a:t>- “Judah”</a:t>
            </a:r>
            <a:r>
              <a:rPr lang="en-US" sz="2400" b="1" dirty="0" smtClean="0"/>
              <a:t> (the spiritual 	people of God), </a:t>
            </a:r>
            <a:r>
              <a:rPr lang="en-US" sz="2400" b="1" u="sng" dirty="0" smtClean="0">
                <a:solidFill>
                  <a:srgbClr val="990000"/>
                </a:solidFill>
              </a:rPr>
              <a:t>cf. Rom.9:6-8</a:t>
            </a:r>
            <a:r>
              <a:rPr lang="en-US" sz="2400" b="1" dirty="0" smtClean="0"/>
              <a:t>; and 	</a:t>
            </a:r>
            <a:r>
              <a:rPr lang="en-US" sz="2400" b="1" i="1" dirty="0" smtClean="0"/>
              <a:t>“Jerusalem,” </a:t>
            </a:r>
            <a:r>
              <a:rPr lang="en-US" sz="2400" b="1" dirty="0" smtClean="0"/>
              <a:t>(the spiritual city of God)</a:t>
            </a:r>
            <a:r>
              <a:rPr lang="en-US" sz="2400" b="1" dirty="0"/>
              <a:t>,</a:t>
            </a:r>
            <a:r>
              <a:rPr lang="en-US" sz="2400" b="1" dirty="0" smtClean="0"/>
              <a:t> </a:t>
            </a:r>
            <a:r>
              <a:rPr lang="en-US" sz="2400" b="1" u="sng" dirty="0" smtClean="0">
                <a:solidFill>
                  <a:srgbClr val="990000"/>
                </a:solidFill>
              </a:rPr>
              <a:t>Acts 1:4,8</a:t>
            </a:r>
            <a:r>
              <a:rPr lang="en-US" sz="2400" b="1" dirty="0" smtClean="0"/>
              <a:t>; </a:t>
            </a:r>
          </a:p>
          <a:p>
            <a:pPr lvl="1" indent="-32004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en-US" sz="2400" b="1" u="sng" dirty="0" smtClean="0">
                <a:solidFill>
                  <a:schemeClr val="accent1"/>
                </a:solidFill>
              </a:rPr>
              <a:t>V.</a:t>
            </a:r>
            <a:r>
              <a:rPr lang="en-US" sz="2400" b="1" u="sng" dirty="0" smtClean="0">
                <a:solidFill>
                  <a:schemeClr val="accent1"/>
                </a:solidFill>
              </a:rPr>
              <a:t>2a</a:t>
            </a:r>
            <a:r>
              <a:rPr lang="en-US" sz="2400" b="1" dirty="0" smtClean="0"/>
              <a:t> </a:t>
            </a:r>
            <a:r>
              <a:rPr lang="en-US" sz="2400" b="1" dirty="0" smtClean="0"/>
              <a:t>tells </a:t>
            </a:r>
            <a:r>
              <a:rPr lang="en-US" sz="2400" b="1" i="1" dirty="0" smtClean="0">
                <a:solidFill>
                  <a:srgbClr val="990000"/>
                </a:solidFill>
              </a:rPr>
              <a:t>when</a:t>
            </a:r>
            <a:r>
              <a:rPr lang="en-US" sz="2400" b="1" i="1" dirty="0" smtClean="0"/>
              <a:t>- “the last days” </a:t>
            </a:r>
            <a:r>
              <a:rPr lang="en-US" sz="2400" b="1" dirty="0"/>
              <a:t>(Jesus’ time to the </a:t>
            </a:r>
            <a:r>
              <a:rPr lang="en-US" sz="2400" b="1" dirty="0" smtClean="0"/>
              <a:t>	present), </a:t>
            </a:r>
            <a:r>
              <a:rPr lang="en-US" sz="2400" b="1" u="sng" dirty="0" smtClean="0">
                <a:solidFill>
                  <a:srgbClr val="990000"/>
                </a:solidFill>
              </a:rPr>
              <a:t>cf. Heb.1</a:t>
            </a:r>
            <a:r>
              <a:rPr lang="en-US" sz="2400" b="1" u="sng" dirty="0" smtClean="0">
                <a:solidFill>
                  <a:srgbClr val="990000"/>
                </a:solidFill>
              </a:rPr>
              <a:t>:1-2</a:t>
            </a:r>
            <a:r>
              <a:rPr lang="en-US" sz="2400" b="1" dirty="0" smtClean="0"/>
              <a:t>;</a:t>
            </a:r>
            <a:endParaRPr lang="en-US" sz="2400" b="1" dirty="0" smtClean="0"/>
          </a:p>
          <a:p>
            <a:pPr lvl="1" indent="-32004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en-US" sz="2400" b="1" u="sng" dirty="0" smtClean="0">
                <a:solidFill>
                  <a:srgbClr val="990000"/>
                </a:solidFill>
              </a:rPr>
              <a:t>Vv.2b-3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tells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i="1" dirty="0" smtClean="0">
                <a:solidFill>
                  <a:srgbClr val="990000"/>
                </a:solidFill>
              </a:rPr>
              <a:t>what</a:t>
            </a:r>
            <a:r>
              <a:rPr lang="en-US" sz="2400" b="1" i="1" dirty="0" smtClean="0">
                <a:solidFill>
                  <a:schemeClr val="tx1"/>
                </a:solidFill>
              </a:rPr>
              <a:t>-</a:t>
            </a:r>
            <a:r>
              <a:rPr lang="en-US" sz="2400" b="1" i="1" dirty="0" smtClean="0">
                <a:solidFill>
                  <a:srgbClr val="990000"/>
                </a:solidFill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</a:rPr>
              <a:t>“The mountain of the house of the Lord 	will be established</a:t>
            </a:r>
            <a:r>
              <a:rPr lang="mr-IN" sz="2400" b="1" i="1" dirty="0" smtClean="0">
                <a:solidFill>
                  <a:schemeClr val="tx1"/>
                </a:solidFill>
              </a:rPr>
              <a:t>…</a:t>
            </a:r>
            <a:r>
              <a:rPr lang="en-US" sz="2400" b="1" i="1" dirty="0" smtClean="0">
                <a:solidFill>
                  <a:schemeClr val="tx1"/>
                </a:solidFill>
              </a:rPr>
              <a:t>” </a:t>
            </a:r>
            <a:r>
              <a:rPr lang="en-US" sz="2400" b="1" dirty="0" smtClean="0">
                <a:solidFill>
                  <a:schemeClr val="tx1"/>
                </a:solidFill>
              </a:rPr>
              <a:t>(the church/kingdom;</a:t>
            </a:r>
            <a:r>
              <a:rPr lang="en-US" sz="2400" b="1" i="1" dirty="0" smtClean="0">
                <a:solidFill>
                  <a:schemeClr val="tx1"/>
                </a:solidFill>
              </a:rPr>
              <a:t> “the </a:t>
            </a:r>
            <a:r>
              <a:rPr lang="en-US" sz="2400" b="1" i="1" dirty="0" smtClean="0">
                <a:solidFill>
                  <a:schemeClr val="tx1"/>
                </a:solidFill>
              </a:rPr>
              <a:t>law </a:t>
            </a:r>
            <a:r>
              <a:rPr lang="en-US" sz="2400" b="1" i="1" dirty="0" smtClean="0">
                <a:solidFill>
                  <a:schemeClr val="tx1"/>
                </a:solidFill>
              </a:rPr>
              <a:t>	will go </a:t>
            </a:r>
            <a:r>
              <a:rPr lang="en-US" sz="2400" b="1" i="1" dirty="0" smtClean="0">
                <a:solidFill>
                  <a:schemeClr val="tx1"/>
                </a:solidFill>
              </a:rPr>
              <a:t>forth,” </a:t>
            </a:r>
            <a:r>
              <a:rPr lang="en-US" sz="2400" b="1" dirty="0" smtClean="0">
                <a:solidFill>
                  <a:schemeClr val="tx1"/>
                </a:solidFill>
              </a:rPr>
              <a:t>(the </a:t>
            </a:r>
            <a:r>
              <a:rPr lang="en-US" sz="2400" b="1" dirty="0" smtClean="0">
                <a:solidFill>
                  <a:schemeClr val="tx1"/>
                </a:solidFill>
              </a:rPr>
              <a:t>gospel</a:t>
            </a:r>
            <a:r>
              <a:rPr lang="en-US" sz="2400" b="1" dirty="0" smtClean="0">
                <a:solidFill>
                  <a:schemeClr val="tx1"/>
                </a:solidFill>
              </a:rPr>
              <a:t>),</a:t>
            </a:r>
            <a:r>
              <a:rPr lang="en-US" sz="2400" b="1" i="1" dirty="0">
                <a:solidFill>
                  <a:schemeClr val="tx1"/>
                </a:solidFill>
              </a:rPr>
              <a:t> </a:t>
            </a:r>
            <a:r>
              <a:rPr lang="en-US" sz="2400" b="1" u="sng" dirty="0" smtClean="0">
                <a:solidFill>
                  <a:srgbClr val="990000"/>
                </a:solidFill>
              </a:rPr>
              <a:t>cf. Luke 16:16</a:t>
            </a:r>
            <a:r>
              <a:rPr lang="en-US" sz="2400" b="1" dirty="0" smtClean="0">
                <a:solidFill>
                  <a:srgbClr val="000000"/>
                </a:solidFill>
              </a:rPr>
              <a:t>; </a:t>
            </a:r>
            <a:r>
              <a:rPr lang="en-US" sz="2400" b="1" u="sng" dirty="0" smtClean="0">
                <a:solidFill>
                  <a:srgbClr val="990000"/>
                </a:solidFill>
              </a:rPr>
              <a:t>Acts 2:14ff</a:t>
            </a:r>
            <a:r>
              <a:rPr lang="en-US" sz="2400" b="1" dirty="0" smtClean="0">
                <a:solidFill>
                  <a:schemeClr val="tx1"/>
                </a:solidFill>
              </a:rPr>
              <a:t>;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</a:p>
          <a:p>
            <a:pPr lvl="1" indent="-32004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en-US" sz="2400" b="1" u="sng" dirty="0" smtClean="0">
                <a:solidFill>
                  <a:schemeClr val="accent1"/>
                </a:solidFill>
              </a:rPr>
              <a:t>V.4</a:t>
            </a:r>
            <a:r>
              <a:rPr lang="en-US" sz="2400" b="1" dirty="0" smtClean="0">
                <a:solidFill>
                  <a:srgbClr val="000000"/>
                </a:solidFill>
              </a:rPr>
              <a:t> tells </a:t>
            </a:r>
            <a:r>
              <a:rPr lang="en-US" sz="2400" b="1" i="1" dirty="0" smtClean="0">
                <a:solidFill>
                  <a:srgbClr val="990000"/>
                </a:solidFill>
              </a:rPr>
              <a:t>how</a:t>
            </a:r>
            <a:r>
              <a:rPr lang="en-US" sz="2400" b="1" i="1" dirty="0" smtClean="0">
                <a:solidFill>
                  <a:srgbClr val="000000"/>
                </a:solidFill>
              </a:rPr>
              <a:t>- </a:t>
            </a:r>
            <a:r>
              <a:rPr lang="en-US" sz="2400" b="1" dirty="0" smtClean="0">
                <a:solidFill>
                  <a:srgbClr val="000000"/>
                </a:solidFill>
              </a:rPr>
              <a:t>not by </a:t>
            </a:r>
            <a:r>
              <a:rPr lang="en-US" sz="2400" b="1" i="1" dirty="0" smtClean="0">
                <a:solidFill>
                  <a:srgbClr val="000000"/>
                </a:solidFill>
              </a:rPr>
              <a:t>physical </a:t>
            </a:r>
            <a:r>
              <a:rPr lang="en-US" sz="2400" b="1" dirty="0" smtClean="0">
                <a:solidFill>
                  <a:srgbClr val="000000"/>
                </a:solidFill>
              </a:rPr>
              <a:t>but </a:t>
            </a:r>
            <a:r>
              <a:rPr lang="en-US" sz="2400" b="1" i="1" dirty="0" smtClean="0">
                <a:solidFill>
                  <a:srgbClr val="000000"/>
                </a:solidFill>
              </a:rPr>
              <a:t>spiritual </a:t>
            </a:r>
            <a:r>
              <a:rPr lang="en-US" sz="2400" b="1" dirty="0" smtClean="0">
                <a:solidFill>
                  <a:srgbClr val="000000"/>
                </a:solidFill>
              </a:rPr>
              <a:t>revolution, 	</a:t>
            </a:r>
            <a:r>
              <a:rPr lang="en-US" sz="2400" b="1" i="1" dirty="0" smtClean="0">
                <a:solidFill>
                  <a:srgbClr val="000000"/>
                </a:solidFill>
              </a:rPr>
              <a:t>“swords into plowshares…spears into pruning 	hooks,” </a:t>
            </a:r>
            <a:r>
              <a:rPr lang="en-US" sz="2400" b="1" u="sng" dirty="0" smtClean="0">
                <a:solidFill>
                  <a:srgbClr val="990000"/>
                </a:solidFill>
              </a:rPr>
              <a:t>cf. John 18:36</a:t>
            </a:r>
            <a:r>
              <a:rPr lang="en-US" sz="2400" b="1" dirty="0" smtClean="0">
                <a:solidFill>
                  <a:srgbClr val="000000"/>
                </a:solidFill>
              </a:rPr>
              <a:t>; </a:t>
            </a:r>
            <a:r>
              <a:rPr lang="en-US" sz="2400" b="1" u="sng" dirty="0" smtClean="0">
                <a:solidFill>
                  <a:srgbClr val="990000"/>
                </a:solidFill>
              </a:rPr>
              <a:t>2Cor.10:3-6</a:t>
            </a:r>
            <a:r>
              <a:rPr lang="en-US" sz="2400" b="1" dirty="0" smtClean="0">
                <a:solidFill>
                  <a:srgbClr val="000000"/>
                </a:solidFill>
              </a:rPr>
              <a:t>.</a:t>
            </a:r>
            <a:endParaRPr lang="en-US" sz="2400" b="1" u="sng" dirty="0" smtClean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14042" y="568575"/>
            <a:ext cx="1639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Remember</a:t>
            </a:r>
            <a:r>
              <a:rPr lang="en-US" sz="2000" b="1" dirty="0" smtClean="0">
                <a:solidFill>
                  <a:srgbClr val="FFFF00"/>
                </a:solidFill>
              </a:rPr>
              <a:t> 4 Chapter 2s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958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78737"/>
            <a:ext cx="6705155" cy="1143000"/>
          </a:xfrm>
        </p:spPr>
        <p:txBody>
          <a:bodyPr anchor="ctr"/>
          <a:lstStyle/>
          <a:p>
            <a:r>
              <a:rPr lang="en-US" sz="2800" b="1" dirty="0" smtClean="0"/>
              <a:t>The Church You Read About in the Bible- </a:t>
            </a:r>
            <a:r>
              <a:rPr lang="en-US" sz="2800" b="1" dirty="0" smtClean="0">
                <a:solidFill>
                  <a:schemeClr val="tx1"/>
                </a:solidFill>
              </a:rPr>
              <a:t>Prophetic Origin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023248"/>
            <a:ext cx="8455132" cy="4615074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b="1" dirty="0" smtClean="0">
                <a:solidFill>
                  <a:srgbClr val="000000"/>
                </a:solidFill>
              </a:rPr>
              <a:t>The 2</a:t>
            </a:r>
            <a:r>
              <a:rPr lang="en-US" sz="2600" b="1" baseline="30000" dirty="0" smtClean="0">
                <a:solidFill>
                  <a:srgbClr val="000000"/>
                </a:solidFill>
              </a:rPr>
              <a:t>nd</a:t>
            </a:r>
            <a:r>
              <a:rPr lang="en-US" sz="2600" b="1" dirty="0" smtClean="0">
                <a:solidFill>
                  <a:srgbClr val="000000"/>
                </a:solidFill>
              </a:rPr>
              <a:t> Chapter 2: </a:t>
            </a:r>
            <a:r>
              <a:rPr lang="en-US" sz="2600" b="1" u="sng" dirty="0" smtClean="0">
                <a:solidFill>
                  <a:schemeClr val="accent1"/>
                </a:solidFill>
              </a:rPr>
              <a:t>Daniel 2:36-</a:t>
            </a:r>
            <a:r>
              <a:rPr lang="en-US" sz="2600" b="1" u="sng" dirty="0" smtClean="0">
                <a:solidFill>
                  <a:schemeClr val="accent1"/>
                </a:solidFill>
              </a:rPr>
              <a:t>45</a:t>
            </a:r>
            <a:r>
              <a:rPr lang="en-US" sz="2600" dirty="0" smtClean="0">
                <a:solidFill>
                  <a:schemeClr val="accent1"/>
                </a:solidFill>
              </a:rPr>
              <a:t> (~537 B.C.)</a:t>
            </a:r>
            <a:endParaRPr lang="en-US" sz="2600" b="1" dirty="0" smtClean="0">
              <a:solidFill>
                <a:schemeClr val="accent1"/>
              </a:solidFill>
            </a:endParaRPr>
          </a:p>
          <a:p>
            <a:pPr lvl="1" indent="-320040"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</a:pPr>
            <a:r>
              <a:rPr lang="en-US" sz="2400" b="1" u="sng" dirty="0" smtClean="0">
                <a:solidFill>
                  <a:srgbClr val="990000"/>
                </a:solidFill>
              </a:rPr>
              <a:t>V.44a</a:t>
            </a:r>
            <a:r>
              <a:rPr lang="en-US" sz="2400" b="1" dirty="0" smtClean="0"/>
              <a:t> tells </a:t>
            </a:r>
            <a:r>
              <a:rPr lang="en-US" sz="2400" b="1" i="1" dirty="0" smtClean="0">
                <a:solidFill>
                  <a:srgbClr val="990000"/>
                </a:solidFill>
              </a:rPr>
              <a:t>when</a:t>
            </a:r>
            <a:r>
              <a:rPr lang="en-US" sz="2400" b="1" i="1" dirty="0" smtClean="0"/>
              <a:t>- “in the days of those kings”</a:t>
            </a:r>
            <a:r>
              <a:rPr lang="en-US" sz="2400" b="1" dirty="0" smtClean="0"/>
              <a:t> (the 	Roman Empire), </a:t>
            </a:r>
            <a:r>
              <a:rPr lang="en-US" sz="2400" b="1" u="sng" dirty="0" smtClean="0">
                <a:solidFill>
                  <a:srgbClr val="990000"/>
                </a:solidFill>
              </a:rPr>
              <a:t>cf. vv.36-43</a:t>
            </a:r>
            <a:r>
              <a:rPr lang="en-US" sz="2400" b="1" dirty="0" smtClean="0"/>
              <a:t>; </a:t>
            </a:r>
            <a:r>
              <a:rPr lang="en-US" sz="2400" b="1" u="sng" dirty="0" smtClean="0">
                <a:solidFill>
                  <a:schemeClr val="accent1"/>
                </a:solidFill>
              </a:rPr>
              <a:t>Luke 2:1ff</a:t>
            </a:r>
            <a:r>
              <a:rPr lang="en-US" sz="2400" b="1" dirty="0" smtClean="0"/>
              <a:t>;</a:t>
            </a:r>
            <a:endParaRPr lang="en-US" sz="2400" b="1" dirty="0" smtClean="0"/>
          </a:p>
          <a:p>
            <a:pPr lvl="1" indent="-320040"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</a:pPr>
            <a:r>
              <a:rPr lang="en-US" sz="2400" b="1" u="sng" dirty="0" smtClean="0">
                <a:solidFill>
                  <a:schemeClr val="accent1"/>
                </a:solidFill>
              </a:rPr>
              <a:t>V.44b</a:t>
            </a:r>
            <a:r>
              <a:rPr lang="en-US" sz="2400" b="1" dirty="0" smtClean="0"/>
              <a:t> tells </a:t>
            </a:r>
            <a:r>
              <a:rPr lang="en-US" sz="2400" b="1" i="1" dirty="0" smtClean="0">
                <a:solidFill>
                  <a:srgbClr val="990000"/>
                </a:solidFill>
              </a:rPr>
              <a:t>what</a:t>
            </a:r>
            <a:r>
              <a:rPr lang="en-US" sz="2400" b="1" i="1" dirty="0" smtClean="0"/>
              <a:t>- “a kingdom which shall never be 	destroyed” </a:t>
            </a:r>
            <a:r>
              <a:rPr lang="en-US" sz="2400" b="1" dirty="0" smtClean="0"/>
              <a:t>(Christ’s church), </a:t>
            </a:r>
            <a:r>
              <a:rPr lang="en-US" sz="2400" b="1" u="sng" dirty="0" smtClean="0">
                <a:solidFill>
                  <a:srgbClr val="990000"/>
                </a:solidFill>
              </a:rPr>
              <a:t>Matt.16:18b</a:t>
            </a:r>
            <a:r>
              <a:rPr lang="en-US" sz="2400" b="1" dirty="0" smtClean="0"/>
              <a:t>; 		</a:t>
            </a:r>
            <a:r>
              <a:rPr lang="en-US" sz="2400" b="1" u="sng" dirty="0" smtClean="0">
                <a:solidFill>
                  <a:srgbClr val="990000"/>
                </a:solidFill>
              </a:rPr>
              <a:t>Heb.12:28</a:t>
            </a:r>
            <a:r>
              <a:rPr lang="en-US" sz="2400" b="1" dirty="0" smtClean="0"/>
              <a:t>; </a:t>
            </a:r>
          </a:p>
          <a:p>
            <a:pPr lvl="1" indent="-320040">
              <a:spcBef>
                <a:spcPts val="0"/>
              </a:spcBef>
              <a:spcAft>
                <a:spcPts val="1800"/>
              </a:spcAft>
              <a:buClr>
                <a:schemeClr val="accent1"/>
              </a:buClr>
            </a:pPr>
            <a:r>
              <a:rPr lang="en-US" sz="2400" b="1" u="sng" dirty="0" smtClean="0">
                <a:solidFill>
                  <a:srgbClr val="990000"/>
                </a:solidFill>
              </a:rPr>
              <a:t>V.45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tells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i="1" dirty="0" smtClean="0">
                <a:solidFill>
                  <a:srgbClr val="990000"/>
                </a:solidFill>
              </a:rPr>
              <a:t>how</a:t>
            </a:r>
            <a:r>
              <a:rPr lang="en-US" sz="2400" b="1" i="1" dirty="0" smtClean="0">
                <a:solidFill>
                  <a:schemeClr val="tx1"/>
                </a:solidFill>
              </a:rPr>
              <a:t>-</a:t>
            </a:r>
            <a:r>
              <a:rPr lang="en-US" sz="2400" b="1" i="1" dirty="0" smtClean="0">
                <a:solidFill>
                  <a:srgbClr val="990000"/>
                </a:solidFill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</a:rPr>
              <a:t>“stone…without hands…crushed the 	iron…”</a:t>
            </a:r>
            <a:r>
              <a:rPr lang="en-US" sz="2400" b="1" dirty="0" smtClean="0">
                <a:solidFill>
                  <a:schemeClr val="tx1"/>
                </a:solidFill>
              </a:rPr>
              <a:t> (the </a:t>
            </a:r>
            <a:r>
              <a:rPr lang="en-US" sz="2400" b="1" i="1" dirty="0" smtClean="0">
                <a:solidFill>
                  <a:schemeClr val="tx1"/>
                </a:solidFill>
              </a:rPr>
              <a:t>Rock/Stone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upon which the church is 	built),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en-US" sz="2400" b="1" u="sng" dirty="0" smtClean="0">
                <a:solidFill>
                  <a:srgbClr val="990000"/>
                </a:solidFill>
              </a:rPr>
              <a:t>Matt.16:16,18a</a:t>
            </a:r>
            <a:r>
              <a:rPr lang="en-US" sz="2400" b="1" dirty="0" smtClean="0">
                <a:solidFill>
                  <a:srgbClr val="990000"/>
                </a:solidFill>
              </a:rPr>
              <a:t>;  </a:t>
            </a:r>
            <a:r>
              <a:rPr lang="en-US" sz="2400" b="1" u="sng" dirty="0" smtClean="0">
                <a:solidFill>
                  <a:srgbClr val="990000"/>
                </a:solidFill>
              </a:rPr>
              <a:t>1Pet.2:4-10</a:t>
            </a:r>
            <a:r>
              <a:rPr lang="en-US" sz="2400" b="1" dirty="0" smtClean="0">
                <a:solidFill>
                  <a:srgbClr val="000000"/>
                </a:solidFill>
              </a:rPr>
              <a:t>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14042" y="568575"/>
            <a:ext cx="1639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Remember</a:t>
            </a:r>
            <a:r>
              <a:rPr lang="en-US" sz="2000" b="1" dirty="0" smtClean="0">
                <a:solidFill>
                  <a:srgbClr val="FFFF00"/>
                </a:solidFill>
              </a:rPr>
              <a:t> 4 Chapter 2s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43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78737"/>
            <a:ext cx="6705155" cy="1143000"/>
          </a:xfrm>
        </p:spPr>
        <p:txBody>
          <a:bodyPr anchor="ctr"/>
          <a:lstStyle/>
          <a:p>
            <a:r>
              <a:rPr lang="en-US" sz="2800" b="1" dirty="0" smtClean="0"/>
              <a:t>The Church You Read About in the Bible- </a:t>
            </a:r>
            <a:r>
              <a:rPr lang="en-US" sz="2800" b="1" dirty="0" smtClean="0">
                <a:solidFill>
                  <a:schemeClr val="tx1"/>
                </a:solidFill>
              </a:rPr>
              <a:t>Prophetic Origin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042" y="2023248"/>
            <a:ext cx="8796957" cy="4733220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b="1" dirty="0" smtClean="0">
                <a:solidFill>
                  <a:srgbClr val="000000"/>
                </a:solidFill>
              </a:rPr>
              <a:t>The 3</a:t>
            </a:r>
            <a:r>
              <a:rPr lang="en-US" sz="2600" b="1" baseline="30000" dirty="0" smtClean="0">
                <a:solidFill>
                  <a:srgbClr val="000000"/>
                </a:solidFill>
              </a:rPr>
              <a:t>rd</a:t>
            </a:r>
            <a:r>
              <a:rPr lang="en-US" sz="2600" b="1" dirty="0" smtClean="0">
                <a:solidFill>
                  <a:srgbClr val="000000"/>
                </a:solidFill>
              </a:rPr>
              <a:t> Chapter 2: </a:t>
            </a:r>
            <a:r>
              <a:rPr lang="en-US" sz="2600" b="1" u="sng" dirty="0" smtClean="0">
                <a:solidFill>
                  <a:schemeClr val="accent1"/>
                </a:solidFill>
              </a:rPr>
              <a:t>Joel 2:28-</a:t>
            </a:r>
            <a:r>
              <a:rPr lang="en-US" sz="2600" b="1" u="sng" dirty="0" smtClean="0">
                <a:solidFill>
                  <a:schemeClr val="accent1"/>
                </a:solidFill>
              </a:rPr>
              <a:t>32</a:t>
            </a:r>
            <a:r>
              <a:rPr lang="en-US" sz="2600" dirty="0" smtClean="0">
                <a:solidFill>
                  <a:schemeClr val="accent1"/>
                </a:solidFill>
              </a:rPr>
              <a:t>  (</a:t>
            </a:r>
            <a:r>
              <a:rPr lang="en-US" sz="2600" smtClean="0">
                <a:solidFill>
                  <a:schemeClr val="accent1"/>
                </a:solidFill>
              </a:rPr>
              <a:t>~830 </a:t>
            </a:r>
            <a:r>
              <a:rPr lang="en-US" sz="2600" dirty="0" smtClean="0">
                <a:solidFill>
                  <a:schemeClr val="accent1"/>
                </a:solidFill>
              </a:rPr>
              <a:t>or after 722 B.C.)</a:t>
            </a:r>
            <a:endParaRPr lang="en-US" sz="2600" b="1" dirty="0" smtClean="0">
              <a:solidFill>
                <a:schemeClr val="accent1"/>
              </a:solidFill>
            </a:endParaRPr>
          </a:p>
          <a:p>
            <a:pPr lvl="1" indent="-32004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en-US" sz="2400" b="1" u="sng" dirty="0" smtClean="0">
                <a:solidFill>
                  <a:srgbClr val="990000"/>
                </a:solidFill>
              </a:rPr>
              <a:t>V.28a</a:t>
            </a:r>
            <a:r>
              <a:rPr lang="en-US" sz="2400" b="1" dirty="0" smtClean="0"/>
              <a:t> tells </a:t>
            </a:r>
            <a:r>
              <a:rPr lang="en-US" sz="2400" b="1" i="1" dirty="0" smtClean="0">
                <a:solidFill>
                  <a:srgbClr val="990000"/>
                </a:solidFill>
              </a:rPr>
              <a:t>when</a:t>
            </a:r>
            <a:r>
              <a:rPr lang="en-US" sz="2400" b="1" i="1" dirty="0" smtClean="0"/>
              <a:t>- “after this”</a:t>
            </a:r>
            <a:r>
              <a:rPr lang="en-US" sz="2400" b="1" dirty="0" smtClean="0"/>
              <a:t> (the time of </a:t>
            </a:r>
            <a:r>
              <a:rPr lang="en-US" sz="2400" b="1" i="1" dirty="0" smtClean="0"/>
              <a:t>rejoicing/	refreshing </a:t>
            </a:r>
            <a:r>
              <a:rPr lang="en-US" sz="2400" b="1" dirty="0" smtClean="0"/>
              <a:t>for the</a:t>
            </a:r>
            <a:r>
              <a:rPr lang="en-US" sz="2400" b="1" dirty="0"/>
              <a:t> </a:t>
            </a:r>
            <a:r>
              <a:rPr lang="en-US" sz="2400" b="1" dirty="0" smtClean="0"/>
              <a:t>people of God </a:t>
            </a:r>
            <a:r>
              <a:rPr lang="en-US" sz="2400" b="1" i="1" dirty="0" smtClean="0"/>
              <a:t>following their 	repentance</a:t>
            </a:r>
            <a:r>
              <a:rPr lang="en-US" sz="2400" b="1" dirty="0" smtClean="0"/>
              <a:t>), </a:t>
            </a:r>
            <a:r>
              <a:rPr lang="en-US" sz="2400" b="1" u="sng" dirty="0" smtClean="0">
                <a:solidFill>
                  <a:srgbClr val="990000"/>
                </a:solidFill>
              </a:rPr>
              <a:t>cf. vv.21-27</a:t>
            </a:r>
            <a:r>
              <a:rPr lang="en-US" sz="2400" b="1" dirty="0" smtClean="0"/>
              <a:t>; </a:t>
            </a:r>
            <a:r>
              <a:rPr lang="en-US" sz="2400" b="1" u="sng" dirty="0" smtClean="0">
                <a:solidFill>
                  <a:schemeClr val="accent1"/>
                </a:solidFill>
              </a:rPr>
              <a:t>Matt.3:1-6</a:t>
            </a:r>
            <a:r>
              <a:rPr lang="en-US" sz="2400" b="1" dirty="0" smtClean="0"/>
              <a:t>; </a:t>
            </a:r>
            <a:r>
              <a:rPr lang="en-US" sz="2400" b="1" u="sng" dirty="0" smtClean="0">
                <a:solidFill>
                  <a:schemeClr val="accent1"/>
                </a:solidFill>
              </a:rPr>
              <a:t>4:23-25</a:t>
            </a:r>
            <a:r>
              <a:rPr lang="en-US" sz="2400" b="1" dirty="0" smtClean="0"/>
              <a:t>; </a:t>
            </a:r>
            <a:r>
              <a:rPr lang="en-US" sz="2400" b="1" u="sng" dirty="0" smtClean="0">
                <a:solidFill>
                  <a:srgbClr val="990000"/>
                </a:solidFill>
              </a:rPr>
              <a:t>21</a:t>
            </a:r>
            <a:r>
              <a:rPr lang="en-US" sz="2400" b="1" u="sng" dirty="0" smtClean="0">
                <a:solidFill>
                  <a:srgbClr val="990000"/>
                </a:solidFill>
              </a:rPr>
              <a:t>:9</a:t>
            </a:r>
            <a:r>
              <a:rPr lang="en-US" sz="2400" b="1" dirty="0" smtClean="0"/>
              <a:t>;</a:t>
            </a:r>
          </a:p>
          <a:p>
            <a:pPr lvl="1" indent="-32004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en-US" sz="2400" b="1" u="sng" dirty="0" smtClean="0">
                <a:solidFill>
                  <a:schemeClr val="accent1"/>
                </a:solidFill>
              </a:rPr>
              <a:t>Vv.28b-29</a:t>
            </a:r>
            <a:r>
              <a:rPr lang="en-US" sz="2400" b="1" dirty="0" smtClean="0"/>
              <a:t> tell </a:t>
            </a:r>
            <a:r>
              <a:rPr lang="en-US" sz="2400" b="1" i="1" dirty="0" smtClean="0">
                <a:solidFill>
                  <a:srgbClr val="990000"/>
                </a:solidFill>
              </a:rPr>
              <a:t>how</a:t>
            </a:r>
            <a:r>
              <a:rPr lang="en-US" sz="2400" b="1" i="1" dirty="0" smtClean="0"/>
              <a:t>- “pour out My Spirit…sons and daughters	will prophesy…” </a:t>
            </a:r>
            <a:r>
              <a:rPr lang="en-US" sz="2400" b="1" dirty="0" smtClean="0"/>
              <a:t>(coming of the Spirit), </a:t>
            </a:r>
            <a:r>
              <a:rPr lang="en-US" sz="2400" b="1" u="sng" dirty="0" smtClean="0">
                <a:solidFill>
                  <a:srgbClr val="990000"/>
                </a:solidFill>
              </a:rPr>
              <a:t>cf. John 14:26</a:t>
            </a:r>
            <a:r>
              <a:rPr lang="en-US" sz="2400" b="1" dirty="0" smtClean="0">
                <a:solidFill>
                  <a:schemeClr val="tx1"/>
                </a:solidFill>
              </a:rPr>
              <a:t>;</a:t>
            </a:r>
            <a:r>
              <a:rPr lang="en-US" sz="2400" b="1" u="sng" dirty="0" smtClean="0">
                <a:solidFill>
                  <a:srgbClr val="990000"/>
                </a:solidFill>
              </a:rPr>
              <a:t> </a:t>
            </a:r>
            <a:r>
              <a:rPr lang="en-US" sz="2400" b="1" dirty="0" smtClean="0">
                <a:solidFill>
                  <a:srgbClr val="990000"/>
                </a:solidFill>
              </a:rPr>
              <a:t>	</a:t>
            </a:r>
            <a:r>
              <a:rPr lang="en-US" sz="2400" b="1" u="sng" dirty="0" smtClean="0">
                <a:solidFill>
                  <a:srgbClr val="990000"/>
                </a:solidFill>
              </a:rPr>
              <a:t>15:26</a:t>
            </a:r>
            <a:r>
              <a:rPr lang="en-US" sz="2400" b="1" dirty="0" smtClean="0">
                <a:solidFill>
                  <a:srgbClr val="000000"/>
                </a:solidFill>
              </a:rPr>
              <a:t>;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u="sng" dirty="0" smtClean="0">
                <a:solidFill>
                  <a:srgbClr val="990000"/>
                </a:solidFill>
              </a:rPr>
              <a:t>16:7-13</a:t>
            </a:r>
            <a:r>
              <a:rPr lang="en-US" sz="2400" b="1" dirty="0" smtClean="0">
                <a:solidFill>
                  <a:srgbClr val="000000"/>
                </a:solidFill>
              </a:rPr>
              <a:t>;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u="sng" dirty="0" smtClean="0">
                <a:solidFill>
                  <a:srgbClr val="990000"/>
                </a:solidFill>
              </a:rPr>
              <a:t>Acts 1:8</a:t>
            </a:r>
            <a:r>
              <a:rPr lang="en-US" sz="2400" b="1" dirty="0" smtClean="0">
                <a:solidFill>
                  <a:srgbClr val="000000"/>
                </a:solidFill>
              </a:rPr>
              <a:t>;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u="sng" dirty="0" smtClean="0">
                <a:solidFill>
                  <a:srgbClr val="990000"/>
                </a:solidFill>
              </a:rPr>
              <a:t>2:1</a:t>
            </a:r>
            <a:r>
              <a:rPr lang="en-US" sz="2400" b="1" u="sng" dirty="0" smtClean="0">
                <a:solidFill>
                  <a:srgbClr val="990000"/>
                </a:solidFill>
              </a:rPr>
              <a:t>-4ff</a:t>
            </a:r>
            <a:r>
              <a:rPr lang="en-US" sz="2400" b="1" dirty="0" smtClean="0">
                <a:solidFill>
                  <a:srgbClr val="000000"/>
                </a:solidFill>
              </a:rPr>
              <a:t>;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u="sng" dirty="0" smtClean="0">
                <a:solidFill>
                  <a:srgbClr val="990000"/>
                </a:solidFill>
              </a:rPr>
              <a:t>10:44-46</a:t>
            </a:r>
            <a:r>
              <a:rPr lang="en-US" sz="2400" b="1" dirty="0" smtClean="0">
                <a:solidFill>
                  <a:srgbClr val="000000"/>
                </a:solidFill>
              </a:rPr>
              <a:t>;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u="sng" dirty="0" smtClean="0">
                <a:solidFill>
                  <a:srgbClr val="990000"/>
                </a:solidFill>
              </a:rPr>
              <a:t>21:</a:t>
            </a:r>
            <a:r>
              <a:rPr lang="en-US" sz="2400" b="1" u="sng" dirty="0" smtClean="0">
                <a:solidFill>
                  <a:srgbClr val="990000"/>
                </a:solidFill>
              </a:rPr>
              <a:t>9</a:t>
            </a:r>
            <a:r>
              <a:rPr lang="en-US" sz="2400" b="1" dirty="0" smtClean="0"/>
              <a:t>;</a:t>
            </a:r>
            <a:endParaRPr lang="en-US" sz="2400" b="1" dirty="0" smtClean="0"/>
          </a:p>
          <a:p>
            <a:pPr lvl="1" indent="-32004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en-US" sz="2400" b="1" u="sng" dirty="0" smtClean="0">
                <a:solidFill>
                  <a:srgbClr val="990000"/>
                </a:solidFill>
              </a:rPr>
              <a:t>Vv.30-31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tell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i="1" dirty="0" smtClean="0">
                <a:solidFill>
                  <a:srgbClr val="990000"/>
                </a:solidFill>
              </a:rPr>
              <a:t>what</a:t>
            </a:r>
            <a:r>
              <a:rPr lang="en-US" sz="2400" b="1" i="1" dirty="0" smtClean="0">
                <a:solidFill>
                  <a:schemeClr val="tx1"/>
                </a:solidFill>
              </a:rPr>
              <a:t>-</a:t>
            </a:r>
            <a:r>
              <a:rPr lang="en-US" sz="2400" b="1" i="1" dirty="0" smtClean="0">
                <a:solidFill>
                  <a:srgbClr val="990000"/>
                </a:solidFill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</a:rPr>
              <a:t>“the day of the Lord” </a:t>
            </a:r>
            <a:r>
              <a:rPr lang="en-US" sz="2400" b="1" dirty="0" smtClean="0">
                <a:solidFill>
                  <a:schemeClr val="tx1"/>
                </a:solidFill>
              </a:rPr>
              <a:t>(the destruction </a:t>
            </a:r>
            <a:r>
              <a:rPr lang="en-US" sz="2400" b="1" dirty="0" smtClean="0">
                <a:solidFill>
                  <a:schemeClr val="tx1"/>
                </a:solidFill>
              </a:rPr>
              <a:t>of </a:t>
            </a:r>
            <a:r>
              <a:rPr lang="en-US" sz="2400" b="1" dirty="0" smtClean="0">
                <a:solidFill>
                  <a:schemeClr val="tx1"/>
                </a:solidFill>
              </a:rPr>
              <a:t>	Jerusalem, which prefigures </a:t>
            </a:r>
            <a:r>
              <a:rPr lang="en-US" sz="2400" b="1" i="1" dirty="0" smtClean="0">
                <a:solidFill>
                  <a:schemeClr val="tx1"/>
                </a:solidFill>
              </a:rPr>
              <a:t>the end</a:t>
            </a:r>
            <a:r>
              <a:rPr lang="en-US" sz="2400" b="1" dirty="0" smtClean="0">
                <a:solidFill>
                  <a:schemeClr val="tx1"/>
                </a:solidFill>
              </a:rPr>
              <a:t>),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en-US" sz="2400" b="1" u="sng" dirty="0" smtClean="0">
                <a:solidFill>
                  <a:srgbClr val="990000"/>
                </a:solidFill>
              </a:rPr>
              <a:t>cf. Matt.24</a:t>
            </a:r>
            <a:r>
              <a:rPr lang="en-US" sz="2400" b="1" dirty="0" smtClean="0">
                <a:solidFill>
                  <a:srgbClr val="000000"/>
                </a:solidFill>
              </a:rPr>
              <a:t>;</a:t>
            </a:r>
          </a:p>
          <a:p>
            <a:pPr lvl="1" indent="-32004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en-US" sz="2400" b="1" u="sng" dirty="0" smtClean="0">
                <a:solidFill>
                  <a:schemeClr val="accent1"/>
                </a:solidFill>
              </a:rPr>
              <a:t>V.32</a:t>
            </a:r>
            <a:r>
              <a:rPr lang="en-US" sz="2400" b="1" dirty="0" smtClean="0">
                <a:solidFill>
                  <a:srgbClr val="000000"/>
                </a:solidFill>
              </a:rPr>
              <a:t> tells </a:t>
            </a:r>
            <a:r>
              <a:rPr lang="en-US" sz="2400" b="1" i="1" dirty="0" smtClean="0">
                <a:solidFill>
                  <a:schemeClr val="accent1"/>
                </a:solidFill>
              </a:rPr>
              <a:t>who</a:t>
            </a:r>
            <a:r>
              <a:rPr lang="en-US" sz="2400" b="1" i="1" dirty="0" smtClean="0">
                <a:solidFill>
                  <a:srgbClr val="000000"/>
                </a:solidFill>
              </a:rPr>
              <a:t>, </a:t>
            </a:r>
            <a:r>
              <a:rPr lang="en-US" sz="2400" b="1" i="1" dirty="0" smtClean="0">
                <a:solidFill>
                  <a:srgbClr val="990000"/>
                </a:solidFill>
              </a:rPr>
              <a:t>how</a:t>
            </a:r>
            <a:r>
              <a:rPr lang="en-US" sz="2400" b="1" i="1" dirty="0" smtClean="0">
                <a:solidFill>
                  <a:srgbClr val="000000"/>
                </a:solidFill>
              </a:rPr>
              <a:t>, </a:t>
            </a:r>
            <a:r>
              <a:rPr lang="en-US" sz="2400" b="1" i="1" dirty="0" smtClean="0">
                <a:solidFill>
                  <a:srgbClr val="990000"/>
                </a:solidFill>
              </a:rPr>
              <a:t>what</a:t>
            </a:r>
            <a:r>
              <a:rPr lang="en-US" sz="2400" b="1" dirty="0" smtClean="0">
                <a:solidFill>
                  <a:schemeClr val="tx1"/>
                </a:solidFill>
              </a:rPr>
              <a:t>, and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i="1" dirty="0" smtClean="0">
                <a:solidFill>
                  <a:srgbClr val="990000"/>
                </a:solidFill>
              </a:rPr>
              <a:t>where</a:t>
            </a:r>
            <a:r>
              <a:rPr lang="en-US" sz="2400" b="1" i="1" dirty="0" smtClean="0">
                <a:solidFill>
                  <a:srgbClr val="000000"/>
                </a:solidFill>
              </a:rPr>
              <a:t>- “whoever calls on 	the name of the Lord will be delivered…on Mount Zion 	and in Jerusalem” </a:t>
            </a:r>
            <a:r>
              <a:rPr lang="en-US" sz="2400" b="1" dirty="0" smtClean="0">
                <a:solidFill>
                  <a:srgbClr val="000000"/>
                </a:solidFill>
              </a:rPr>
              <a:t>(all flesh/mankind, obedience to the 	gospel, salvation, starting in Jerusalem), </a:t>
            </a:r>
            <a:r>
              <a:rPr lang="en-US" sz="2400" b="1" i="1" dirty="0" smtClean="0">
                <a:solidFill>
                  <a:srgbClr val="000000"/>
                </a:solidFill>
              </a:rPr>
              <a:t> </a:t>
            </a:r>
            <a:r>
              <a:rPr lang="en-US" sz="2400" b="1" u="sng" dirty="0" smtClean="0">
                <a:solidFill>
                  <a:srgbClr val="990000"/>
                </a:solidFill>
              </a:rPr>
              <a:t>cf. Acts 1:8, </a:t>
            </a:r>
            <a:r>
              <a:rPr lang="en-US" sz="2400" b="1" dirty="0" smtClean="0">
                <a:solidFill>
                  <a:srgbClr val="990000"/>
                </a:solidFill>
              </a:rPr>
              <a:t>	</a:t>
            </a:r>
            <a:r>
              <a:rPr lang="en-US" sz="2400" b="1" u="sng" dirty="0" smtClean="0">
                <a:solidFill>
                  <a:srgbClr val="990000"/>
                </a:solidFill>
              </a:rPr>
              <a:t>2:1-21</a:t>
            </a:r>
            <a:r>
              <a:rPr lang="en-US" sz="2400" b="1" dirty="0" smtClean="0">
                <a:solidFill>
                  <a:srgbClr val="990000"/>
                </a:solidFill>
              </a:rPr>
              <a:t>,	</a:t>
            </a:r>
            <a:r>
              <a:rPr lang="en-US" sz="2400" b="1" u="sng" dirty="0" smtClean="0">
                <a:solidFill>
                  <a:srgbClr val="990000"/>
                </a:solidFill>
              </a:rPr>
              <a:t>22-41; 10:34-35</a:t>
            </a:r>
            <a:r>
              <a:rPr lang="en-US" sz="2400" b="1" dirty="0" smtClean="0">
                <a:solidFill>
                  <a:srgbClr val="000000"/>
                </a:solidFill>
              </a:rPr>
              <a:t>.</a:t>
            </a:r>
            <a:endParaRPr lang="en-US" sz="2400" b="1" u="sng" dirty="0" smtClean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14042" y="568575"/>
            <a:ext cx="1639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Remember</a:t>
            </a:r>
            <a:r>
              <a:rPr lang="en-US" sz="2000" b="1" dirty="0" smtClean="0">
                <a:solidFill>
                  <a:srgbClr val="FFFF00"/>
                </a:solidFill>
              </a:rPr>
              <a:t> 4 Chapter 2s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322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78737"/>
            <a:ext cx="6705155" cy="1143000"/>
          </a:xfrm>
        </p:spPr>
        <p:txBody>
          <a:bodyPr anchor="ctr"/>
          <a:lstStyle/>
          <a:p>
            <a:r>
              <a:rPr lang="en-US" sz="2800" b="1" dirty="0" smtClean="0"/>
              <a:t>The Church You Read About in the Bible- </a:t>
            </a:r>
            <a:r>
              <a:rPr lang="en-US" sz="2800" b="1" dirty="0" smtClean="0">
                <a:solidFill>
                  <a:schemeClr val="tx1"/>
                </a:solidFill>
              </a:rPr>
              <a:t>Prophetic Fulfillment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6019" y="2023248"/>
            <a:ext cx="4688757" cy="4733220"/>
          </a:xfrm>
          <a:solidFill>
            <a:schemeClr val="bg2"/>
          </a:solidFill>
        </p:spPr>
        <p:txBody>
          <a:bodyPr>
            <a:normAutofit fontScale="77500" lnSpcReduction="20000"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dirty="0" smtClean="0">
                <a:solidFill>
                  <a:srgbClr val="000000"/>
                </a:solidFill>
              </a:rPr>
              <a:t>The 4</a:t>
            </a:r>
            <a:r>
              <a:rPr lang="en-US" sz="2800" b="1" baseline="30000" dirty="0" smtClean="0">
                <a:solidFill>
                  <a:srgbClr val="000000"/>
                </a:solidFill>
              </a:rPr>
              <a:t>th</a:t>
            </a:r>
            <a:r>
              <a:rPr lang="en-US" sz="2800" b="1" dirty="0" smtClean="0">
                <a:solidFill>
                  <a:srgbClr val="000000"/>
                </a:solidFill>
              </a:rPr>
              <a:t> Chapter 2: </a:t>
            </a:r>
            <a:r>
              <a:rPr lang="en-US" sz="2800" b="1" u="sng" dirty="0" smtClean="0">
                <a:solidFill>
                  <a:schemeClr val="accent1"/>
                </a:solidFill>
              </a:rPr>
              <a:t>Acts 2</a:t>
            </a:r>
            <a:endParaRPr lang="en-US" sz="2800" b="1" dirty="0" smtClean="0">
              <a:solidFill>
                <a:schemeClr val="accent1"/>
              </a:solidFill>
            </a:endParaRPr>
          </a:p>
          <a:p>
            <a:pPr lvl="1" indent="-32004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en-US" sz="2400" b="1" u="sng" dirty="0" smtClean="0">
                <a:solidFill>
                  <a:srgbClr val="990000"/>
                </a:solidFill>
              </a:rPr>
              <a:t>V.1</a:t>
            </a:r>
            <a:r>
              <a:rPr lang="en-US" sz="2400" b="1" dirty="0" smtClean="0"/>
              <a:t> shows </a:t>
            </a:r>
            <a:r>
              <a:rPr lang="en-US" sz="2400" b="1" i="1" dirty="0" smtClean="0">
                <a:solidFill>
                  <a:srgbClr val="990000"/>
                </a:solidFill>
              </a:rPr>
              <a:t>who </a:t>
            </a:r>
            <a:r>
              <a:rPr lang="en-US" sz="2400" b="1" dirty="0" smtClean="0">
                <a:solidFill>
                  <a:srgbClr val="000000"/>
                </a:solidFill>
              </a:rPr>
              <a:t>and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i="1" dirty="0" smtClean="0">
                <a:solidFill>
                  <a:srgbClr val="990000"/>
                </a:solidFill>
              </a:rPr>
              <a:t>where</a:t>
            </a:r>
            <a:r>
              <a:rPr lang="en-US" sz="2400" b="1" i="1" dirty="0" smtClean="0"/>
              <a:t>- “they”</a:t>
            </a:r>
            <a:r>
              <a:rPr lang="en-US" sz="2400" b="1" dirty="0" smtClean="0"/>
              <a:t> (the apostles), </a:t>
            </a:r>
            <a:r>
              <a:rPr lang="en-US" sz="2400" b="1" u="sng" dirty="0" smtClean="0">
                <a:solidFill>
                  <a:srgbClr val="990000"/>
                </a:solidFill>
              </a:rPr>
              <a:t>1:21-26</a:t>
            </a:r>
            <a:r>
              <a:rPr lang="en-US" sz="2400" b="1" dirty="0" smtClean="0"/>
              <a:t>; and </a:t>
            </a:r>
            <a:r>
              <a:rPr lang="en-US" sz="2400" b="1" i="1" dirty="0" smtClean="0"/>
              <a:t>“one place” </a:t>
            </a:r>
            <a:r>
              <a:rPr lang="en-US" sz="2400" b="1" dirty="0" smtClean="0"/>
              <a:t>(Jerusalem), </a:t>
            </a:r>
            <a:r>
              <a:rPr lang="en-US" sz="2400" b="1" u="sng" dirty="0" smtClean="0">
                <a:solidFill>
                  <a:srgbClr val="990000"/>
                </a:solidFill>
              </a:rPr>
              <a:t>1:8</a:t>
            </a:r>
            <a:r>
              <a:rPr lang="en-US" sz="2400" b="1" dirty="0" smtClean="0"/>
              <a:t>.</a:t>
            </a:r>
          </a:p>
          <a:p>
            <a:pPr lvl="1" indent="-32004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en-US" sz="2400" b="1" u="sng" dirty="0" smtClean="0">
                <a:solidFill>
                  <a:schemeClr val="accent1"/>
                </a:solidFill>
              </a:rPr>
              <a:t>Vv.2-11</a:t>
            </a:r>
            <a:r>
              <a:rPr lang="en-US" sz="2400" b="1" dirty="0" smtClean="0"/>
              <a:t> show </a:t>
            </a:r>
            <a:r>
              <a:rPr lang="en-US" sz="2400" b="1" i="1" dirty="0" smtClean="0">
                <a:solidFill>
                  <a:srgbClr val="990000"/>
                </a:solidFill>
              </a:rPr>
              <a:t>how</a:t>
            </a:r>
            <a:r>
              <a:rPr lang="en-US" sz="2400" b="1" i="1" dirty="0" smtClean="0"/>
              <a:t>- “Spirit gave utterance” </a:t>
            </a:r>
            <a:r>
              <a:rPr lang="en-US" sz="2400" b="1" dirty="0" smtClean="0"/>
              <a:t>(Spirit-inspired),</a:t>
            </a:r>
            <a:r>
              <a:rPr lang="en-US" sz="2400" b="1" i="1" dirty="0" smtClean="0"/>
              <a:t> </a:t>
            </a:r>
            <a:r>
              <a:rPr lang="en-US" sz="2400" b="1" i="1" dirty="0"/>
              <a:t> </a:t>
            </a:r>
            <a:r>
              <a:rPr lang="en-US" sz="2400" b="1" i="1" dirty="0" smtClean="0"/>
              <a:t>   </a:t>
            </a:r>
            <a:r>
              <a:rPr lang="en-US" sz="2400" b="1" dirty="0" smtClean="0"/>
              <a:t> </a:t>
            </a:r>
            <a:r>
              <a:rPr lang="en-US" sz="2400" b="1" u="sng" dirty="0" smtClean="0">
                <a:solidFill>
                  <a:srgbClr val="990000"/>
                </a:solidFill>
              </a:rPr>
              <a:t>John 16:13</a:t>
            </a:r>
            <a:r>
              <a:rPr lang="en-US" sz="2400" b="1" dirty="0" smtClean="0"/>
              <a:t>;</a:t>
            </a:r>
          </a:p>
          <a:p>
            <a:pPr lvl="1" indent="-32004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en-US" sz="2400" b="1" u="sng" dirty="0" smtClean="0">
                <a:solidFill>
                  <a:srgbClr val="990000"/>
                </a:solidFill>
              </a:rPr>
              <a:t>Vv.12-21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show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i="1" dirty="0" smtClean="0">
                <a:solidFill>
                  <a:srgbClr val="990000"/>
                </a:solidFill>
              </a:rPr>
              <a:t>when</a:t>
            </a:r>
            <a:r>
              <a:rPr lang="en-US" sz="2400" b="1" i="1" dirty="0" smtClean="0">
                <a:solidFill>
                  <a:schemeClr val="tx1"/>
                </a:solidFill>
              </a:rPr>
              <a:t>-</a:t>
            </a:r>
            <a:r>
              <a:rPr lang="en-US" sz="2400" b="1" i="1" dirty="0" smtClean="0">
                <a:solidFill>
                  <a:srgbClr val="990000"/>
                </a:solidFill>
              </a:rPr>
              <a:t> </a:t>
            </a:r>
            <a:r>
              <a:rPr lang="en-US" sz="2400" b="1" i="1" dirty="0" smtClean="0">
                <a:solidFill>
                  <a:schemeClr val="tx1"/>
                </a:solidFill>
              </a:rPr>
              <a:t>“in the last days” </a:t>
            </a:r>
            <a:r>
              <a:rPr lang="en-US" sz="2400" b="1" dirty="0" smtClean="0">
                <a:solidFill>
                  <a:schemeClr val="tx1"/>
                </a:solidFill>
              </a:rPr>
              <a:t>(then to now),</a:t>
            </a:r>
            <a:r>
              <a:rPr lang="en-US" sz="2400" b="1" i="1" dirty="0" smtClean="0">
                <a:solidFill>
                  <a:schemeClr val="tx1"/>
                </a:solidFill>
              </a:rPr>
              <a:t> </a:t>
            </a:r>
            <a:r>
              <a:rPr lang="en-US" sz="2400" b="1" u="sng" dirty="0" smtClean="0">
                <a:solidFill>
                  <a:srgbClr val="990000"/>
                </a:solidFill>
              </a:rPr>
              <a:t>Mark 9:1</a:t>
            </a:r>
            <a:r>
              <a:rPr lang="en-US" sz="2400" b="1" dirty="0" smtClean="0">
                <a:solidFill>
                  <a:schemeClr val="tx1"/>
                </a:solidFill>
              </a:rPr>
              <a:t>;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lvl="1" indent="-32004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en-US" sz="2400" b="1" u="sng" dirty="0" smtClean="0">
                <a:solidFill>
                  <a:schemeClr val="accent1"/>
                </a:solidFill>
              </a:rPr>
              <a:t>Vv.22-40</a:t>
            </a:r>
            <a:r>
              <a:rPr lang="en-US" sz="2400" b="1" dirty="0" smtClean="0">
                <a:solidFill>
                  <a:srgbClr val="000000"/>
                </a:solidFill>
              </a:rPr>
              <a:t> show </a:t>
            </a:r>
            <a:r>
              <a:rPr lang="en-US" sz="2400" b="1" i="1" dirty="0" smtClean="0">
                <a:solidFill>
                  <a:srgbClr val="990000"/>
                </a:solidFill>
              </a:rPr>
              <a:t>what/how</a:t>
            </a:r>
            <a:r>
              <a:rPr lang="en-US" sz="2400" b="1" i="1" dirty="0" smtClean="0">
                <a:solidFill>
                  <a:srgbClr val="000000"/>
                </a:solidFill>
              </a:rPr>
              <a:t>- “be saved”</a:t>
            </a:r>
            <a:r>
              <a:rPr lang="en-US" sz="2400" b="1" dirty="0" smtClean="0">
                <a:solidFill>
                  <a:srgbClr val="000000"/>
                </a:solidFill>
              </a:rPr>
              <a:t> (obedience to the gospel), </a:t>
            </a:r>
            <a:r>
              <a:rPr lang="en-US" sz="2400" b="1" i="1" dirty="0" smtClean="0">
                <a:solidFill>
                  <a:srgbClr val="000000"/>
                </a:solidFill>
              </a:rPr>
              <a:t> </a:t>
            </a:r>
            <a:r>
              <a:rPr lang="en-US" sz="2400" b="1" u="sng" dirty="0" smtClean="0">
                <a:solidFill>
                  <a:srgbClr val="990000"/>
                </a:solidFill>
              </a:rPr>
              <a:t>Mark 16:15-16</a:t>
            </a:r>
            <a:r>
              <a:rPr lang="en-US" sz="2400" b="1" dirty="0" smtClean="0">
                <a:solidFill>
                  <a:srgbClr val="000000"/>
                </a:solidFill>
              </a:rPr>
              <a:t>;</a:t>
            </a:r>
          </a:p>
          <a:p>
            <a:pPr lvl="1" indent="-32004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</a:pPr>
            <a:r>
              <a:rPr lang="en-US" sz="2400" b="1" u="sng" dirty="0" smtClean="0">
                <a:solidFill>
                  <a:srgbClr val="990000"/>
                </a:solidFill>
              </a:rPr>
              <a:t>Vv.41-47</a:t>
            </a:r>
            <a:r>
              <a:rPr lang="en-US" sz="2400" b="1" dirty="0" smtClean="0">
                <a:solidFill>
                  <a:srgbClr val="990000"/>
                </a:solidFill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</a:rPr>
              <a:t>show the </a:t>
            </a:r>
            <a:r>
              <a:rPr lang="en-US" sz="2400" b="1" i="1" dirty="0" smtClean="0">
                <a:solidFill>
                  <a:srgbClr val="990000"/>
                </a:solidFill>
              </a:rPr>
              <a:t>result</a:t>
            </a:r>
            <a:r>
              <a:rPr lang="en-US" sz="2400" b="1" i="1" dirty="0" smtClean="0">
                <a:solidFill>
                  <a:srgbClr val="000000"/>
                </a:solidFill>
              </a:rPr>
              <a:t>- “the church” </a:t>
            </a:r>
            <a:r>
              <a:rPr lang="en-US" sz="2400" b="1" dirty="0" smtClean="0">
                <a:solidFill>
                  <a:srgbClr val="000000"/>
                </a:solidFill>
              </a:rPr>
              <a:t>(the saved), </a:t>
            </a:r>
            <a:r>
              <a:rPr lang="en-US" sz="2400" b="1" u="sng" dirty="0" smtClean="0">
                <a:solidFill>
                  <a:schemeClr val="accent1"/>
                </a:solidFill>
              </a:rPr>
              <a:t>Matt.16:18</a:t>
            </a:r>
            <a:r>
              <a:rPr lang="en-US" sz="2400" b="1" dirty="0" smtClean="0">
                <a:solidFill>
                  <a:srgbClr val="000000"/>
                </a:solidFill>
              </a:rPr>
              <a:t>; </a:t>
            </a:r>
            <a:r>
              <a:rPr lang="en-US" sz="2400" b="1" u="sng" dirty="0" smtClean="0">
                <a:solidFill>
                  <a:srgbClr val="990000"/>
                </a:solidFill>
              </a:rPr>
              <a:t>Col.1:13-14</a:t>
            </a:r>
            <a:r>
              <a:rPr lang="en-US" sz="2400" b="1" dirty="0" smtClean="0">
                <a:solidFill>
                  <a:srgbClr val="000000"/>
                </a:solidFill>
              </a:rPr>
              <a:t>.  </a:t>
            </a:r>
            <a:endParaRPr lang="en-US" sz="2400" b="1" u="sng" dirty="0" smtClean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214042" y="568575"/>
            <a:ext cx="1639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Remember</a:t>
            </a:r>
            <a:r>
              <a:rPr lang="en-US" sz="2000" b="1" dirty="0" smtClean="0">
                <a:solidFill>
                  <a:srgbClr val="FFFF00"/>
                </a:solidFill>
              </a:rPr>
              <a:t> 4 Chapter 2s</a:t>
            </a:r>
            <a:endParaRPr lang="en-US" sz="20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4596" y="2023248"/>
            <a:ext cx="41202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2600" b="1" dirty="0" smtClean="0"/>
              <a:t>These 3 </a:t>
            </a:r>
            <a:r>
              <a:rPr lang="en-US" sz="2600" b="1" i="1" dirty="0" smtClean="0">
                <a:solidFill>
                  <a:srgbClr val="990000"/>
                </a:solidFill>
              </a:rPr>
              <a:t>Prophetic</a:t>
            </a:r>
            <a:r>
              <a:rPr lang="en-US" sz="2600" b="1" i="1" dirty="0" smtClean="0"/>
              <a:t> </a:t>
            </a:r>
            <a:r>
              <a:rPr lang="en-US" sz="2600" b="1" dirty="0" smtClean="0"/>
              <a:t>Chapter 2s all point to 1 </a:t>
            </a:r>
            <a:r>
              <a:rPr lang="en-US" sz="2600" b="1" i="1" dirty="0" smtClean="0">
                <a:solidFill>
                  <a:srgbClr val="990000"/>
                </a:solidFill>
              </a:rPr>
              <a:t>Fulfillment</a:t>
            </a:r>
            <a:r>
              <a:rPr lang="en-US" sz="2600" b="1" i="1" dirty="0" smtClean="0"/>
              <a:t> </a:t>
            </a:r>
            <a:r>
              <a:rPr lang="en-US" sz="2600" b="1" dirty="0" smtClean="0"/>
              <a:t>Chapter 2:</a:t>
            </a:r>
          </a:p>
          <a:p>
            <a:pPr marL="800100" lvl="1" indent="-342900">
              <a:spcAft>
                <a:spcPts val="24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400" b="1" u="sng" dirty="0" smtClean="0">
                <a:solidFill>
                  <a:srgbClr val="990000"/>
                </a:solidFill>
              </a:rPr>
              <a:t>Isaiah 2:1-4</a:t>
            </a:r>
            <a:endParaRPr lang="en-US" sz="2400" b="1" dirty="0" smtClean="0">
              <a:solidFill>
                <a:srgbClr val="990000"/>
              </a:solidFill>
            </a:endParaRPr>
          </a:p>
          <a:p>
            <a:pPr marL="800100" lvl="1" indent="-342900">
              <a:spcAft>
                <a:spcPts val="24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400" b="1" u="sng" dirty="0" smtClean="0">
                <a:solidFill>
                  <a:srgbClr val="990000"/>
                </a:solidFill>
              </a:rPr>
              <a:t>Daniel 2:44-45</a:t>
            </a:r>
            <a:endParaRPr lang="en-US" sz="2400" b="1" dirty="0" smtClean="0">
              <a:solidFill>
                <a:srgbClr val="990000"/>
              </a:solidFill>
            </a:endParaRPr>
          </a:p>
          <a:p>
            <a:pPr marL="800100" lvl="1" indent="-342900">
              <a:spcAft>
                <a:spcPts val="24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400" b="1" u="sng" dirty="0" smtClean="0">
                <a:solidFill>
                  <a:srgbClr val="990000"/>
                </a:solidFill>
              </a:rPr>
              <a:t>Joel 2:28-32</a:t>
            </a:r>
            <a:endParaRPr lang="en-US" sz="2400" b="1" u="sng" dirty="0">
              <a:solidFill>
                <a:srgbClr val="990000"/>
              </a:solidFill>
            </a:endParaRPr>
          </a:p>
        </p:txBody>
      </p:sp>
      <p:cxnSp>
        <p:nvCxnSpPr>
          <p:cNvPr id="9" name="Curved Connector 8"/>
          <p:cNvCxnSpPr/>
          <p:nvPr/>
        </p:nvCxnSpPr>
        <p:spPr>
          <a:xfrm flipV="1">
            <a:off x="2805871" y="2156163"/>
            <a:ext cx="1646603" cy="1609737"/>
          </a:xfrm>
          <a:prstGeom prst="curvedConnector3">
            <a:avLst>
              <a:gd name="adj1" fmla="val 97085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 rot="5400000" flipH="1" flipV="1">
            <a:off x="2743072" y="2735837"/>
            <a:ext cx="2148778" cy="1270026"/>
          </a:xfrm>
          <a:prstGeom prst="curvedConnector3">
            <a:avLst>
              <a:gd name="adj1" fmla="val 859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urved Connector 12"/>
          <p:cNvCxnSpPr/>
          <p:nvPr/>
        </p:nvCxnSpPr>
        <p:spPr>
          <a:xfrm rot="5400000" flipH="1" flipV="1">
            <a:off x="2222498" y="2953673"/>
            <a:ext cx="2820733" cy="1506310"/>
          </a:xfrm>
          <a:prstGeom prst="curvedConnector3">
            <a:avLst>
              <a:gd name="adj1" fmla="val 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245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500"/>
                            </p:stCondLst>
                            <p:childTnLst>
                              <p:par>
                                <p:cTn id="24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78737"/>
            <a:ext cx="6705155" cy="1143000"/>
          </a:xfrm>
        </p:spPr>
        <p:txBody>
          <a:bodyPr anchor="ctr"/>
          <a:lstStyle/>
          <a:p>
            <a:r>
              <a:rPr lang="en-US" sz="2800" b="1" dirty="0" smtClean="0"/>
              <a:t>The Church You Read About in the Bible- </a:t>
            </a:r>
            <a:r>
              <a:rPr lang="en-US" sz="2800" b="1" dirty="0" smtClean="0">
                <a:solidFill>
                  <a:schemeClr val="tx1"/>
                </a:solidFill>
              </a:rPr>
              <a:t>Prophetic Origin and Fulfillment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2023248"/>
            <a:ext cx="8686801" cy="473322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b="1" dirty="0" smtClean="0">
                <a:solidFill>
                  <a:srgbClr val="000000"/>
                </a:solidFill>
              </a:rPr>
              <a:t>These </a:t>
            </a:r>
            <a:r>
              <a:rPr lang="en-US" sz="2600" b="1" dirty="0" smtClean="0">
                <a:solidFill>
                  <a:srgbClr val="990000"/>
                </a:solidFill>
              </a:rPr>
              <a:t>4 Chapter 2s </a:t>
            </a:r>
            <a:r>
              <a:rPr lang="en-US" sz="2600" b="1" dirty="0" smtClean="0">
                <a:solidFill>
                  <a:srgbClr val="000000"/>
                </a:solidFill>
              </a:rPr>
              <a:t>are vitally important to our understanding of the Church. So, remember: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b="1" u="sng" dirty="0" smtClean="0">
                <a:solidFill>
                  <a:srgbClr val="990000"/>
                </a:solidFill>
              </a:rPr>
              <a:t>Isaiah 2</a:t>
            </a:r>
            <a:r>
              <a:rPr lang="en-US" sz="2600" b="1" dirty="0" smtClean="0">
                <a:solidFill>
                  <a:srgbClr val="000000"/>
                </a:solidFill>
              </a:rPr>
              <a:t>; </a:t>
            </a:r>
            <a:r>
              <a:rPr lang="en-US" sz="2600" b="1" u="sng" dirty="0" smtClean="0">
                <a:solidFill>
                  <a:srgbClr val="990000"/>
                </a:solidFill>
              </a:rPr>
              <a:t>Daniel 2</a:t>
            </a:r>
            <a:r>
              <a:rPr lang="en-US" sz="2600" b="1" dirty="0" smtClean="0">
                <a:solidFill>
                  <a:srgbClr val="000000"/>
                </a:solidFill>
              </a:rPr>
              <a:t>; </a:t>
            </a:r>
            <a:r>
              <a:rPr lang="en-US" sz="2600" b="1" u="sng" dirty="0" smtClean="0">
                <a:solidFill>
                  <a:srgbClr val="990000"/>
                </a:solidFill>
              </a:rPr>
              <a:t>Joel 2</a:t>
            </a:r>
            <a:r>
              <a:rPr lang="en-US" sz="2600" b="1" dirty="0" smtClean="0">
                <a:solidFill>
                  <a:srgbClr val="000000"/>
                </a:solidFill>
              </a:rPr>
              <a:t>; and </a:t>
            </a:r>
            <a:r>
              <a:rPr lang="en-US" sz="2600" b="1" u="sng" dirty="0" smtClean="0">
                <a:solidFill>
                  <a:srgbClr val="990000"/>
                </a:solidFill>
              </a:rPr>
              <a:t>Acts 2</a:t>
            </a:r>
            <a:r>
              <a:rPr lang="en-US" sz="2600" b="1" dirty="0" smtClean="0">
                <a:solidFill>
                  <a:srgbClr val="000000"/>
                </a:solidFill>
              </a:rPr>
              <a:t>. </a:t>
            </a:r>
            <a:endParaRPr lang="en-US" sz="2600" b="1" dirty="0">
              <a:solidFill>
                <a:srgbClr val="00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b="1" dirty="0" smtClean="0">
                <a:solidFill>
                  <a:srgbClr val="000000"/>
                </a:solidFill>
              </a:rPr>
              <a:t>Now, </a:t>
            </a:r>
            <a:r>
              <a:rPr lang="en-US" sz="2600" b="1" u="sng" dirty="0" smtClean="0">
                <a:solidFill>
                  <a:srgbClr val="000000"/>
                </a:solidFill>
              </a:rPr>
              <a:t>2</a:t>
            </a:r>
            <a:r>
              <a:rPr lang="en-US" sz="2600" b="1" dirty="0" smtClean="0">
                <a:solidFill>
                  <a:srgbClr val="000000"/>
                </a:solidFill>
              </a:rPr>
              <a:t> Questions:</a:t>
            </a:r>
            <a:endParaRPr lang="en-US" sz="2600" b="1" dirty="0" smtClean="0">
              <a:solidFill>
                <a:schemeClr val="accent1"/>
              </a:solidFill>
            </a:endParaRPr>
          </a:p>
          <a:p>
            <a:pPr marL="59436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400" b="1" dirty="0" smtClean="0">
                <a:solidFill>
                  <a:srgbClr val="990000"/>
                </a:solidFill>
              </a:rPr>
              <a:t>Are the people </a:t>
            </a:r>
            <a:r>
              <a:rPr lang="en-US" sz="2400" b="1" dirty="0" smtClean="0">
                <a:solidFill>
                  <a:schemeClr val="tx1"/>
                </a:solidFill>
              </a:rPr>
              <a:t>here at </a:t>
            </a:r>
            <a:r>
              <a:rPr lang="en-US" sz="2400" b="1" dirty="0" smtClean="0">
                <a:solidFill>
                  <a:schemeClr val="tx1"/>
                </a:solidFill>
              </a:rPr>
              <a:t>Southport </a:t>
            </a:r>
            <a:r>
              <a:rPr lang="en-US" sz="2400" b="1" dirty="0" smtClean="0">
                <a:solidFill>
                  <a:srgbClr val="990000"/>
                </a:solidFill>
              </a:rPr>
              <a:t>a part of </a:t>
            </a:r>
            <a:r>
              <a:rPr lang="en-US" sz="2400" b="1" i="1" dirty="0" smtClean="0">
                <a:solidFill>
                  <a:srgbClr val="990000"/>
                </a:solidFill>
              </a:rPr>
              <a:t>the church </a:t>
            </a:r>
            <a:r>
              <a:rPr lang="en-US" sz="2400" b="1" dirty="0" smtClean="0">
                <a:solidFill>
                  <a:srgbClr val="990000"/>
                </a:solidFill>
              </a:rPr>
              <a:t>you read about in the Bible?</a:t>
            </a:r>
            <a:endParaRPr lang="en-US" sz="2400" b="1" i="1" dirty="0" smtClean="0">
              <a:solidFill>
                <a:srgbClr val="990000"/>
              </a:solidFill>
            </a:endParaRPr>
          </a:p>
          <a:p>
            <a:pPr marL="594360" lvl="1" indent="-457200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Font typeface="+mj-lt"/>
              <a:buAutoNum type="arabicPeriod"/>
            </a:pPr>
            <a:r>
              <a:rPr lang="en-US" sz="2400" b="1" dirty="0" smtClean="0">
                <a:solidFill>
                  <a:srgbClr val="990000"/>
                </a:solidFill>
              </a:rPr>
              <a:t>Are the people </a:t>
            </a:r>
            <a:r>
              <a:rPr lang="en-US" sz="2400" b="1" dirty="0" smtClean="0">
                <a:solidFill>
                  <a:srgbClr val="000000"/>
                </a:solidFill>
              </a:rPr>
              <a:t>wherever you worship </a:t>
            </a:r>
            <a:r>
              <a:rPr lang="en-US" sz="2400" b="1" dirty="0" smtClean="0">
                <a:solidFill>
                  <a:srgbClr val="990000"/>
                </a:solidFill>
              </a:rPr>
              <a:t>a part of </a:t>
            </a:r>
            <a:r>
              <a:rPr lang="en-US" sz="2400" b="1" i="1" dirty="0" smtClean="0">
                <a:solidFill>
                  <a:srgbClr val="990000"/>
                </a:solidFill>
              </a:rPr>
              <a:t>the church </a:t>
            </a:r>
            <a:r>
              <a:rPr lang="en-US" sz="2400" b="1" dirty="0" smtClean="0">
                <a:solidFill>
                  <a:srgbClr val="990000"/>
                </a:solidFill>
              </a:rPr>
              <a:t>you read about in the Bible?</a:t>
            </a:r>
            <a:endParaRPr lang="en-US" sz="2400" b="1" i="1" dirty="0" smtClean="0">
              <a:solidFill>
                <a:srgbClr val="990000"/>
              </a:solidFill>
            </a:endParaRPr>
          </a:p>
          <a:p>
            <a:pPr marL="0" indent="-9144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b="1" dirty="0" smtClean="0">
                <a:solidFill>
                  <a:srgbClr val="990000"/>
                </a:solidFill>
              </a:rPr>
              <a:t>It makes a difference: </a:t>
            </a:r>
            <a:r>
              <a:rPr lang="en-US" sz="2600" b="1" u="sng" dirty="0" smtClean="0">
                <a:solidFill>
                  <a:srgbClr val="990000"/>
                </a:solidFill>
              </a:rPr>
              <a:t>Matt.16:18</a:t>
            </a:r>
            <a:r>
              <a:rPr lang="en-US" sz="2600" b="1" dirty="0" smtClean="0">
                <a:solidFill>
                  <a:srgbClr val="990000"/>
                </a:solidFill>
              </a:rPr>
              <a:t> </a:t>
            </a:r>
            <a:r>
              <a:rPr lang="en-US" sz="2600" b="1" dirty="0" smtClean="0">
                <a:solidFill>
                  <a:srgbClr val="990000"/>
                </a:solidFill>
                <a:sym typeface="Wingdings"/>
              </a:rPr>
              <a:t> </a:t>
            </a:r>
            <a:r>
              <a:rPr lang="en-US" sz="2600" b="1" u="sng" dirty="0" smtClean="0">
                <a:solidFill>
                  <a:srgbClr val="990000"/>
                </a:solidFill>
                <a:sym typeface="Wingdings"/>
              </a:rPr>
              <a:t>15:13</a:t>
            </a:r>
            <a:r>
              <a:rPr lang="en-US" sz="2600" b="1" dirty="0" smtClean="0">
                <a:solidFill>
                  <a:srgbClr val="990000"/>
                </a:solidFill>
                <a:sym typeface="Wingdings"/>
              </a:rPr>
              <a:t>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214042" y="568575"/>
            <a:ext cx="16392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Remember</a:t>
            </a:r>
            <a:r>
              <a:rPr lang="en-US" sz="2000" b="1" dirty="0" smtClean="0">
                <a:solidFill>
                  <a:srgbClr val="FFFF00"/>
                </a:solidFill>
              </a:rPr>
              <a:t> 4 Chapter 2s</a:t>
            </a:r>
            <a:endParaRPr lang="en-US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373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10899</TotalTime>
  <Words>749</Words>
  <Application>Microsoft Macintosh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Plaza</vt:lpstr>
      <vt:lpstr>PowerPoint Presentation</vt:lpstr>
      <vt:lpstr>Question: If you were “brought up in the church,” have you ever wondered if you would have found and obeyed the gospel without your parents’ influence, teaching, and training?</vt:lpstr>
      <vt:lpstr>The Church You Read About in the Bible, #1</vt:lpstr>
      <vt:lpstr>The Church You Read About in the Bible- Prophetic Origin and Fulfillment</vt:lpstr>
      <vt:lpstr>The Church You Read About in the Bible- Prophetic Origin</vt:lpstr>
      <vt:lpstr>The Church You Read About in the Bible- Prophetic Origin</vt:lpstr>
      <vt:lpstr>The Church You Read About in the Bible- Prophetic Origin</vt:lpstr>
      <vt:lpstr>The Church You Read About in the Bible- Prophetic Fulfillment</vt:lpstr>
      <vt:lpstr>The Church You Read About in the Bible- Prophetic Origin and Fulfillment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Church You Read About in the Bible, #1</dc:title>
  <dc:creator>Philip Strong</dc:creator>
  <cp:lastModifiedBy>Philip Strong</cp:lastModifiedBy>
  <cp:revision>38</cp:revision>
  <cp:lastPrinted>2018-11-18T12:36:13Z</cp:lastPrinted>
  <dcterms:created xsi:type="dcterms:W3CDTF">2013-11-01T14:47:39Z</dcterms:created>
  <dcterms:modified xsi:type="dcterms:W3CDTF">2018-11-18T12:51:41Z</dcterms:modified>
</cp:coreProperties>
</file>