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E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59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F83A4-02ED-2B4D-B891-6EC4C2C869B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04A5-5885-3042-878B-CD6B06BA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4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9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1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8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0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474A-3820-A945-B90F-E75A9C40BEA9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50AF-DD7C-6941-AFFE-68DA814BD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76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986" y="126850"/>
            <a:ext cx="5021666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Hero to Emulate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or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Villain to Avoid? 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4474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“Yes” just might be the best answer.</a:t>
            </a:r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The Bible stories we’re taught as children (in which </a:t>
            </a:r>
            <a:r>
              <a:rPr lang="en-US" sz="2400" b="1" i="1" dirty="0" smtClean="0">
                <a:solidFill>
                  <a:schemeClr val="tx1"/>
                </a:solidFill>
              </a:rPr>
              <a:t>positives</a:t>
            </a:r>
            <a:r>
              <a:rPr lang="en-US" sz="2400" b="1" dirty="0" smtClean="0">
                <a:solidFill>
                  <a:schemeClr val="tx1"/>
                </a:solidFill>
              </a:rPr>
              <a:t> are typically emphasized) sometimes take on new meaning when viewed with “adult” eyes and perspectives.</a:t>
            </a:r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But whether “young” or “not so young anymore,” the life of Samson provides several valuable lessons. 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n-US" sz="2400" b="1" u="sng" dirty="0" smtClean="0">
                <a:solidFill>
                  <a:schemeClr val="tx1"/>
                </a:solidFill>
              </a:rPr>
              <a:t>Cautionar</a:t>
            </a:r>
            <a:r>
              <a:rPr lang="en-US" sz="2400" b="1" dirty="0" smtClean="0">
                <a:solidFill>
                  <a:schemeClr val="tx1"/>
                </a:solidFill>
              </a:rPr>
              <a:t>y </a:t>
            </a:r>
            <a:r>
              <a:rPr lang="en-US" sz="2400" b="1" u="sng" dirty="0" smtClean="0">
                <a:solidFill>
                  <a:schemeClr val="tx1"/>
                </a:solidFill>
              </a:rPr>
              <a:t>Note</a:t>
            </a:r>
            <a:r>
              <a:rPr lang="en-US" sz="2400" b="1" dirty="0" smtClean="0">
                <a:solidFill>
                  <a:schemeClr val="tx1"/>
                </a:solidFill>
              </a:rPr>
              <a:t>: Our purpose is not judge Samson’s eternal destiny, but to learn from both his successes AND failures to better emulate the former, and hopefully avoid the latter.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165961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986" y="126850"/>
            <a:ext cx="5021666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Hero to Emulate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or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Villain to Avoid? 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4474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The story’s background</a:t>
            </a:r>
            <a:r>
              <a:rPr lang="mr-IN" sz="3000" b="1" dirty="0" smtClean="0">
                <a:solidFill>
                  <a:schemeClr val="tx1"/>
                </a:solidFill>
              </a:rPr>
              <a:t>…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It is set during the time of the Judges (</a:t>
            </a:r>
            <a:r>
              <a:rPr lang="en-US" sz="2400" b="1" i="1" dirty="0" smtClean="0">
                <a:solidFill>
                  <a:schemeClr val="tx1"/>
                </a:solidFill>
              </a:rPr>
              <a:t>deliverers </a:t>
            </a:r>
            <a:r>
              <a:rPr lang="en-US" sz="2400" b="1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leaders </a:t>
            </a:r>
            <a:r>
              <a:rPr lang="en-US" sz="2400" b="1" dirty="0" smtClean="0">
                <a:solidFill>
                  <a:schemeClr val="tx1"/>
                </a:solidFill>
              </a:rPr>
              <a:t>appointed by God for Israel), ~1400 - 1100 B.C.</a:t>
            </a:r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This was a cyclical period of </a:t>
            </a:r>
            <a:r>
              <a:rPr lang="en-US" sz="2400" b="1" i="1" dirty="0" smtClean="0">
                <a:solidFill>
                  <a:schemeClr val="tx1"/>
                </a:solidFill>
              </a:rPr>
              <a:t>faithfulness, apathy, apostasy, oppression, repentance, </a:t>
            </a:r>
            <a:r>
              <a:rPr lang="en-US" sz="2400" b="1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deliverance </a:t>
            </a:r>
            <a:r>
              <a:rPr lang="en-US" sz="2400" b="1" dirty="0" smtClean="0">
                <a:solidFill>
                  <a:schemeClr val="tx1"/>
                </a:solidFill>
              </a:rPr>
              <a:t>(through a Judge), and then </a:t>
            </a:r>
            <a:r>
              <a:rPr lang="en-US" sz="2400" b="1" i="1" dirty="0" smtClean="0">
                <a:solidFill>
                  <a:schemeClr val="tx1"/>
                </a:solidFill>
              </a:rPr>
              <a:t>faithfulness </a:t>
            </a:r>
            <a:r>
              <a:rPr lang="en-US" sz="2400" b="1" dirty="0" smtClean="0">
                <a:solidFill>
                  <a:schemeClr val="tx1"/>
                </a:solidFill>
              </a:rPr>
              <a:t>again- usually for the lifetime of the Judge.  Then the cycle repeated, </a:t>
            </a:r>
            <a:r>
              <a:rPr lang="en-US" sz="2400" b="1" u="sng" dirty="0" smtClean="0">
                <a:solidFill>
                  <a:schemeClr val="tx1"/>
                </a:solidFill>
              </a:rPr>
              <a:t>cf. Jud.12:15 - 13:1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Samson is one of the best remembered Judges-  primarily for both getting himself </a:t>
            </a:r>
            <a:r>
              <a:rPr lang="en-US" sz="2400" b="1" i="1" dirty="0" smtClean="0">
                <a:solidFill>
                  <a:schemeClr val="tx1"/>
                </a:solidFill>
              </a:rPr>
              <a:t>into </a:t>
            </a:r>
            <a:r>
              <a:rPr lang="en-US" sz="2400" b="1" dirty="0" smtClean="0">
                <a:solidFill>
                  <a:schemeClr val="tx1"/>
                </a:solidFill>
              </a:rPr>
              <a:t>and then </a:t>
            </a:r>
            <a:r>
              <a:rPr lang="en-US" sz="2400" b="1" i="1" dirty="0" smtClean="0">
                <a:solidFill>
                  <a:schemeClr val="tx1"/>
                </a:solidFill>
              </a:rPr>
              <a:t>out of </a:t>
            </a:r>
            <a:r>
              <a:rPr lang="en-US" sz="2400" b="1" dirty="0" smtClean="0">
                <a:solidFill>
                  <a:schemeClr val="tx1"/>
                </a:solidFill>
              </a:rPr>
              <a:t>trouble. 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</a:rPr>
              <a:t>But remember: God appointed him for His purposes, </a:t>
            </a:r>
            <a:r>
              <a:rPr lang="en-US" sz="2400" b="1" u="sng" dirty="0" smtClean="0">
                <a:solidFill>
                  <a:schemeClr val="tx1"/>
                </a:solidFill>
              </a:rPr>
              <a:t>vv.2-5,24-25</a:t>
            </a:r>
            <a:r>
              <a:rPr lang="en-US" sz="2400" b="1" dirty="0" smtClean="0">
                <a:solidFill>
                  <a:schemeClr val="tx1"/>
                </a:solidFill>
              </a:rPr>
              <a:t>.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414221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986" y="126850"/>
            <a:ext cx="5021666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Hero to Emulate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or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Villain to Avoid? 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4474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The basics of the story</a:t>
            </a:r>
            <a:r>
              <a:rPr lang="mr-IN" sz="3000" b="1" dirty="0" smtClean="0">
                <a:solidFill>
                  <a:schemeClr val="tx1"/>
                </a:solidFill>
              </a:rPr>
              <a:t>…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Samson selects a </a:t>
            </a:r>
            <a:r>
              <a:rPr lang="en-US" sz="2400" b="1" i="1" dirty="0" smtClean="0">
                <a:solidFill>
                  <a:schemeClr val="tx1"/>
                </a:solidFill>
              </a:rPr>
              <a:t>Philistine </a:t>
            </a:r>
            <a:r>
              <a:rPr lang="en-US" sz="2400" b="1" dirty="0" smtClean="0">
                <a:solidFill>
                  <a:schemeClr val="tx1"/>
                </a:solidFill>
              </a:rPr>
              <a:t>wife, </a:t>
            </a:r>
            <a:r>
              <a:rPr lang="en-US" sz="2400" b="1" u="sng" dirty="0" smtClean="0">
                <a:solidFill>
                  <a:schemeClr val="tx1"/>
                </a:solidFill>
              </a:rPr>
              <a:t>ch</a:t>
            </a:r>
            <a:r>
              <a:rPr lang="en-US" sz="2400" b="1" dirty="0" smtClean="0">
                <a:solidFill>
                  <a:schemeClr val="tx1"/>
                </a:solidFill>
              </a:rPr>
              <a:t>p</a:t>
            </a:r>
            <a:r>
              <a:rPr lang="en-US" sz="2400" b="1" u="sng" dirty="0" smtClean="0">
                <a:solidFill>
                  <a:schemeClr val="tx1"/>
                </a:solidFill>
              </a:rPr>
              <a:t>.14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She was not from </a:t>
            </a:r>
            <a:r>
              <a:rPr lang="en-US" sz="2000" b="1" i="1" dirty="0" smtClean="0">
                <a:solidFill>
                  <a:schemeClr val="tx1"/>
                </a:solidFill>
              </a:rPr>
              <a:t>God’s people, </a:t>
            </a:r>
            <a:r>
              <a:rPr lang="en-US" sz="2000" b="1" u="sng" dirty="0" smtClean="0">
                <a:solidFill>
                  <a:schemeClr val="tx1"/>
                </a:solidFill>
              </a:rPr>
              <a:t>vv.1-3a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He chose her on the basis of </a:t>
            </a:r>
            <a:r>
              <a:rPr lang="en-US" sz="2000" b="1" i="1" dirty="0" smtClean="0">
                <a:solidFill>
                  <a:schemeClr val="tx1"/>
                </a:solidFill>
              </a:rPr>
              <a:t>looks- physical </a:t>
            </a:r>
            <a:r>
              <a:rPr lang="en-US" sz="2000" b="1" dirty="0" smtClean="0">
                <a:solidFill>
                  <a:schemeClr val="tx1"/>
                </a:solidFill>
              </a:rPr>
              <a:t>desire, </a:t>
            </a:r>
            <a:r>
              <a:rPr lang="en-US" sz="2000" b="1" u="sng" dirty="0" smtClean="0">
                <a:solidFill>
                  <a:schemeClr val="tx1"/>
                </a:solidFill>
              </a:rPr>
              <a:t>vv.3b,7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She </a:t>
            </a:r>
            <a:r>
              <a:rPr lang="en-US" sz="2000" b="1" i="1" dirty="0" smtClean="0">
                <a:solidFill>
                  <a:schemeClr val="tx1"/>
                </a:solidFill>
              </a:rPr>
              <a:t>manipulated </a:t>
            </a:r>
            <a:r>
              <a:rPr lang="en-US" sz="2000" b="1" dirty="0" smtClean="0">
                <a:solidFill>
                  <a:schemeClr val="tx1"/>
                </a:solidFill>
              </a:rPr>
              <a:t>him to get what she wanted from him, </a:t>
            </a:r>
            <a:r>
              <a:rPr lang="en-US" sz="2000" b="1" u="sng" dirty="0" smtClean="0">
                <a:solidFill>
                  <a:schemeClr val="tx1"/>
                </a:solidFill>
              </a:rPr>
              <a:t>vv.15-17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Ultimately, she was given to Samson’s </a:t>
            </a:r>
            <a:r>
              <a:rPr lang="en-US" sz="2000" b="1" i="1" dirty="0" smtClean="0">
                <a:solidFill>
                  <a:schemeClr val="tx1"/>
                </a:solidFill>
              </a:rPr>
              <a:t>friend, </a:t>
            </a:r>
            <a:r>
              <a:rPr lang="en-US" sz="2000" b="1" u="sng" dirty="0" smtClean="0">
                <a:solidFill>
                  <a:schemeClr val="tx1"/>
                </a:solidFill>
              </a:rPr>
              <a:t>v.20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Font typeface="Wingdings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Don’t forget that this was </a:t>
            </a:r>
            <a:r>
              <a:rPr lang="en-US" sz="2000" b="1" i="1" dirty="0" smtClean="0">
                <a:solidFill>
                  <a:schemeClr val="tx1"/>
                </a:solidFill>
              </a:rPr>
              <a:t>from the Lord, </a:t>
            </a:r>
            <a:r>
              <a:rPr lang="en-US" sz="2000" b="1" dirty="0" smtClean="0">
                <a:solidFill>
                  <a:schemeClr val="tx1"/>
                </a:solidFill>
              </a:rPr>
              <a:t>and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for </a:t>
            </a:r>
            <a:r>
              <a:rPr lang="en-US" sz="2000" b="1" i="1" dirty="0" smtClean="0">
                <a:solidFill>
                  <a:schemeClr val="tx1"/>
                </a:solidFill>
              </a:rPr>
              <a:t>His purposes, </a:t>
            </a:r>
            <a:r>
              <a:rPr lang="en-US" sz="2000" b="1" u="sng" dirty="0" smtClean="0">
                <a:solidFill>
                  <a:schemeClr val="tx1"/>
                </a:solidFill>
              </a:rPr>
              <a:t>vv.4,19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charset="2"/>
              <a:buChar char="Ø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charset="2"/>
              <a:buChar char="Ø"/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264460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986" y="126850"/>
            <a:ext cx="5021666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Hero to Emulate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or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Villain to Avoid? 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2026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solidFill>
                  <a:schemeClr val="tx1"/>
                </a:solidFill>
              </a:rPr>
              <a:t>The basics of the story</a:t>
            </a:r>
            <a:r>
              <a:rPr lang="mr-IN" sz="3000" b="1" dirty="0" smtClean="0">
                <a:solidFill>
                  <a:schemeClr val="tx1"/>
                </a:solidFill>
              </a:rPr>
              <a:t>…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400" b="1" dirty="0" smtClean="0">
                <a:solidFill>
                  <a:schemeClr val="tx1"/>
                </a:solidFill>
              </a:rPr>
              <a:t>Samson tries again, </a:t>
            </a:r>
            <a:r>
              <a:rPr lang="en-US" sz="2400" b="1" u="sng" dirty="0" smtClean="0">
                <a:solidFill>
                  <a:schemeClr val="tx1"/>
                </a:solidFill>
              </a:rPr>
              <a:t>ch</a:t>
            </a:r>
            <a:r>
              <a:rPr lang="en-US" sz="2400" b="1" dirty="0" smtClean="0">
                <a:solidFill>
                  <a:schemeClr val="tx1"/>
                </a:solidFill>
              </a:rPr>
              <a:t>p</a:t>
            </a:r>
            <a:r>
              <a:rPr lang="en-US" sz="2400" b="1" u="sng" dirty="0" smtClean="0">
                <a:solidFill>
                  <a:schemeClr val="tx1"/>
                </a:solidFill>
              </a:rPr>
              <a:t>.15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He tried to make amends, but it was too late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vv.1-2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Rather than accept it and move on, he sought vengeance, </a:t>
            </a:r>
            <a:r>
              <a:rPr lang="en-US" sz="2000" b="1" u="sng" dirty="0" smtClean="0">
                <a:solidFill>
                  <a:schemeClr val="tx1"/>
                </a:solidFill>
              </a:rPr>
              <a:t>vv.3-5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Ultimately, it cost her and her father their lives, </a:t>
            </a:r>
            <a:r>
              <a:rPr lang="en-US" sz="2000" b="1" u="sng" dirty="0" smtClean="0">
                <a:solidFill>
                  <a:schemeClr val="tx1"/>
                </a:solidFill>
              </a:rPr>
              <a:t>v.6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Samson sought revenge, and thought he could then quit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vv.7-8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He missed the </a:t>
            </a:r>
            <a:r>
              <a:rPr lang="en-US" sz="2000" b="1" i="1" dirty="0" smtClean="0">
                <a:solidFill>
                  <a:schemeClr val="tx1"/>
                </a:solidFill>
              </a:rPr>
              <a:t>Golden Rule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u="sng" dirty="0" smtClean="0">
                <a:solidFill>
                  <a:schemeClr val="tx1"/>
                </a:solidFill>
              </a:rPr>
              <a:t>Mt.7:12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completely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vv.9-11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But then recovered well; obviously with God’s help, </a:t>
            </a:r>
            <a:r>
              <a:rPr lang="en-US" sz="2000" b="1" u="sng" dirty="0" smtClean="0">
                <a:solidFill>
                  <a:schemeClr val="tx1"/>
                </a:solidFill>
              </a:rPr>
              <a:t>vv.14-20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buFont typeface="Wingdings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Things didn’t go well when Samson did things </a:t>
            </a:r>
            <a:r>
              <a:rPr lang="en-US" sz="2000" b="1" i="1" dirty="0" smtClean="0">
                <a:solidFill>
                  <a:schemeClr val="tx1"/>
                </a:solidFill>
              </a:rPr>
              <a:t>his way </a:t>
            </a:r>
            <a:r>
              <a:rPr lang="en-US" sz="2000" b="1" dirty="0" smtClean="0">
                <a:solidFill>
                  <a:schemeClr val="tx1"/>
                </a:solidFill>
              </a:rPr>
              <a:t>for </a:t>
            </a:r>
            <a:r>
              <a:rPr lang="en-US" sz="2000" b="1" i="1" dirty="0" smtClean="0">
                <a:solidFill>
                  <a:schemeClr val="tx1"/>
                </a:solidFill>
              </a:rPr>
              <a:t>his purposes, </a:t>
            </a:r>
            <a:r>
              <a:rPr lang="en-US" sz="2000" b="1" dirty="0" smtClean="0">
                <a:solidFill>
                  <a:schemeClr val="tx1"/>
                </a:solidFill>
              </a:rPr>
              <a:t>but did when he submitted himself to </a:t>
            </a:r>
            <a:r>
              <a:rPr lang="en-US" sz="2000" b="1" i="1" dirty="0" smtClean="0">
                <a:solidFill>
                  <a:schemeClr val="tx1"/>
                </a:solidFill>
              </a:rPr>
              <a:t>God’s way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i="1" dirty="0" smtClean="0">
                <a:solidFill>
                  <a:schemeClr val="tx1"/>
                </a:solidFill>
              </a:rPr>
              <a:t>purposes</a:t>
            </a:r>
            <a:r>
              <a:rPr lang="en-US" sz="2000" b="1" i="1" dirty="0">
                <a:solidFill>
                  <a:schemeClr val="tx1"/>
                </a:solidFill>
              </a:rPr>
              <a:t>,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cp.vv.1-8</a:t>
            </a:r>
            <a:r>
              <a:rPr lang="en-US" sz="2000" b="1" dirty="0" smtClean="0">
                <a:solidFill>
                  <a:schemeClr val="tx1"/>
                </a:solidFill>
              </a:rPr>
              <a:t> with </a:t>
            </a:r>
            <a:r>
              <a:rPr lang="en-US" sz="2000" b="1" u="sng" dirty="0" smtClean="0">
                <a:solidFill>
                  <a:schemeClr val="tx1"/>
                </a:solidFill>
              </a:rPr>
              <a:t>vv.9-20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12941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986" y="126850"/>
            <a:ext cx="5021666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Hero to Emulate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or</a:t>
            </a:r>
            <a:b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Villain to Avoid? 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2026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>
                <a:solidFill>
                  <a:schemeClr val="tx1"/>
                </a:solidFill>
              </a:rPr>
              <a:t>The final chapter</a:t>
            </a:r>
            <a:r>
              <a:rPr lang="mr-IN" sz="3000" b="1" dirty="0" smtClean="0">
                <a:solidFill>
                  <a:schemeClr val="tx1"/>
                </a:solidFill>
              </a:rPr>
              <a:t>…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400" b="1" dirty="0" smtClean="0">
                <a:solidFill>
                  <a:schemeClr val="tx1"/>
                </a:solidFill>
              </a:rPr>
              <a:t>His downfall, or triumph? </a:t>
            </a:r>
            <a:r>
              <a:rPr lang="en-US" sz="2400" b="1" u="sng" dirty="0" smtClean="0">
                <a:solidFill>
                  <a:schemeClr val="tx1"/>
                </a:solidFill>
              </a:rPr>
              <a:t>ch</a:t>
            </a:r>
            <a:r>
              <a:rPr lang="en-US" sz="2400" b="1" dirty="0" smtClean="0">
                <a:solidFill>
                  <a:schemeClr val="tx1"/>
                </a:solidFill>
              </a:rPr>
              <a:t>p</a:t>
            </a:r>
            <a:r>
              <a:rPr lang="en-US" sz="2400" b="1" u="sng" dirty="0" smtClean="0">
                <a:solidFill>
                  <a:schemeClr val="tx1"/>
                </a:solidFill>
              </a:rPr>
              <a:t>.16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#2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vv.1-3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#3.0 </a:t>
            </a:r>
            <a:r>
              <a:rPr lang="en-US" sz="2000" dirty="0" smtClean="0">
                <a:solidFill>
                  <a:schemeClr val="tx1"/>
                </a:solidFill>
              </a:rPr>
              <a:t>(the third time was NOT the charm)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vv.4-5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#3.1, </a:t>
            </a:r>
            <a:r>
              <a:rPr lang="en-US" sz="2000" b="1" u="sng" dirty="0" smtClean="0">
                <a:solidFill>
                  <a:schemeClr val="tx1"/>
                </a:solidFill>
              </a:rPr>
              <a:t>vv.6-9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#3.2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vv.10-12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#3.3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chemeClr val="tx1"/>
                </a:solidFill>
              </a:rPr>
              <a:t>vv.13-14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Wrong woman #3.4, </a:t>
            </a:r>
            <a:r>
              <a:rPr lang="en-US" sz="2000" b="1" u="sng" dirty="0" smtClean="0">
                <a:solidFill>
                  <a:schemeClr val="tx1"/>
                </a:solidFill>
              </a:rPr>
              <a:t>vv.15-19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Through disobedience (</a:t>
            </a:r>
            <a:r>
              <a:rPr lang="en-US" sz="2000" b="1" u="sng" dirty="0" smtClean="0">
                <a:solidFill>
                  <a:schemeClr val="tx1"/>
                </a:solidFill>
              </a:rPr>
              <a:t>cf.13:5</a:t>
            </a:r>
            <a:r>
              <a:rPr lang="en-US" sz="2000" b="1" dirty="0" smtClean="0">
                <a:solidFill>
                  <a:schemeClr val="tx1"/>
                </a:solidFill>
              </a:rPr>
              <a:t>), fellowship with God was broken, </a:t>
            </a:r>
            <a:r>
              <a:rPr lang="en-US" sz="2000" b="1" u="sng" dirty="0" smtClean="0">
                <a:solidFill>
                  <a:schemeClr val="tx1"/>
                </a:solidFill>
              </a:rPr>
              <a:t>v.20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Without God, bad things happen, </a:t>
            </a:r>
            <a:r>
              <a:rPr lang="en-US" sz="2000" b="1" u="sng" dirty="0" smtClean="0">
                <a:solidFill>
                  <a:schemeClr val="tx1"/>
                </a:solidFill>
              </a:rPr>
              <a:t>v.21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Samson learned his lesson, </a:t>
            </a:r>
            <a:r>
              <a:rPr lang="en-US" sz="2000" b="1" u="sng" dirty="0" smtClean="0">
                <a:solidFill>
                  <a:schemeClr val="tx1"/>
                </a:solidFill>
              </a:rPr>
              <a:t>vv.22,28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But the Philistines didn’t learn theirs,    </a:t>
            </a:r>
            <a:r>
              <a:rPr lang="en-US" sz="2000" b="1" u="sng" dirty="0" smtClean="0">
                <a:solidFill>
                  <a:schemeClr val="tx1"/>
                </a:solidFill>
              </a:rPr>
              <a:t>vv.23-25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The tragic end, </a:t>
            </a:r>
            <a:r>
              <a:rPr lang="en-US" sz="2000" b="1" u="sng" dirty="0" smtClean="0">
                <a:solidFill>
                  <a:schemeClr val="tx1"/>
                </a:solidFill>
              </a:rPr>
              <a:t>vv.29-31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buFont typeface="Wingdings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Samson both </a:t>
            </a:r>
            <a:r>
              <a:rPr lang="en-US" sz="2000" b="1" i="1" dirty="0" smtClean="0">
                <a:solidFill>
                  <a:schemeClr val="tx1"/>
                </a:solidFill>
              </a:rPr>
              <a:t>lost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i="1" dirty="0" smtClean="0">
                <a:solidFill>
                  <a:schemeClr val="tx1"/>
                </a:solidFill>
              </a:rPr>
              <a:t>won, </a:t>
            </a:r>
            <a:r>
              <a:rPr lang="en-US" sz="2000" b="1" u="sng" dirty="0" smtClean="0">
                <a:solidFill>
                  <a:schemeClr val="tx1"/>
                </a:solidFill>
              </a:rPr>
              <a:t>cp.Matt.10:39 </a:t>
            </a:r>
            <a:r>
              <a:rPr lang="en-US" sz="2000" b="1" dirty="0" smtClean="0">
                <a:solidFill>
                  <a:schemeClr val="tx1"/>
                </a:solidFill>
              </a:rPr>
              <a:t>with </a:t>
            </a:r>
            <a:r>
              <a:rPr lang="en-US" sz="2000" b="1" u="sng" dirty="0" smtClean="0">
                <a:solidFill>
                  <a:schemeClr val="tx1"/>
                </a:solidFill>
              </a:rPr>
              <a:t>Heb.11:32</a:t>
            </a:r>
            <a:r>
              <a:rPr lang="en-US" sz="2000" b="1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414888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sonar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928"/>
            <a:ext cx="9144000" cy="5148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4078" y="126850"/>
            <a:ext cx="5419922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Was neither all </a:t>
            </a:r>
            <a:r>
              <a:rPr lang="en-US" b="1" i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good </a:t>
            </a:r>
            <a:br>
              <a:rPr lang="en-US" b="1" i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nor all </a:t>
            </a:r>
            <a:r>
              <a:rPr lang="en-US" b="1" i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bad,</a:t>
            </a:r>
            <a:br>
              <a:rPr lang="en-US" b="1" i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FECC66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and we’re a lot like him!</a:t>
            </a:r>
            <a:endParaRPr lang="en-US" b="1" dirty="0">
              <a:solidFill>
                <a:srgbClr val="FECC66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5120"/>
            <a:ext cx="4772026" cy="5142879"/>
          </a:xfrm>
          <a:solidFill>
            <a:schemeClr val="accent5">
              <a:lumMod val="60000"/>
              <a:lumOff val="40000"/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b="1" u="sng" dirty="0" smtClean="0">
                <a:solidFill>
                  <a:schemeClr val="tx1"/>
                </a:solidFill>
              </a:rPr>
              <a:t>A Few Lessons for Us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Please, </a:t>
            </a:r>
            <a:r>
              <a:rPr lang="en-US" sz="2400" b="1" i="1" dirty="0" smtClean="0">
                <a:solidFill>
                  <a:schemeClr val="tx1"/>
                </a:solidFill>
              </a:rPr>
              <a:t>look for </a:t>
            </a:r>
            <a:r>
              <a:rPr lang="en-US" sz="2400" b="1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FIND </a:t>
            </a:r>
            <a:r>
              <a:rPr lang="en-US" sz="2400" b="1" dirty="0" smtClean="0">
                <a:solidFill>
                  <a:schemeClr val="tx1"/>
                </a:solidFill>
              </a:rPr>
              <a:t>godliness first and foremost in a mate, </a:t>
            </a:r>
            <a:r>
              <a:rPr lang="en-US" sz="2400" b="1" u="sng" dirty="0" smtClean="0">
                <a:solidFill>
                  <a:schemeClr val="tx1"/>
                </a:solidFill>
              </a:rPr>
              <a:t>2Cor.6:14-18</a:t>
            </a:r>
            <a:r>
              <a:rPr lang="en-US" sz="2400" b="1" dirty="0" smtClean="0">
                <a:solidFill>
                  <a:schemeClr val="tx1"/>
                </a:solidFill>
              </a:rPr>
              <a:t>.  </a:t>
            </a: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Fellas, admire, seek, and find the </a:t>
            </a:r>
            <a:r>
              <a:rPr lang="en-US" sz="2000" b="1" i="1" dirty="0" smtClean="0">
                <a:solidFill>
                  <a:schemeClr val="tx1"/>
                </a:solidFill>
              </a:rPr>
              <a:t>imperishable qualities, </a:t>
            </a:r>
            <a:r>
              <a:rPr lang="en-US" sz="2000" b="1" u="sng" dirty="0" smtClean="0">
                <a:solidFill>
                  <a:schemeClr val="tx1"/>
                </a:solidFill>
              </a:rPr>
              <a:t>1Pet.3:1-6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Ladies, desire, seek, and find </a:t>
            </a:r>
            <a:r>
              <a:rPr lang="en-US" sz="2000" b="1" i="1" dirty="0" smtClean="0">
                <a:solidFill>
                  <a:schemeClr val="tx1"/>
                </a:solidFill>
              </a:rPr>
              <a:t>this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kind</a:t>
            </a:r>
            <a:r>
              <a:rPr lang="en-US" sz="2000" b="1" dirty="0" smtClean="0">
                <a:solidFill>
                  <a:schemeClr val="tx1"/>
                </a:solidFill>
              </a:rPr>
              <a:t> of man, </a:t>
            </a:r>
            <a:r>
              <a:rPr lang="en-US" sz="2000" b="1" u="sng" dirty="0" smtClean="0">
                <a:solidFill>
                  <a:schemeClr val="tx1"/>
                </a:solidFill>
              </a:rPr>
              <a:t>1Pet.3:7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Titus 2:6-8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And don’t forget to </a:t>
            </a:r>
            <a:r>
              <a:rPr lang="en-US" sz="2000" b="1" i="1" dirty="0" smtClean="0">
                <a:solidFill>
                  <a:schemeClr val="tx1"/>
                </a:solidFill>
              </a:rPr>
              <a:t>be godly </a:t>
            </a:r>
            <a:r>
              <a:rPr lang="en-US" sz="2000" b="1" dirty="0" smtClean="0">
                <a:solidFill>
                  <a:schemeClr val="tx1"/>
                </a:solidFill>
              </a:rPr>
              <a:t>for your potential mate, </a:t>
            </a:r>
            <a:r>
              <a:rPr lang="en-US" sz="2000" b="1" u="sng" dirty="0" smtClean="0">
                <a:solidFill>
                  <a:schemeClr val="tx1"/>
                </a:solidFill>
              </a:rPr>
              <a:t>1Pet.3:8-</a:t>
            </a:r>
            <a:r>
              <a:rPr lang="en-US" sz="2000" b="1" u="sng" dirty="0">
                <a:solidFill>
                  <a:schemeClr val="tx1"/>
                </a:solidFill>
              </a:rPr>
              <a:t>9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  <a:p>
            <a:pPr marL="36576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Doing things </a:t>
            </a:r>
            <a:r>
              <a:rPr lang="en-US" sz="2400" b="1" i="1" dirty="0" smtClean="0">
                <a:solidFill>
                  <a:schemeClr val="tx1"/>
                </a:solidFill>
              </a:rPr>
              <a:t>our </a:t>
            </a:r>
            <a:r>
              <a:rPr lang="en-US" sz="2400" b="1" dirty="0" smtClean="0">
                <a:solidFill>
                  <a:schemeClr val="tx1"/>
                </a:solidFill>
              </a:rPr>
              <a:t>way and for </a:t>
            </a:r>
            <a:r>
              <a:rPr lang="en-US" sz="2400" b="1" i="1" dirty="0" smtClean="0">
                <a:solidFill>
                  <a:schemeClr val="tx1"/>
                </a:solidFill>
              </a:rPr>
              <a:t>our </a:t>
            </a:r>
            <a:r>
              <a:rPr lang="en-US" sz="2400" b="1" dirty="0" smtClean="0">
                <a:solidFill>
                  <a:schemeClr val="tx1"/>
                </a:solidFill>
              </a:rPr>
              <a:t>purposes never works out well.</a:t>
            </a: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It didn’t for Samson, and it won’t for us.  When we break </a:t>
            </a:r>
            <a:r>
              <a:rPr lang="en-US" sz="2000" b="1" i="1" dirty="0" smtClean="0">
                <a:solidFill>
                  <a:schemeClr val="tx1"/>
                </a:solidFill>
              </a:rPr>
              <a:t>fellowship </a:t>
            </a:r>
            <a:r>
              <a:rPr lang="en-US" sz="2000" b="1" dirty="0" smtClean="0">
                <a:solidFill>
                  <a:schemeClr val="tx1"/>
                </a:solidFill>
              </a:rPr>
              <a:t>with God by disobedience, His strength will </a:t>
            </a:r>
            <a:r>
              <a:rPr lang="en-US" sz="2000" b="1" i="1" dirty="0" smtClean="0">
                <a:solidFill>
                  <a:schemeClr val="tx1"/>
                </a:solidFill>
              </a:rPr>
              <a:t>depart from us </a:t>
            </a:r>
            <a:r>
              <a:rPr lang="en-US" sz="2000" b="1" dirty="0" smtClean="0">
                <a:solidFill>
                  <a:schemeClr val="tx1"/>
                </a:solidFill>
              </a:rPr>
              <a:t>too, </a:t>
            </a:r>
            <a:r>
              <a:rPr lang="en-US" sz="2000" b="1" u="sng" dirty="0" smtClean="0">
                <a:solidFill>
                  <a:schemeClr val="tx1"/>
                </a:solidFill>
              </a:rPr>
              <a:t>13:5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16:19-20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1Pet.3:10-12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36576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When we “make a mess” of our lives </a:t>
            </a:r>
            <a:r>
              <a:rPr lang="en-US" sz="2400" dirty="0" smtClean="0">
                <a:solidFill>
                  <a:schemeClr val="tx1"/>
                </a:solidFill>
              </a:rPr>
              <a:t>(and those around us)</a:t>
            </a:r>
            <a:r>
              <a:rPr lang="en-US" sz="2400" b="1" dirty="0" smtClean="0">
                <a:solidFill>
                  <a:schemeClr val="tx1"/>
                </a:solidFill>
              </a:rPr>
              <a:t>- even a BIG mess, we can start over. </a:t>
            </a: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purification </a:t>
            </a:r>
            <a:r>
              <a:rPr lang="en-US" sz="2000" b="1" dirty="0" smtClean="0">
                <a:solidFill>
                  <a:schemeClr val="tx1"/>
                </a:solidFill>
              </a:rPr>
              <a:t>for the Nazirite vow, once broken, could be restarted</a:t>
            </a:r>
            <a:r>
              <a:rPr lang="en-US" sz="2000" b="1" smtClean="0">
                <a:solidFill>
                  <a:schemeClr val="tx1"/>
                </a:solidFill>
              </a:rPr>
              <a:t>, </a:t>
            </a:r>
            <a:r>
              <a:rPr lang="en-US" sz="2000" b="1" u="sng" smtClean="0">
                <a:solidFill>
                  <a:schemeClr val="tx1"/>
                </a:solidFill>
              </a:rPr>
              <a:t>16:</a:t>
            </a:r>
            <a:r>
              <a:rPr lang="en-US" sz="2000" b="1" u="sng" dirty="0" smtClean="0">
                <a:solidFill>
                  <a:schemeClr val="tx1"/>
                </a:solidFill>
              </a:rPr>
              <a:t>22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  <a:p>
            <a:pPr marL="822960" lvl="1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So can your life in Christ, </a:t>
            </a:r>
            <a:r>
              <a:rPr lang="en-US" sz="2000" b="1" u="sng" dirty="0" smtClean="0">
                <a:solidFill>
                  <a:schemeClr val="tx1"/>
                </a:solidFill>
              </a:rPr>
              <a:t>1John 1:9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Prov.28:13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John 8:11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Luke 7:47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tx1"/>
                </a:solidFill>
              </a:rPr>
              <a:t>John 3:3,5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70" y="208351"/>
            <a:ext cx="378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ECC66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Lucida Blackletter"/>
                <a:cs typeface="Lucida Blackletter"/>
              </a:rPr>
              <a:t>Samson:</a:t>
            </a:r>
            <a:endParaRPr lang="en-US" sz="7200" b="1" dirty="0">
              <a:solidFill>
                <a:srgbClr val="FECC66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117892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27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870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Hero to Emulate or Villain to Avoid? </vt:lpstr>
      <vt:lpstr>Hero to Emulate or Villain to Avoid? </vt:lpstr>
      <vt:lpstr>Hero to Emulate or Villain to Avoid? </vt:lpstr>
      <vt:lpstr>Hero to Emulate or Villain to Avoid? </vt:lpstr>
      <vt:lpstr>Hero to Emulate or Villain to Avoid? </vt:lpstr>
      <vt:lpstr>Was neither all good  nor all bad, and we’re a lot like him!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 to Emulate or Villain to Avoid? </dc:title>
  <dc:creator>Philip Strong</dc:creator>
  <cp:lastModifiedBy>Philip Strong</cp:lastModifiedBy>
  <cp:revision>28</cp:revision>
  <cp:lastPrinted>2018-10-07T20:38:01Z</cp:lastPrinted>
  <dcterms:created xsi:type="dcterms:W3CDTF">2018-10-06T16:15:44Z</dcterms:created>
  <dcterms:modified xsi:type="dcterms:W3CDTF">2018-10-07T23:20:38Z</dcterms:modified>
</cp:coreProperties>
</file>