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8" r:id="rId2"/>
    <p:sldId id="257" r:id="rId3"/>
    <p:sldId id="260" r:id="rId4"/>
    <p:sldId id="261" r:id="rId5"/>
    <p:sldId id="262" r:id="rId6"/>
    <p:sldId id="263" r:id="rId7"/>
    <p:sldId id="264" r:id="rId8"/>
    <p:sldId id="265" r:id="rId9"/>
    <p:sldId id="266" r:id="rId10"/>
    <p:sldId id="267" r:id="rId11"/>
    <p:sldId id="25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814E27"/>
    <a:srgbClr val="A96733"/>
    <a:srgbClr val="BC7338"/>
    <a:srgbClr val="CD7C3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7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B04254-9B75-1A46-9771-044F37A48E23}" type="datetimeFigureOut">
              <a:rPr lang="en-US" smtClean="0"/>
              <a:t>8/11/18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2E9931-BFD5-CC43-ADFA-F71C80D12D8F}" type="slidenum">
              <a:rPr lang="en-US" smtClean="0"/>
              <a:t>‹#›</a:t>
            </a:fld>
            <a:endParaRPr lang="en-US"/>
          </a:p>
        </p:txBody>
      </p:sp>
    </p:spTree>
    <p:extLst>
      <p:ext uri="{BB962C8B-B14F-4D97-AF65-F5344CB8AC3E}">
        <p14:creationId xmlns:p14="http://schemas.microsoft.com/office/powerpoint/2010/main" val="162998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8A02F-B334-5148-964A-03CF5AC25985}" type="datetimeFigureOut">
              <a:rPr lang="en-US" smtClean="0"/>
              <a:t>8/11/18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813000-3389-EA4A-8925-D07FCF56DD8D}" type="slidenum">
              <a:rPr lang="en-US" smtClean="0"/>
              <a:t>‹#›</a:t>
            </a:fld>
            <a:endParaRPr lang="en-US"/>
          </a:p>
        </p:txBody>
      </p:sp>
    </p:spTree>
    <p:extLst>
      <p:ext uri="{BB962C8B-B14F-4D97-AF65-F5344CB8AC3E}">
        <p14:creationId xmlns:p14="http://schemas.microsoft.com/office/powerpoint/2010/main" val="40908593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statement</a:t>
            </a:r>
            <a:r>
              <a:rPr lang="en-US" baseline="0" dirty="0" smtClean="0"/>
              <a:t> of </a:t>
            </a:r>
            <a:r>
              <a:rPr lang="en-US" u="sng" baseline="0" dirty="0" smtClean="0"/>
              <a:t>v.23</a:t>
            </a:r>
            <a:r>
              <a:rPr lang="en-US" u="none" baseline="0" dirty="0" smtClean="0"/>
              <a:t> includes a consequential clause that is introduced, and denied by, the preceding question.  If the question’s answer is “no,” then the consequential clause is impossible.  If the introductory question’s answer was “yes,” then Judah could </a:t>
            </a:r>
            <a:r>
              <a:rPr lang="en-US" i="1" u="none" baseline="0" dirty="0" smtClean="0"/>
              <a:t>change </a:t>
            </a:r>
            <a:r>
              <a:rPr lang="en-US" i="0" u="none" baseline="0" dirty="0" smtClean="0"/>
              <a:t>themselves by repentance and </a:t>
            </a:r>
            <a:r>
              <a:rPr lang="en-US" i="1" u="none" baseline="0" dirty="0" smtClean="0"/>
              <a:t>avoid </a:t>
            </a:r>
            <a:r>
              <a:rPr lang="en-US" i="0" u="none" baseline="0" dirty="0" smtClean="0"/>
              <a:t>the coming captivity. </a:t>
            </a:r>
            <a:endParaRPr lang="en-US" dirty="0"/>
          </a:p>
        </p:txBody>
      </p:sp>
      <p:sp>
        <p:nvSpPr>
          <p:cNvPr id="4" name="Slide Number Placeholder 3"/>
          <p:cNvSpPr>
            <a:spLocks noGrp="1"/>
          </p:cNvSpPr>
          <p:nvPr>
            <p:ph type="sldNum" sz="quarter" idx="10"/>
          </p:nvPr>
        </p:nvSpPr>
        <p:spPr/>
        <p:txBody>
          <a:bodyPr/>
          <a:lstStyle/>
          <a:p>
            <a:fld id="{36813000-3389-EA4A-8925-D07FCF56DD8D}" type="slidenum">
              <a:rPr lang="en-US" smtClean="0"/>
              <a:t>3</a:t>
            </a:fld>
            <a:endParaRPr lang="en-US"/>
          </a:p>
        </p:txBody>
      </p:sp>
    </p:spTree>
    <p:extLst>
      <p:ext uri="{BB962C8B-B14F-4D97-AF65-F5344CB8AC3E}">
        <p14:creationId xmlns:p14="http://schemas.microsoft.com/office/powerpoint/2010/main" val="2454754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813000-3389-EA4A-8925-D07FCF56DD8D}" type="slidenum">
              <a:rPr lang="en-US" smtClean="0"/>
              <a:t>4</a:t>
            </a:fld>
            <a:endParaRPr lang="en-US"/>
          </a:p>
        </p:txBody>
      </p:sp>
    </p:spTree>
    <p:extLst>
      <p:ext uri="{BB962C8B-B14F-4D97-AF65-F5344CB8AC3E}">
        <p14:creationId xmlns:p14="http://schemas.microsoft.com/office/powerpoint/2010/main" val="2454754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813000-3389-EA4A-8925-D07FCF56DD8D}" type="slidenum">
              <a:rPr lang="en-US" smtClean="0"/>
              <a:t>5</a:t>
            </a:fld>
            <a:endParaRPr lang="en-US"/>
          </a:p>
        </p:txBody>
      </p:sp>
    </p:spTree>
    <p:extLst>
      <p:ext uri="{BB962C8B-B14F-4D97-AF65-F5344CB8AC3E}">
        <p14:creationId xmlns:p14="http://schemas.microsoft.com/office/powerpoint/2010/main" val="2454754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813000-3389-EA4A-8925-D07FCF56DD8D}" type="slidenum">
              <a:rPr lang="en-US" smtClean="0"/>
              <a:t>6</a:t>
            </a:fld>
            <a:endParaRPr lang="en-US"/>
          </a:p>
        </p:txBody>
      </p:sp>
    </p:spTree>
    <p:extLst>
      <p:ext uri="{BB962C8B-B14F-4D97-AF65-F5344CB8AC3E}">
        <p14:creationId xmlns:p14="http://schemas.microsoft.com/office/powerpoint/2010/main" val="2454754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813000-3389-EA4A-8925-D07FCF56DD8D}" type="slidenum">
              <a:rPr lang="en-US" smtClean="0"/>
              <a:t>7</a:t>
            </a:fld>
            <a:endParaRPr lang="en-US"/>
          </a:p>
        </p:txBody>
      </p:sp>
    </p:spTree>
    <p:extLst>
      <p:ext uri="{BB962C8B-B14F-4D97-AF65-F5344CB8AC3E}">
        <p14:creationId xmlns:p14="http://schemas.microsoft.com/office/powerpoint/2010/main" val="2454754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813000-3389-EA4A-8925-D07FCF56DD8D}" type="slidenum">
              <a:rPr lang="en-US" smtClean="0"/>
              <a:t>8</a:t>
            </a:fld>
            <a:endParaRPr lang="en-US"/>
          </a:p>
        </p:txBody>
      </p:sp>
    </p:spTree>
    <p:extLst>
      <p:ext uri="{BB962C8B-B14F-4D97-AF65-F5344CB8AC3E}">
        <p14:creationId xmlns:p14="http://schemas.microsoft.com/office/powerpoint/2010/main" val="2454754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813000-3389-EA4A-8925-D07FCF56DD8D}" type="slidenum">
              <a:rPr lang="en-US" smtClean="0"/>
              <a:t>9</a:t>
            </a:fld>
            <a:endParaRPr lang="en-US"/>
          </a:p>
        </p:txBody>
      </p:sp>
    </p:spTree>
    <p:extLst>
      <p:ext uri="{BB962C8B-B14F-4D97-AF65-F5344CB8AC3E}">
        <p14:creationId xmlns:p14="http://schemas.microsoft.com/office/powerpoint/2010/main" val="2454754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813000-3389-EA4A-8925-D07FCF56DD8D}" type="slidenum">
              <a:rPr lang="en-US" smtClean="0"/>
              <a:t>10</a:t>
            </a:fld>
            <a:endParaRPr lang="en-US"/>
          </a:p>
        </p:txBody>
      </p:sp>
    </p:spTree>
    <p:extLst>
      <p:ext uri="{BB962C8B-B14F-4D97-AF65-F5344CB8AC3E}">
        <p14:creationId xmlns:p14="http://schemas.microsoft.com/office/powerpoint/2010/main" val="2454754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DE32D8-C983-2448-A799-968FDE3F1283}" type="datetimeFigureOut">
              <a:rPr lang="en-US" smtClean="0"/>
              <a:t>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1DA12-C2A2-304F-A044-4C68A3099723}" type="slidenum">
              <a:rPr lang="en-US" smtClean="0"/>
              <a:t>‹#›</a:t>
            </a:fld>
            <a:endParaRPr lang="en-US"/>
          </a:p>
        </p:txBody>
      </p:sp>
    </p:spTree>
    <p:extLst>
      <p:ext uri="{BB962C8B-B14F-4D97-AF65-F5344CB8AC3E}">
        <p14:creationId xmlns:p14="http://schemas.microsoft.com/office/powerpoint/2010/main" val="1607942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E32D8-C983-2448-A799-968FDE3F1283}" type="datetimeFigureOut">
              <a:rPr lang="en-US" smtClean="0"/>
              <a:t>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1DA12-C2A2-304F-A044-4C68A3099723}" type="slidenum">
              <a:rPr lang="en-US" smtClean="0"/>
              <a:t>‹#›</a:t>
            </a:fld>
            <a:endParaRPr lang="en-US"/>
          </a:p>
        </p:txBody>
      </p:sp>
    </p:spTree>
    <p:extLst>
      <p:ext uri="{BB962C8B-B14F-4D97-AF65-F5344CB8AC3E}">
        <p14:creationId xmlns:p14="http://schemas.microsoft.com/office/powerpoint/2010/main" val="31493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E32D8-C983-2448-A799-968FDE3F1283}" type="datetimeFigureOut">
              <a:rPr lang="en-US" smtClean="0"/>
              <a:t>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1DA12-C2A2-304F-A044-4C68A3099723}" type="slidenum">
              <a:rPr lang="en-US" smtClean="0"/>
              <a:t>‹#›</a:t>
            </a:fld>
            <a:endParaRPr lang="en-US"/>
          </a:p>
        </p:txBody>
      </p:sp>
    </p:spTree>
    <p:extLst>
      <p:ext uri="{BB962C8B-B14F-4D97-AF65-F5344CB8AC3E}">
        <p14:creationId xmlns:p14="http://schemas.microsoft.com/office/powerpoint/2010/main" val="4233906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E32D8-C983-2448-A799-968FDE3F1283}" type="datetimeFigureOut">
              <a:rPr lang="en-US" smtClean="0"/>
              <a:t>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1DA12-C2A2-304F-A044-4C68A3099723}" type="slidenum">
              <a:rPr lang="en-US" smtClean="0"/>
              <a:t>‹#›</a:t>
            </a:fld>
            <a:endParaRPr lang="en-US"/>
          </a:p>
        </p:txBody>
      </p:sp>
    </p:spTree>
    <p:extLst>
      <p:ext uri="{BB962C8B-B14F-4D97-AF65-F5344CB8AC3E}">
        <p14:creationId xmlns:p14="http://schemas.microsoft.com/office/powerpoint/2010/main" val="1956375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DE32D8-C983-2448-A799-968FDE3F1283}" type="datetimeFigureOut">
              <a:rPr lang="en-US" smtClean="0"/>
              <a:t>8/11/18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1DA12-C2A2-304F-A044-4C68A3099723}" type="slidenum">
              <a:rPr lang="en-US" smtClean="0"/>
              <a:t>‹#›</a:t>
            </a:fld>
            <a:endParaRPr lang="en-US"/>
          </a:p>
        </p:txBody>
      </p:sp>
    </p:spTree>
    <p:extLst>
      <p:ext uri="{BB962C8B-B14F-4D97-AF65-F5344CB8AC3E}">
        <p14:creationId xmlns:p14="http://schemas.microsoft.com/office/powerpoint/2010/main" val="195429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DE32D8-C983-2448-A799-968FDE3F1283}" type="datetimeFigureOut">
              <a:rPr lang="en-US" smtClean="0"/>
              <a:t>8/11/18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1DA12-C2A2-304F-A044-4C68A3099723}" type="slidenum">
              <a:rPr lang="en-US" smtClean="0"/>
              <a:t>‹#›</a:t>
            </a:fld>
            <a:endParaRPr lang="en-US"/>
          </a:p>
        </p:txBody>
      </p:sp>
    </p:spTree>
    <p:extLst>
      <p:ext uri="{BB962C8B-B14F-4D97-AF65-F5344CB8AC3E}">
        <p14:creationId xmlns:p14="http://schemas.microsoft.com/office/powerpoint/2010/main" val="3286779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DE32D8-C983-2448-A799-968FDE3F1283}" type="datetimeFigureOut">
              <a:rPr lang="en-US" smtClean="0"/>
              <a:t>8/11/18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51DA12-C2A2-304F-A044-4C68A3099723}" type="slidenum">
              <a:rPr lang="en-US" smtClean="0"/>
              <a:t>‹#›</a:t>
            </a:fld>
            <a:endParaRPr lang="en-US"/>
          </a:p>
        </p:txBody>
      </p:sp>
    </p:spTree>
    <p:extLst>
      <p:ext uri="{BB962C8B-B14F-4D97-AF65-F5344CB8AC3E}">
        <p14:creationId xmlns:p14="http://schemas.microsoft.com/office/powerpoint/2010/main" val="3179012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DE32D8-C983-2448-A799-968FDE3F1283}" type="datetimeFigureOut">
              <a:rPr lang="en-US" smtClean="0"/>
              <a:t>8/11/18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51DA12-C2A2-304F-A044-4C68A3099723}" type="slidenum">
              <a:rPr lang="en-US" smtClean="0"/>
              <a:t>‹#›</a:t>
            </a:fld>
            <a:endParaRPr lang="en-US"/>
          </a:p>
        </p:txBody>
      </p:sp>
    </p:spTree>
    <p:extLst>
      <p:ext uri="{BB962C8B-B14F-4D97-AF65-F5344CB8AC3E}">
        <p14:creationId xmlns:p14="http://schemas.microsoft.com/office/powerpoint/2010/main" val="4238227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E32D8-C983-2448-A799-968FDE3F1283}" type="datetimeFigureOut">
              <a:rPr lang="en-US" smtClean="0"/>
              <a:t>8/11/18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51DA12-C2A2-304F-A044-4C68A3099723}" type="slidenum">
              <a:rPr lang="en-US" smtClean="0"/>
              <a:t>‹#›</a:t>
            </a:fld>
            <a:endParaRPr lang="en-US"/>
          </a:p>
        </p:txBody>
      </p:sp>
    </p:spTree>
    <p:extLst>
      <p:ext uri="{BB962C8B-B14F-4D97-AF65-F5344CB8AC3E}">
        <p14:creationId xmlns:p14="http://schemas.microsoft.com/office/powerpoint/2010/main" val="3126879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E32D8-C983-2448-A799-968FDE3F1283}" type="datetimeFigureOut">
              <a:rPr lang="en-US" smtClean="0"/>
              <a:t>8/11/18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1DA12-C2A2-304F-A044-4C68A3099723}" type="slidenum">
              <a:rPr lang="en-US" smtClean="0"/>
              <a:t>‹#›</a:t>
            </a:fld>
            <a:endParaRPr lang="en-US"/>
          </a:p>
        </p:txBody>
      </p:sp>
    </p:spTree>
    <p:extLst>
      <p:ext uri="{BB962C8B-B14F-4D97-AF65-F5344CB8AC3E}">
        <p14:creationId xmlns:p14="http://schemas.microsoft.com/office/powerpoint/2010/main" val="4003257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E32D8-C983-2448-A799-968FDE3F1283}" type="datetimeFigureOut">
              <a:rPr lang="en-US" smtClean="0"/>
              <a:t>8/11/18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1DA12-C2A2-304F-A044-4C68A3099723}" type="slidenum">
              <a:rPr lang="en-US" smtClean="0"/>
              <a:t>‹#›</a:t>
            </a:fld>
            <a:endParaRPr lang="en-US"/>
          </a:p>
        </p:txBody>
      </p:sp>
    </p:spTree>
    <p:extLst>
      <p:ext uri="{BB962C8B-B14F-4D97-AF65-F5344CB8AC3E}">
        <p14:creationId xmlns:p14="http://schemas.microsoft.com/office/powerpoint/2010/main" val="151533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E32D8-C983-2448-A799-968FDE3F1283}" type="datetimeFigureOut">
              <a:rPr lang="en-US" smtClean="0"/>
              <a:t>8/11/18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1DA12-C2A2-304F-A044-4C68A3099723}" type="slidenum">
              <a:rPr lang="en-US" smtClean="0"/>
              <a:t>‹#›</a:t>
            </a:fld>
            <a:endParaRPr lang="en-US"/>
          </a:p>
        </p:txBody>
      </p:sp>
    </p:spTree>
    <p:extLst>
      <p:ext uri="{BB962C8B-B14F-4D97-AF65-F5344CB8AC3E}">
        <p14:creationId xmlns:p14="http://schemas.microsoft.com/office/powerpoint/2010/main" val="3031167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9012153"/>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bg2"/>
            </a:gs>
            <a:gs pos="100000">
              <a:schemeClr val="bg2">
                <a:lumMod val="25000"/>
              </a:schemeClr>
            </a:gs>
            <a:gs pos="63000">
              <a:schemeClr val="bg1"/>
            </a:gs>
          </a:gsLst>
          <a:lin ang="76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0088" y="62329"/>
            <a:ext cx="2947574" cy="3457236"/>
          </a:xfrm>
        </p:spPr>
        <p:txBody>
          <a:bodyPr>
            <a:normAutofit/>
          </a:bodyPr>
          <a:lstStyle/>
          <a:p>
            <a:r>
              <a:rPr lang="en-US" b="1" dirty="0" smtClean="0">
                <a:solidFill>
                  <a:srgbClr val="814E27"/>
                </a:solidFill>
              </a:rPr>
              <a:t>Can we leopards change our spots?</a:t>
            </a:r>
            <a:endParaRPr lang="en-US" dirty="0">
              <a:solidFill>
                <a:srgbClr val="814E27"/>
              </a:solidFill>
            </a:endParaRPr>
          </a:p>
        </p:txBody>
      </p:sp>
      <p:sp>
        <p:nvSpPr>
          <p:cNvPr id="5" name="Content Placeholder 4"/>
          <p:cNvSpPr>
            <a:spLocks noGrp="1"/>
          </p:cNvSpPr>
          <p:nvPr>
            <p:ph idx="1"/>
          </p:nvPr>
        </p:nvSpPr>
        <p:spPr>
          <a:xfrm>
            <a:off x="3950370" y="62328"/>
            <a:ext cx="5193630" cy="6795672"/>
          </a:xfrm>
        </p:spPr>
        <p:txBody>
          <a:bodyPr>
            <a:normAutofit/>
          </a:bodyPr>
          <a:lstStyle/>
          <a:p>
            <a:pPr marL="0" indent="0">
              <a:lnSpc>
                <a:spcPct val="90000"/>
              </a:lnSpc>
              <a:spcBef>
                <a:spcPts val="0"/>
              </a:spcBef>
              <a:spcAft>
                <a:spcPts val="1200"/>
              </a:spcAft>
              <a:buNone/>
            </a:pPr>
            <a:r>
              <a:rPr lang="en-US" sz="2800" b="1" dirty="0" smtClean="0">
                <a:solidFill>
                  <a:srgbClr val="814E27"/>
                </a:solidFill>
              </a:rPr>
              <a:t>“Yes!” </a:t>
            </a:r>
          </a:p>
          <a:p>
            <a:pPr lvl="1">
              <a:lnSpc>
                <a:spcPct val="90000"/>
              </a:lnSpc>
              <a:spcBef>
                <a:spcPts val="0"/>
              </a:spcBef>
              <a:spcAft>
                <a:spcPts val="1200"/>
              </a:spcAft>
              <a:buFont typeface="Wingdings" charset="2"/>
              <a:buChar char="Ø"/>
            </a:pPr>
            <a:r>
              <a:rPr lang="en-US" b="1" dirty="0" smtClean="0"/>
              <a:t>Through </a:t>
            </a:r>
            <a:r>
              <a:rPr lang="en-US" b="1" dirty="0" smtClean="0">
                <a:solidFill>
                  <a:srgbClr val="A96733"/>
                </a:solidFill>
              </a:rPr>
              <a:t>God’s </a:t>
            </a:r>
            <a:r>
              <a:rPr lang="en-US" b="1" i="1" dirty="0" smtClean="0">
                <a:solidFill>
                  <a:srgbClr val="A96733"/>
                </a:solidFill>
              </a:rPr>
              <a:t>grace </a:t>
            </a:r>
            <a:r>
              <a:rPr lang="en-US" b="1" dirty="0" smtClean="0"/>
              <a:t>and </a:t>
            </a:r>
            <a:r>
              <a:rPr lang="en-US" b="1" i="1" dirty="0" smtClean="0">
                <a:solidFill>
                  <a:srgbClr val="A96733"/>
                </a:solidFill>
              </a:rPr>
              <a:t>cleansing</a:t>
            </a:r>
            <a:r>
              <a:rPr lang="en-US" b="1" dirty="0" smtClean="0"/>
              <a:t>,</a:t>
            </a:r>
          </a:p>
          <a:p>
            <a:pPr lvl="1">
              <a:lnSpc>
                <a:spcPct val="90000"/>
              </a:lnSpc>
              <a:spcBef>
                <a:spcPts val="0"/>
              </a:spcBef>
              <a:spcAft>
                <a:spcPts val="1200"/>
              </a:spcAft>
              <a:buFont typeface="Wingdings" charset="2"/>
              <a:buChar char="Ø"/>
            </a:pPr>
            <a:r>
              <a:rPr lang="en-US" b="1" dirty="0" smtClean="0"/>
              <a:t>And our continued efforts toward </a:t>
            </a:r>
            <a:r>
              <a:rPr lang="en-US" b="1" i="1" dirty="0" smtClean="0">
                <a:solidFill>
                  <a:srgbClr val="A96733"/>
                </a:solidFill>
              </a:rPr>
              <a:t>growth</a:t>
            </a:r>
            <a:r>
              <a:rPr lang="en-US" b="1" i="1" dirty="0" smtClean="0"/>
              <a:t> </a:t>
            </a:r>
            <a:r>
              <a:rPr lang="en-US" b="1" dirty="0" smtClean="0"/>
              <a:t>and </a:t>
            </a:r>
            <a:r>
              <a:rPr lang="en-US" b="1" i="1" dirty="0" smtClean="0">
                <a:solidFill>
                  <a:srgbClr val="A96733"/>
                </a:solidFill>
              </a:rPr>
              <a:t>maturity</a:t>
            </a:r>
            <a:r>
              <a:rPr lang="en-US" b="1" dirty="0"/>
              <a:t>,</a:t>
            </a:r>
            <a:endParaRPr lang="en-US" b="1" dirty="0" smtClean="0"/>
          </a:p>
          <a:p>
            <a:pPr lvl="1">
              <a:lnSpc>
                <a:spcPct val="90000"/>
              </a:lnSpc>
              <a:spcBef>
                <a:spcPts val="0"/>
              </a:spcBef>
              <a:spcAft>
                <a:spcPts val="1200"/>
              </a:spcAft>
              <a:buFont typeface="Wingdings" charset="2"/>
              <a:buChar char="Ø"/>
            </a:pPr>
            <a:r>
              <a:rPr lang="en-US" b="1" dirty="0" smtClean="0"/>
              <a:t>Along with the understanding and acceptance of responsibility to Him and those around us!   </a:t>
            </a:r>
          </a:p>
          <a:p>
            <a:pPr marL="400050" lvl="1" indent="0">
              <a:lnSpc>
                <a:spcPct val="90000"/>
              </a:lnSpc>
              <a:spcBef>
                <a:spcPts val="0"/>
              </a:spcBef>
              <a:buNone/>
            </a:pPr>
            <a:r>
              <a:rPr lang="en-US" b="1" dirty="0" smtClean="0"/>
              <a:t>Now, are you ready to let God and us help you </a:t>
            </a:r>
            <a:r>
              <a:rPr lang="en-US" b="1" dirty="0" smtClean="0">
                <a:solidFill>
                  <a:srgbClr val="814E27"/>
                </a:solidFill>
              </a:rPr>
              <a:t>change your spots of sin</a:t>
            </a:r>
            <a:r>
              <a:rPr lang="en-US" b="1" dirty="0" smtClean="0"/>
              <a:t> into purity by being </a:t>
            </a:r>
            <a:r>
              <a:rPr lang="en-US" b="1" i="1" dirty="0" smtClean="0">
                <a:solidFill>
                  <a:srgbClr val="A96733"/>
                </a:solidFill>
              </a:rPr>
              <a:t>washed</a:t>
            </a:r>
            <a:r>
              <a:rPr lang="en-US" b="1" i="1" dirty="0" smtClean="0"/>
              <a:t> </a:t>
            </a:r>
            <a:r>
              <a:rPr lang="en-US" b="1" dirty="0" smtClean="0"/>
              <a:t>and </a:t>
            </a:r>
            <a:r>
              <a:rPr lang="en-US" b="1" i="1" dirty="0" smtClean="0">
                <a:solidFill>
                  <a:srgbClr val="A96733"/>
                </a:solidFill>
              </a:rPr>
              <a:t>transformed</a:t>
            </a:r>
            <a:r>
              <a:rPr lang="en-US" b="1" i="1" dirty="0" smtClean="0"/>
              <a:t>? </a:t>
            </a:r>
            <a:endParaRPr lang="en-US" b="1" dirty="0" smtClean="0">
              <a:solidFill>
                <a:srgbClr val="A96733"/>
              </a:solidFill>
            </a:endParaRPr>
          </a:p>
        </p:txBody>
      </p:sp>
      <p:pic>
        <p:nvPicPr>
          <p:cNvPr id="6" name="Picture 5" descr="Leop1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93" y="3833157"/>
            <a:ext cx="3897919" cy="3118335"/>
          </a:xfrm>
          <a:prstGeom prst="rect">
            <a:avLst/>
          </a:prstGeom>
          <a:ln>
            <a:noFill/>
          </a:ln>
          <a:effectLst>
            <a:softEdge rad="112500"/>
          </a:effectLst>
        </p:spPr>
      </p:pic>
      <p:pic>
        <p:nvPicPr>
          <p:cNvPr id="3" name="Picture 2" descr="leop8.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493" y="3976244"/>
            <a:ext cx="4104792" cy="2750211"/>
          </a:xfrm>
          <a:prstGeom prst="rect">
            <a:avLst/>
          </a:prstGeom>
          <a:ln>
            <a:noFill/>
          </a:ln>
          <a:effectLst>
            <a:softEdge rad="112500"/>
          </a:effectLst>
        </p:spPr>
      </p:pic>
    </p:spTree>
    <p:extLst>
      <p:ext uri="{BB962C8B-B14F-4D97-AF65-F5344CB8AC3E}">
        <p14:creationId xmlns:p14="http://schemas.microsoft.com/office/powerpoint/2010/main" val="3161881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960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72397" y="-30140"/>
            <a:ext cx="6471602" cy="505389"/>
          </a:xfrm>
        </p:spPr>
        <p:txBody>
          <a:bodyPr>
            <a:normAutofit fontScale="90000"/>
          </a:bodyPr>
          <a:lstStyle/>
          <a:p>
            <a:r>
              <a:rPr lang="en-US" b="1" dirty="0" smtClean="0"/>
              <a:t>Changing the Leopard’s Spots</a:t>
            </a:r>
            <a:endParaRPr lang="en-US" b="1" dirty="0"/>
          </a:p>
        </p:txBody>
      </p:sp>
      <p:sp>
        <p:nvSpPr>
          <p:cNvPr id="3" name="Subtitle 2"/>
          <p:cNvSpPr>
            <a:spLocks noGrp="1"/>
          </p:cNvSpPr>
          <p:nvPr>
            <p:ph type="subTitle" idx="1"/>
          </p:nvPr>
        </p:nvSpPr>
        <p:spPr>
          <a:xfrm>
            <a:off x="6571796" y="476741"/>
            <a:ext cx="2572204" cy="554651"/>
          </a:xfrm>
        </p:spPr>
        <p:txBody>
          <a:bodyPr>
            <a:normAutofit fontScale="85000" lnSpcReduction="10000"/>
          </a:bodyPr>
          <a:lstStyle/>
          <a:p>
            <a:r>
              <a:rPr lang="en-US" b="1" u="sng" dirty="0" smtClean="0">
                <a:solidFill>
                  <a:srgbClr val="A96733"/>
                </a:solidFill>
              </a:rPr>
              <a:t>Jeremiah 13:</a:t>
            </a:r>
            <a:r>
              <a:rPr lang="en-US" b="1" u="sng" dirty="0" smtClean="0">
                <a:solidFill>
                  <a:srgbClr val="A96733"/>
                </a:solidFill>
              </a:rPr>
              <a:t>23</a:t>
            </a:r>
            <a:endParaRPr lang="en-US" b="1" u="sng" dirty="0">
              <a:solidFill>
                <a:srgbClr val="A96733"/>
              </a:solidFill>
            </a:endParaRPr>
          </a:p>
        </p:txBody>
      </p:sp>
    </p:spTree>
    <p:extLst>
      <p:ext uri="{BB962C8B-B14F-4D97-AF65-F5344CB8AC3E}">
        <p14:creationId xmlns:p14="http://schemas.microsoft.com/office/powerpoint/2010/main" val="84012038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4000"/>
                            </p:stCondLst>
                            <p:childTnLst>
                              <p:par>
                                <p:cTn id="9" presetID="10" presetClass="entr" presetSubtype="0" fill="hold" grpId="0"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bg2"/>
            </a:gs>
            <a:gs pos="100000">
              <a:schemeClr val="bg2">
                <a:lumMod val="25000"/>
              </a:schemeClr>
            </a:gs>
            <a:gs pos="63000">
              <a:schemeClr val="bg1"/>
            </a:gs>
          </a:gsLst>
          <a:lin ang="76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0088" y="62329"/>
            <a:ext cx="2947574" cy="3457236"/>
          </a:xfrm>
        </p:spPr>
        <p:txBody>
          <a:bodyPr/>
          <a:lstStyle/>
          <a:p>
            <a:r>
              <a:rPr lang="en-US" b="1" dirty="0" smtClean="0">
                <a:solidFill>
                  <a:srgbClr val="814E27"/>
                </a:solidFill>
              </a:rPr>
              <a:t>Changing the Leopard’s Spots</a:t>
            </a:r>
            <a:endParaRPr lang="en-US" dirty="0">
              <a:solidFill>
                <a:srgbClr val="814E27"/>
              </a:solidFill>
            </a:endParaRPr>
          </a:p>
        </p:txBody>
      </p:sp>
      <p:sp>
        <p:nvSpPr>
          <p:cNvPr id="5" name="Content Placeholder 4"/>
          <p:cNvSpPr>
            <a:spLocks noGrp="1"/>
          </p:cNvSpPr>
          <p:nvPr>
            <p:ph idx="1"/>
          </p:nvPr>
        </p:nvSpPr>
        <p:spPr>
          <a:xfrm>
            <a:off x="3724215" y="62328"/>
            <a:ext cx="5419785" cy="6795672"/>
          </a:xfrm>
        </p:spPr>
        <p:txBody>
          <a:bodyPr>
            <a:normAutofit fontScale="92500" lnSpcReduction="10000"/>
          </a:bodyPr>
          <a:lstStyle/>
          <a:p>
            <a:pPr>
              <a:lnSpc>
                <a:spcPct val="90000"/>
              </a:lnSpc>
              <a:spcBef>
                <a:spcPts val="0"/>
              </a:spcBef>
              <a:spcAft>
                <a:spcPts val="1800"/>
              </a:spcAft>
            </a:pPr>
            <a:r>
              <a:rPr lang="en-US" sz="2800" b="1" dirty="0" smtClean="0"/>
              <a:t>The phrase is likely unfamiliar to younger folks.</a:t>
            </a:r>
          </a:p>
          <a:p>
            <a:pPr>
              <a:lnSpc>
                <a:spcPct val="90000"/>
              </a:lnSpc>
              <a:spcBef>
                <a:spcPts val="0"/>
              </a:spcBef>
              <a:spcAft>
                <a:spcPts val="1800"/>
              </a:spcAft>
            </a:pPr>
            <a:r>
              <a:rPr lang="en-US" sz="2800" b="1" dirty="0" smtClean="0"/>
              <a:t>It is usually stated as </a:t>
            </a:r>
            <a:r>
              <a:rPr lang="en-US" sz="2800" b="1" dirty="0" smtClean="0">
                <a:solidFill>
                  <a:srgbClr val="A96733"/>
                </a:solidFill>
              </a:rPr>
              <a:t>“A leopard can’t change his spots.”</a:t>
            </a:r>
            <a:r>
              <a:rPr lang="en-US" sz="2800" b="1" dirty="0" smtClean="0"/>
              <a:t> </a:t>
            </a:r>
          </a:p>
          <a:p>
            <a:pPr>
              <a:lnSpc>
                <a:spcPct val="90000"/>
              </a:lnSpc>
              <a:spcBef>
                <a:spcPts val="0"/>
              </a:spcBef>
              <a:spcAft>
                <a:spcPts val="1800"/>
              </a:spcAft>
            </a:pPr>
            <a:r>
              <a:rPr lang="en-US" sz="2800" b="1" dirty="0" smtClean="0"/>
              <a:t>The typical meaning intended is that one can’t change </a:t>
            </a:r>
            <a:r>
              <a:rPr lang="en-US" sz="2800" b="1" dirty="0" smtClean="0">
                <a:solidFill>
                  <a:srgbClr val="A96733"/>
                </a:solidFill>
              </a:rPr>
              <a:t>“who he is.”  </a:t>
            </a:r>
          </a:p>
          <a:p>
            <a:pPr>
              <a:lnSpc>
                <a:spcPct val="90000"/>
              </a:lnSpc>
              <a:spcBef>
                <a:spcPts val="0"/>
              </a:spcBef>
              <a:spcAft>
                <a:spcPts val="1800"/>
              </a:spcAft>
            </a:pPr>
            <a:r>
              <a:rPr lang="en-US" sz="2800" b="1" dirty="0" smtClean="0"/>
              <a:t>This meaning seems to be supported by the text of </a:t>
            </a:r>
            <a:r>
              <a:rPr lang="en-US" sz="2800" b="1" u="sng" dirty="0" smtClean="0">
                <a:solidFill>
                  <a:srgbClr val="A96733"/>
                </a:solidFill>
              </a:rPr>
              <a:t>Jer.13:23</a:t>
            </a:r>
            <a:r>
              <a:rPr lang="en-US" sz="2800" b="1" dirty="0" smtClean="0">
                <a:solidFill>
                  <a:srgbClr val="A96733"/>
                </a:solidFill>
              </a:rPr>
              <a:t> </a:t>
            </a:r>
            <a:r>
              <a:rPr lang="en-US" sz="2800" b="1" smtClean="0">
                <a:solidFill>
                  <a:srgbClr val="A96733"/>
                </a:solidFill>
              </a:rPr>
              <a:t>(especially </a:t>
            </a:r>
            <a:r>
              <a:rPr lang="en-US" sz="2800" b="1" dirty="0" smtClean="0">
                <a:solidFill>
                  <a:srgbClr val="A96733"/>
                </a:solidFill>
              </a:rPr>
              <a:t>in the NIV) </a:t>
            </a:r>
            <a:r>
              <a:rPr lang="en-US" sz="2800" b="1" dirty="0" smtClean="0"/>
              <a:t>from </a:t>
            </a:r>
            <a:r>
              <a:rPr lang="en-US" sz="2800" b="1" dirty="0" smtClean="0"/>
              <a:t>which it apparently comes. </a:t>
            </a:r>
          </a:p>
          <a:p>
            <a:pPr>
              <a:lnSpc>
                <a:spcPct val="90000"/>
              </a:lnSpc>
              <a:spcBef>
                <a:spcPts val="0"/>
              </a:spcBef>
              <a:spcAft>
                <a:spcPts val="1800"/>
              </a:spcAft>
            </a:pPr>
            <a:r>
              <a:rPr lang="en-US" sz="2800" b="1" dirty="0" smtClean="0"/>
              <a:t>However, a closer look at the context reveals that it has to do with Judah being so steeped in sin that </a:t>
            </a:r>
            <a:r>
              <a:rPr lang="en-US" sz="2800" b="1" i="1" dirty="0" smtClean="0">
                <a:solidFill>
                  <a:srgbClr val="A96733"/>
                </a:solidFill>
              </a:rPr>
              <a:t>they</a:t>
            </a:r>
            <a:r>
              <a:rPr lang="en-US" sz="2800" b="1" i="1" dirty="0" smtClean="0"/>
              <a:t> </a:t>
            </a:r>
            <a:r>
              <a:rPr lang="en-US" sz="2800" b="1" dirty="0" smtClean="0"/>
              <a:t>cannot change </a:t>
            </a:r>
            <a:r>
              <a:rPr lang="en-US" sz="2800" b="1" i="1" dirty="0" smtClean="0">
                <a:solidFill>
                  <a:srgbClr val="A96733"/>
                </a:solidFill>
              </a:rPr>
              <a:t>themselves</a:t>
            </a:r>
            <a:r>
              <a:rPr lang="en-US" sz="2800" b="1" dirty="0" smtClean="0"/>
              <a:t>, but must go away into captivity to be brought to repentance, </a:t>
            </a:r>
            <a:r>
              <a:rPr lang="en-US" sz="2800" b="1" u="sng" dirty="0" smtClean="0">
                <a:solidFill>
                  <a:srgbClr val="A96733"/>
                </a:solidFill>
              </a:rPr>
              <a:t>vv.20-27</a:t>
            </a:r>
            <a:r>
              <a:rPr lang="en-US" sz="2800" b="1" dirty="0" smtClean="0"/>
              <a:t>; </a:t>
            </a:r>
            <a:r>
              <a:rPr lang="en-US" sz="2800" b="1" u="sng" dirty="0" smtClean="0">
                <a:solidFill>
                  <a:srgbClr val="A96733"/>
                </a:solidFill>
              </a:rPr>
              <a:t>cf. Eph.2:1-5</a:t>
            </a:r>
            <a:r>
              <a:rPr lang="en-US" sz="2800" b="1" dirty="0" smtClean="0"/>
              <a:t>. </a:t>
            </a:r>
            <a:endParaRPr lang="en-US" sz="2800" b="1" dirty="0"/>
          </a:p>
        </p:txBody>
      </p:sp>
      <p:pic>
        <p:nvPicPr>
          <p:cNvPr id="6" name="Picture 5" descr="Leop1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93" y="3833157"/>
            <a:ext cx="3897919" cy="3118335"/>
          </a:xfrm>
          <a:prstGeom prst="rect">
            <a:avLst/>
          </a:prstGeom>
          <a:ln>
            <a:noFill/>
          </a:ln>
          <a:effectLst>
            <a:softEdge rad="112500"/>
          </a:effectLst>
        </p:spPr>
      </p:pic>
    </p:spTree>
    <p:extLst>
      <p:ext uri="{BB962C8B-B14F-4D97-AF65-F5344CB8AC3E}">
        <p14:creationId xmlns:p14="http://schemas.microsoft.com/office/powerpoint/2010/main" val="1625270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bg2"/>
            </a:gs>
            <a:gs pos="100000">
              <a:schemeClr val="bg2">
                <a:lumMod val="25000"/>
              </a:schemeClr>
            </a:gs>
            <a:gs pos="63000">
              <a:schemeClr val="bg1"/>
            </a:gs>
          </a:gsLst>
          <a:lin ang="76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0088" y="62329"/>
            <a:ext cx="2947574" cy="3457236"/>
          </a:xfrm>
        </p:spPr>
        <p:txBody>
          <a:bodyPr/>
          <a:lstStyle/>
          <a:p>
            <a:r>
              <a:rPr lang="en-US" b="1" dirty="0" smtClean="0">
                <a:solidFill>
                  <a:srgbClr val="814E27"/>
                </a:solidFill>
              </a:rPr>
              <a:t>Changing the Leopard’s Spots</a:t>
            </a:r>
            <a:endParaRPr lang="en-US" dirty="0">
              <a:solidFill>
                <a:srgbClr val="814E27"/>
              </a:solidFill>
            </a:endParaRPr>
          </a:p>
        </p:txBody>
      </p:sp>
      <p:sp>
        <p:nvSpPr>
          <p:cNvPr id="5" name="Content Placeholder 4"/>
          <p:cNvSpPr>
            <a:spLocks noGrp="1"/>
          </p:cNvSpPr>
          <p:nvPr>
            <p:ph idx="1"/>
          </p:nvPr>
        </p:nvSpPr>
        <p:spPr>
          <a:xfrm>
            <a:off x="3724215" y="62328"/>
            <a:ext cx="5419785" cy="6795672"/>
          </a:xfrm>
        </p:spPr>
        <p:txBody>
          <a:bodyPr>
            <a:normAutofit lnSpcReduction="10000"/>
          </a:bodyPr>
          <a:lstStyle/>
          <a:p>
            <a:pPr>
              <a:lnSpc>
                <a:spcPct val="90000"/>
              </a:lnSpc>
              <a:spcBef>
                <a:spcPts val="0"/>
              </a:spcBef>
              <a:spcAft>
                <a:spcPts val="600"/>
              </a:spcAft>
            </a:pPr>
            <a:r>
              <a:rPr lang="en-US" sz="2800" b="1" dirty="0" smtClean="0"/>
              <a:t>Most of us have things about ourselves we wish we could change…</a:t>
            </a:r>
          </a:p>
          <a:p>
            <a:pPr>
              <a:lnSpc>
                <a:spcPct val="90000"/>
              </a:lnSpc>
              <a:spcBef>
                <a:spcPts val="0"/>
              </a:spcBef>
              <a:spcAft>
                <a:spcPts val="600"/>
              </a:spcAft>
            </a:pPr>
            <a:r>
              <a:rPr lang="en-US" sz="2800" b="1" dirty="0" smtClean="0"/>
              <a:t>Type or amount </a:t>
            </a:r>
            <a:r>
              <a:rPr lang="en-US" sz="2800" b="1" dirty="0" smtClean="0"/>
              <a:t>(or location) of </a:t>
            </a:r>
            <a:r>
              <a:rPr lang="en-US" sz="2800" b="1" dirty="0" smtClean="0"/>
              <a:t>hair, height, build, or body type, etc.</a:t>
            </a:r>
          </a:p>
          <a:p>
            <a:pPr>
              <a:lnSpc>
                <a:spcPct val="90000"/>
              </a:lnSpc>
              <a:spcBef>
                <a:spcPts val="0"/>
              </a:spcBef>
              <a:spcAft>
                <a:spcPts val="600"/>
              </a:spcAft>
            </a:pPr>
            <a:r>
              <a:rPr lang="en-US" sz="2800" b="1" dirty="0" smtClean="0"/>
              <a:t>Certainly, there are some attributes about ourselves that we really cannot change, </a:t>
            </a:r>
            <a:r>
              <a:rPr lang="en-US" sz="2800" b="1" dirty="0" smtClean="0"/>
              <a:t>	      </a:t>
            </a:r>
            <a:r>
              <a:rPr lang="en-US" sz="2800" b="1" u="sng" dirty="0" smtClean="0">
                <a:solidFill>
                  <a:srgbClr val="A96733"/>
                </a:solidFill>
              </a:rPr>
              <a:t>Luke </a:t>
            </a:r>
            <a:r>
              <a:rPr lang="en-US" sz="2800" b="1" u="sng" dirty="0" smtClean="0">
                <a:solidFill>
                  <a:srgbClr val="A96733"/>
                </a:solidFill>
              </a:rPr>
              <a:t>12:25-26</a:t>
            </a:r>
            <a:r>
              <a:rPr lang="en-US" sz="2800" b="1" dirty="0" smtClean="0"/>
              <a:t>. </a:t>
            </a:r>
          </a:p>
          <a:p>
            <a:pPr>
              <a:lnSpc>
                <a:spcPct val="90000"/>
              </a:lnSpc>
              <a:spcBef>
                <a:spcPts val="0"/>
              </a:spcBef>
              <a:spcAft>
                <a:spcPts val="600"/>
              </a:spcAft>
            </a:pPr>
            <a:r>
              <a:rPr lang="en-US" sz="2800" b="1" dirty="0" smtClean="0"/>
              <a:t>But there are others that we </a:t>
            </a:r>
            <a:r>
              <a:rPr lang="en-US" sz="2800" b="1" i="1" dirty="0" smtClean="0"/>
              <a:t>can </a:t>
            </a:r>
            <a:r>
              <a:rPr lang="en-US" sz="2800" b="1" dirty="0" smtClean="0"/>
              <a:t>change, but </a:t>
            </a:r>
            <a:r>
              <a:rPr lang="en-US" sz="2800" b="1" i="1" dirty="0" smtClean="0"/>
              <a:t>haven’t</a:t>
            </a:r>
            <a:r>
              <a:rPr lang="en-US" sz="2800" b="1" dirty="0" smtClean="0"/>
              <a:t>, and probably </a:t>
            </a:r>
            <a:r>
              <a:rPr lang="en-US" sz="2800" b="1" i="1" dirty="0" smtClean="0"/>
              <a:t>won’t</a:t>
            </a:r>
            <a:r>
              <a:rPr lang="en-US" sz="2800" b="1" dirty="0" smtClean="0"/>
              <a:t>…</a:t>
            </a:r>
          </a:p>
          <a:p>
            <a:pPr>
              <a:lnSpc>
                <a:spcPct val="90000"/>
              </a:lnSpc>
              <a:spcBef>
                <a:spcPts val="0"/>
              </a:spcBef>
              <a:spcAft>
                <a:spcPts val="600"/>
              </a:spcAft>
            </a:pPr>
            <a:r>
              <a:rPr lang="en-US" sz="2800" b="1" dirty="0" smtClean="0"/>
              <a:t>Like personality traits such as being timid or brash, naïve or cynical, cautious or reckless, hapless or excessively driven.  </a:t>
            </a:r>
          </a:p>
          <a:p>
            <a:pPr>
              <a:lnSpc>
                <a:spcPct val="90000"/>
              </a:lnSpc>
              <a:spcBef>
                <a:spcPts val="0"/>
              </a:spcBef>
              <a:spcAft>
                <a:spcPts val="600"/>
              </a:spcAft>
            </a:pPr>
            <a:endParaRPr lang="en-US" sz="2800" b="1" dirty="0"/>
          </a:p>
        </p:txBody>
      </p:sp>
      <p:pic>
        <p:nvPicPr>
          <p:cNvPr id="6" name="Picture 5" descr="Leop1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93" y="3833157"/>
            <a:ext cx="3897919" cy="3118335"/>
          </a:xfrm>
          <a:prstGeom prst="rect">
            <a:avLst/>
          </a:prstGeom>
          <a:ln>
            <a:noFill/>
          </a:ln>
          <a:effectLst>
            <a:softEdge rad="112500"/>
          </a:effectLst>
        </p:spPr>
      </p:pic>
    </p:spTree>
    <p:extLst>
      <p:ext uri="{BB962C8B-B14F-4D97-AF65-F5344CB8AC3E}">
        <p14:creationId xmlns:p14="http://schemas.microsoft.com/office/powerpoint/2010/main" val="132917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bg2"/>
            </a:gs>
            <a:gs pos="100000">
              <a:schemeClr val="bg2">
                <a:lumMod val="25000"/>
              </a:schemeClr>
            </a:gs>
            <a:gs pos="63000">
              <a:schemeClr val="bg1"/>
            </a:gs>
          </a:gsLst>
          <a:lin ang="76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0088" y="62329"/>
            <a:ext cx="2947574" cy="3457236"/>
          </a:xfrm>
        </p:spPr>
        <p:txBody>
          <a:bodyPr/>
          <a:lstStyle/>
          <a:p>
            <a:r>
              <a:rPr lang="en-US" b="1" dirty="0" smtClean="0">
                <a:solidFill>
                  <a:srgbClr val="814E27"/>
                </a:solidFill>
              </a:rPr>
              <a:t>Changing the Leopard’s Spots</a:t>
            </a:r>
            <a:endParaRPr lang="en-US" dirty="0">
              <a:solidFill>
                <a:srgbClr val="814E27"/>
              </a:solidFill>
            </a:endParaRPr>
          </a:p>
        </p:txBody>
      </p:sp>
      <p:sp>
        <p:nvSpPr>
          <p:cNvPr id="5" name="Content Placeholder 4"/>
          <p:cNvSpPr>
            <a:spLocks noGrp="1"/>
          </p:cNvSpPr>
          <p:nvPr>
            <p:ph idx="1"/>
          </p:nvPr>
        </p:nvSpPr>
        <p:spPr>
          <a:xfrm>
            <a:off x="3724215" y="62328"/>
            <a:ext cx="5419785" cy="6795672"/>
          </a:xfrm>
        </p:spPr>
        <p:txBody>
          <a:bodyPr>
            <a:normAutofit lnSpcReduction="10000"/>
          </a:bodyPr>
          <a:lstStyle/>
          <a:p>
            <a:pPr>
              <a:lnSpc>
                <a:spcPct val="90000"/>
              </a:lnSpc>
              <a:spcBef>
                <a:spcPts val="0"/>
              </a:spcBef>
              <a:spcAft>
                <a:spcPts val="1200"/>
              </a:spcAft>
            </a:pPr>
            <a:r>
              <a:rPr lang="en-US" sz="2800" b="1" dirty="0" smtClean="0"/>
              <a:t>There are two items about these matters we should note:</a:t>
            </a:r>
          </a:p>
          <a:p>
            <a:pPr marL="914400" lvl="1" indent="-514350">
              <a:lnSpc>
                <a:spcPct val="90000"/>
              </a:lnSpc>
              <a:spcBef>
                <a:spcPts val="0"/>
              </a:spcBef>
              <a:spcAft>
                <a:spcPts val="1200"/>
              </a:spcAft>
              <a:buAutoNum type="arabicPeriod"/>
            </a:pPr>
            <a:r>
              <a:rPr lang="en-US" b="1" dirty="0" smtClean="0"/>
              <a:t>Most of us </a:t>
            </a:r>
            <a:r>
              <a:rPr lang="en-US" b="1" i="1" dirty="0" smtClean="0">
                <a:solidFill>
                  <a:srgbClr val="A96733"/>
                </a:solidFill>
              </a:rPr>
              <a:t>wish</a:t>
            </a:r>
            <a:r>
              <a:rPr lang="en-US" b="1" i="1" dirty="0" smtClean="0"/>
              <a:t> </a:t>
            </a:r>
            <a:r>
              <a:rPr lang="en-US" b="1" dirty="0" smtClean="0"/>
              <a:t>we could change things about ourselves </a:t>
            </a:r>
            <a:r>
              <a:rPr lang="en-US" dirty="0" smtClean="0"/>
              <a:t>(presumably for the better)</a:t>
            </a:r>
            <a:r>
              <a:rPr lang="en-US" b="1" dirty="0" smtClean="0"/>
              <a:t>; and,</a:t>
            </a:r>
          </a:p>
          <a:p>
            <a:pPr marL="914400" lvl="1" indent="-514350">
              <a:lnSpc>
                <a:spcPct val="90000"/>
              </a:lnSpc>
              <a:spcBef>
                <a:spcPts val="0"/>
              </a:spcBef>
              <a:spcAft>
                <a:spcPts val="1200"/>
              </a:spcAft>
              <a:buAutoNum type="arabicPeriod"/>
            </a:pPr>
            <a:r>
              <a:rPr lang="en-US" b="1" dirty="0" smtClean="0"/>
              <a:t>Many of us </a:t>
            </a:r>
            <a:r>
              <a:rPr lang="en-US" b="1" i="1" dirty="0" smtClean="0">
                <a:solidFill>
                  <a:srgbClr val="A96733"/>
                </a:solidFill>
              </a:rPr>
              <a:t>doubt</a:t>
            </a:r>
            <a:r>
              <a:rPr lang="en-US" b="1" dirty="0" smtClean="0"/>
              <a:t> that we actually can</a:t>
            </a:r>
            <a:r>
              <a:rPr lang="en-US" b="1" i="1" dirty="0" smtClean="0"/>
              <a:t> </a:t>
            </a:r>
            <a:r>
              <a:rPr lang="en-US" b="1" dirty="0" smtClean="0"/>
              <a:t>change- it’s the  </a:t>
            </a:r>
            <a:r>
              <a:rPr lang="en-US" b="1" i="1" dirty="0" smtClean="0">
                <a:solidFill>
                  <a:srgbClr val="814E27"/>
                </a:solidFill>
              </a:rPr>
              <a:t>leopard and his spots </a:t>
            </a:r>
            <a:r>
              <a:rPr lang="en-US" b="1" dirty="0" smtClean="0"/>
              <a:t>thing! </a:t>
            </a:r>
            <a:endParaRPr lang="en-US" sz="2800" b="1" dirty="0" smtClean="0"/>
          </a:p>
          <a:p>
            <a:pPr>
              <a:lnSpc>
                <a:spcPct val="90000"/>
              </a:lnSpc>
              <a:spcBef>
                <a:spcPts val="0"/>
              </a:spcBef>
              <a:spcAft>
                <a:spcPts val="1200"/>
              </a:spcAft>
            </a:pPr>
            <a:r>
              <a:rPr lang="en-US" sz="2800" b="1" dirty="0" smtClean="0"/>
              <a:t>Obviously, the changes with which we ought to concerned are those that affect our </a:t>
            </a:r>
            <a:r>
              <a:rPr lang="en-US" sz="2800" b="1" i="1" dirty="0" smtClean="0"/>
              <a:t>spiritual well being, </a:t>
            </a:r>
            <a:r>
              <a:rPr lang="en-US" sz="2800" b="1" u="sng" dirty="0" smtClean="0">
                <a:solidFill>
                  <a:srgbClr val="A96733"/>
                </a:solidFill>
              </a:rPr>
              <a:t>Luke 12:22-34</a:t>
            </a:r>
            <a:r>
              <a:rPr lang="en-US" sz="2800" b="1" dirty="0" smtClean="0"/>
              <a:t>. </a:t>
            </a:r>
          </a:p>
          <a:p>
            <a:pPr>
              <a:lnSpc>
                <a:spcPct val="90000"/>
              </a:lnSpc>
              <a:spcBef>
                <a:spcPts val="0"/>
              </a:spcBef>
              <a:spcAft>
                <a:spcPts val="600"/>
              </a:spcAft>
            </a:pPr>
            <a:r>
              <a:rPr lang="en-US" sz="2800" b="1" dirty="0" smtClean="0"/>
              <a:t>However, many don’t really believe they can </a:t>
            </a:r>
            <a:r>
              <a:rPr lang="en-US" sz="2800" b="1" i="1" dirty="0" smtClean="0">
                <a:solidFill>
                  <a:srgbClr val="814E27"/>
                </a:solidFill>
              </a:rPr>
              <a:t>change their spots</a:t>
            </a:r>
            <a:r>
              <a:rPr lang="en-US" sz="2800" b="1" i="1" dirty="0" smtClean="0"/>
              <a:t> </a:t>
            </a:r>
            <a:r>
              <a:rPr lang="en-US" sz="2800" b="1" dirty="0" smtClean="0"/>
              <a:t>in this area of their lives- “It’s too much/late for me.”</a:t>
            </a:r>
          </a:p>
        </p:txBody>
      </p:sp>
      <p:pic>
        <p:nvPicPr>
          <p:cNvPr id="6" name="Picture 5" descr="Leop1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93" y="3833157"/>
            <a:ext cx="3897919" cy="3118335"/>
          </a:xfrm>
          <a:prstGeom prst="rect">
            <a:avLst/>
          </a:prstGeom>
          <a:ln>
            <a:noFill/>
          </a:ln>
          <a:effectLst>
            <a:softEdge rad="112500"/>
          </a:effectLst>
        </p:spPr>
      </p:pic>
    </p:spTree>
    <p:extLst>
      <p:ext uri="{BB962C8B-B14F-4D97-AF65-F5344CB8AC3E}">
        <p14:creationId xmlns:p14="http://schemas.microsoft.com/office/powerpoint/2010/main" val="124749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bg2"/>
            </a:gs>
            <a:gs pos="100000">
              <a:schemeClr val="bg2">
                <a:lumMod val="25000"/>
              </a:schemeClr>
            </a:gs>
            <a:gs pos="63000">
              <a:schemeClr val="bg1"/>
            </a:gs>
          </a:gsLst>
          <a:lin ang="76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0088" y="62329"/>
            <a:ext cx="2947574" cy="3457236"/>
          </a:xfrm>
        </p:spPr>
        <p:txBody>
          <a:bodyPr/>
          <a:lstStyle/>
          <a:p>
            <a:r>
              <a:rPr lang="en-US" b="1" dirty="0" smtClean="0">
                <a:solidFill>
                  <a:srgbClr val="814E27"/>
                </a:solidFill>
              </a:rPr>
              <a:t>Changing the Leopard’s Spots</a:t>
            </a:r>
            <a:endParaRPr lang="en-US" dirty="0">
              <a:solidFill>
                <a:srgbClr val="814E27"/>
              </a:solidFill>
            </a:endParaRPr>
          </a:p>
        </p:txBody>
      </p:sp>
      <p:sp>
        <p:nvSpPr>
          <p:cNvPr id="5" name="Content Placeholder 4"/>
          <p:cNvSpPr>
            <a:spLocks noGrp="1"/>
          </p:cNvSpPr>
          <p:nvPr>
            <p:ph idx="1"/>
          </p:nvPr>
        </p:nvSpPr>
        <p:spPr>
          <a:xfrm>
            <a:off x="3724215" y="62328"/>
            <a:ext cx="5419785" cy="6795672"/>
          </a:xfrm>
        </p:spPr>
        <p:txBody>
          <a:bodyPr>
            <a:normAutofit lnSpcReduction="10000"/>
          </a:bodyPr>
          <a:lstStyle/>
          <a:p>
            <a:pPr>
              <a:lnSpc>
                <a:spcPct val="90000"/>
              </a:lnSpc>
              <a:spcBef>
                <a:spcPts val="0"/>
              </a:spcBef>
              <a:spcAft>
                <a:spcPts val="1200"/>
              </a:spcAft>
            </a:pPr>
            <a:r>
              <a:rPr lang="en-US" sz="2800" b="1" dirty="0" smtClean="0"/>
              <a:t>So the question becomes,</a:t>
            </a:r>
          </a:p>
          <a:p>
            <a:pPr marL="0" indent="0" algn="ctr">
              <a:lnSpc>
                <a:spcPct val="90000"/>
              </a:lnSpc>
              <a:spcBef>
                <a:spcPts val="0"/>
              </a:spcBef>
              <a:spcAft>
                <a:spcPts val="1200"/>
              </a:spcAft>
              <a:buNone/>
            </a:pPr>
            <a:r>
              <a:rPr lang="en-US" sz="2800" b="1" dirty="0" smtClean="0">
                <a:solidFill>
                  <a:srgbClr val="814E27"/>
                </a:solidFill>
              </a:rPr>
              <a:t>“Can the leopard really change his spots?”</a:t>
            </a:r>
          </a:p>
          <a:p>
            <a:pPr>
              <a:lnSpc>
                <a:spcPct val="90000"/>
              </a:lnSpc>
              <a:spcBef>
                <a:spcPts val="0"/>
              </a:spcBef>
              <a:spcAft>
                <a:spcPts val="1200"/>
              </a:spcAft>
            </a:pPr>
            <a:r>
              <a:rPr lang="en-US" sz="2800" b="1" dirty="0"/>
              <a:t>T</a:t>
            </a:r>
            <a:r>
              <a:rPr lang="en-US" sz="2800" b="1" dirty="0" smtClean="0"/>
              <a:t>he Bible teaches that the answer is “Yes,”</a:t>
            </a:r>
          </a:p>
          <a:p>
            <a:pPr marL="0" indent="0" algn="ctr">
              <a:lnSpc>
                <a:spcPct val="90000"/>
              </a:lnSpc>
              <a:spcBef>
                <a:spcPts val="0"/>
              </a:spcBef>
              <a:spcAft>
                <a:spcPts val="1200"/>
              </a:spcAft>
              <a:buNone/>
            </a:pPr>
            <a:r>
              <a:rPr lang="en-US" sz="2800" b="1" dirty="0" smtClean="0"/>
              <a:t>With the right information,</a:t>
            </a:r>
          </a:p>
          <a:p>
            <a:pPr marL="0" indent="0" algn="ctr">
              <a:lnSpc>
                <a:spcPct val="90000"/>
              </a:lnSpc>
              <a:spcBef>
                <a:spcPts val="0"/>
              </a:spcBef>
              <a:spcAft>
                <a:spcPts val="1200"/>
              </a:spcAft>
              <a:buNone/>
            </a:pPr>
            <a:r>
              <a:rPr lang="en-US" sz="2800" b="1" dirty="0" smtClean="0"/>
              <a:t>With the right motivation,</a:t>
            </a:r>
          </a:p>
          <a:p>
            <a:pPr marL="0" indent="0" algn="ctr">
              <a:lnSpc>
                <a:spcPct val="90000"/>
              </a:lnSpc>
              <a:spcBef>
                <a:spcPts val="0"/>
              </a:spcBef>
              <a:spcAft>
                <a:spcPts val="1200"/>
              </a:spcAft>
              <a:buNone/>
            </a:pPr>
            <a:r>
              <a:rPr lang="en-US" sz="2800" b="1" dirty="0" smtClean="0"/>
              <a:t>With the right effort, </a:t>
            </a:r>
          </a:p>
          <a:p>
            <a:pPr marL="0" indent="0" algn="ctr">
              <a:lnSpc>
                <a:spcPct val="90000"/>
              </a:lnSpc>
              <a:spcBef>
                <a:spcPts val="0"/>
              </a:spcBef>
              <a:spcAft>
                <a:spcPts val="1200"/>
              </a:spcAft>
              <a:buNone/>
            </a:pPr>
            <a:r>
              <a:rPr lang="en-US" sz="2800" b="1" dirty="0" smtClean="0"/>
              <a:t>And the right assistance.</a:t>
            </a:r>
          </a:p>
          <a:p>
            <a:pPr>
              <a:lnSpc>
                <a:spcPct val="90000"/>
              </a:lnSpc>
              <a:spcBef>
                <a:spcPts val="0"/>
              </a:spcBef>
              <a:spcAft>
                <a:spcPts val="1200"/>
              </a:spcAft>
            </a:pPr>
            <a:r>
              <a:rPr lang="en-US" sz="2800" b="1" dirty="0" smtClean="0"/>
              <a:t>“How do you know?  I don’t think I can change that way!”</a:t>
            </a:r>
          </a:p>
          <a:p>
            <a:pPr>
              <a:lnSpc>
                <a:spcPct val="90000"/>
              </a:lnSpc>
              <a:spcBef>
                <a:spcPts val="0"/>
              </a:spcBef>
              <a:spcAft>
                <a:spcPts val="1200"/>
              </a:spcAft>
            </a:pPr>
            <a:r>
              <a:rPr lang="en-US" sz="2800" b="1" dirty="0" smtClean="0"/>
              <a:t>Jesus was </a:t>
            </a:r>
            <a:r>
              <a:rPr lang="en-US" sz="2800" b="1" i="1" dirty="0" smtClean="0"/>
              <a:t>“transfigured,” </a:t>
            </a:r>
            <a:r>
              <a:rPr lang="en-US" sz="2800" b="1" i="1" dirty="0" smtClean="0"/>
              <a:t>     </a:t>
            </a:r>
            <a:r>
              <a:rPr lang="en-US" sz="2800" b="1" u="sng" dirty="0" smtClean="0">
                <a:solidFill>
                  <a:srgbClr val="A96733"/>
                </a:solidFill>
              </a:rPr>
              <a:t>Matt</a:t>
            </a:r>
            <a:r>
              <a:rPr lang="en-US" sz="2800" b="1" u="sng" dirty="0" smtClean="0">
                <a:solidFill>
                  <a:srgbClr val="A96733"/>
                </a:solidFill>
              </a:rPr>
              <a:t>.</a:t>
            </a:r>
            <a:r>
              <a:rPr lang="en-US" sz="2800" b="1" u="sng" dirty="0" smtClean="0">
                <a:solidFill>
                  <a:srgbClr val="A96733"/>
                </a:solidFill>
              </a:rPr>
              <a:t>17:</a:t>
            </a:r>
            <a:r>
              <a:rPr lang="en-US" sz="2800" b="1" u="sng" dirty="0" smtClean="0">
                <a:solidFill>
                  <a:srgbClr val="A96733"/>
                </a:solidFill>
              </a:rPr>
              <a:t>1-8</a:t>
            </a:r>
            <a:r>
              <a:rPr lang="en-US" sz="2800" b="1" dirty="0" smtClean="0"/>
              <a:t>.</a:t>
            </a:r>
          </a:p>
          <a:p>
            <a:pPr>
              <a:lnSpc>
                <a:spcPct val="90000"/>
              </a:lnSpc>
              <a:spcBef>
                <a:spcPts val="0"/>
              </a:spcBef>
              <a:spcAft>
                <a:spcPts val="1200"/>
              </a:spcAft>
            </a:pPr>
            <a:r>
              <a:rPr lang="en-US" sz="2800" b="1" dirty="0" smtClean="0"/>
              <a:t>The same Greek word is used in </a:t>
            </a:r>
            <a:r>
              <a:rPr lang="en-US" sz="2800" b="1" u="sng" dirty="0" smtClean="0">
                <a:solidFill>
                  <a:srgbClr val="A96733"/>
                </a:solidFill>
              </a:rPr>
              <a:t>Rom.12:2</a:t>
            </a:r>
            <a:r>
              <a:rPr lang="en-US" sz="2800" b="1" dirty="0" smtClean="0">
                <a:solidFill>
                  <a:srgbClr val="A96733"/>
                </a:solidFill>
              </a:rPr>
              <a:t> </a:t>
            </a:r>
            <a:r>
              <a:rPr lang="en-US" sz="2800" b="1" dirty="0" smtClean="0"/>
              <a:t>and </a:t>
            </a:r>
            <a:r>
              <a:rPr lang="en-US" sz="2800" b="1" u="sng" dirty="0" smtClean="0">
                <a:solidFill>
                  <a:srgbClr val="A96733"/>
                </a:solidFill>
              </a:rPr>
              <a:t>2Cor.3:18</a:t>
            </a:r>
            <a:r>
              <a:rPr lang="en-US" sz="2800" b="1" dirty="0" smtClean="0"/>
              <a:t>. </a:t>
            </a:r>
          </a:p>
        </p:txBody>
      </p:sp>
      <p:pic>
        <p:nvPicPr>
          <p:cNvPr id="6" name="Picture 5" descr="Leop1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93" y="3833157"/>
            <a:ext cx="3897919" cy="3118335"/>
          </a:xfrm>
          <a:prstGeom prst="rect">
            <a:avLst/>
          </a:prstGeom>
          <a:ln>
            <a:noFill/>
          </a:ln>
          <a:effectLst>
            <a:softEdge rad="112500"/>
          </a:effectLst>
        </p:spPr>
      </p:pic>
    </p:spTree>
    <p:extLst>
      <p:ext uri="{BB962C8B-B14F-4D97-AF65-F5344CB8AC3E}">
        <p14:creationId xmlns:p14="http://schemas.microsoft.com/office/powerpoint/2010/main" val="3865028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100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500"/>
                                        <p:tgtEl>
                                          <p:spTgt spid="5">
                                            <p:txEl>
                                              <p:pRg st="2" end="2"/>
                                            </p:txEl>
                                          </p:spTgt>
                                        </p:tgtEl>
                                      </p:cBhvr>
                                    </p:animEffect>
                                  </p:childTnLst>
                                </p:cTn>
                              </p:par>
                            </p:childTnLst>
                          </p:cTn>
                        </p:par>
                        <p:par>
                          <p:cTn id="17" fill="hold">
                            <p:stCondLst>
                              <p:cond delay="500"/>
                            </p:stCondLst>
                            <p:childTnLst>
                              <p:par>
                                <p:cTn id="18" presetID="10" presetClass="entr" presetSubtype="0" fill="hold" nodeType="afterEffect">
                                  <p:stCondLst>
                                    <p:cond delay="200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par>
                          <p:cTn id="21" fill="hold">
                            <p:stCondLst>
                              <p:cond delay="3000"/>
                            </p:stCondLst>
                            <p:childTnLst>
                              <p:par>
                                <p:cTn id="22" presetID="10" presetClass="entr" presetSubtype="0" fill="hold" nodeType="afterEffect">
                                  <p:stCondLst>
                                    <p:cond delay="200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childTnLst>
                          </p:cTn>
                        </p:par>
                        <p:par>
                          <p:cTn id="25" fill="hold">
                            <p:stCondLst>
                              <p:cond delay="5500"/>
                            </p:stCondLst>
                            <p:childTnLst>
                              <p:par>
                                <p:cTn id="26" presetID="10" presetClass="entr" presetSubtype="0" fill="hold" nodeType="afterEffect">
                                  <p:stCondLst>
                                    <p:cond delay="200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par>
                          <p:cTn id="29" fill="hold">
                            <p:stCondLst>
                              <p:cond delay="8000"/>
                            </p:stCondLst>
                            <p:childTnLst>
                              <p:par>
                                <p:cTn id="30" presetID="10" presetClass="entr" presetSubtype="0" fill="hold" nodeType="afterEffect">
                                  <p:stCondLst>
                                    <p:cond delay="200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bg2"/>
            </a:gs>
            <a:gs pos="100000">
              <a:schemeClr val="bg2">
                <a:lumMod val="25000"/>
              </a:schemeClr>
            </a:gs>
            <a:gs pos="63000">
              <a:schemeClr val="bg1"/>
            </a:gs>
          </a:gsLst>
          <a:lin ang="76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0088" y="62329"/>
            <a:ext cx="2947574" cy="3457236"/>
          </a:xfrm>
        </p:spPr>
        <p:txBody>
          <a:bodyPr/>
          <a:lstStyle/>
          <a:p>
            <a:r>
              <a:rPr lang="en-US" b="1" dirty="0" smtClean="0">
                <a:solidFill>
                  <a:srgbClr val="814E27"/>
                </a:solidFill>
              </a:rPr>
              <a:t>Changing the Leopard’s Spots</a:t>
            </a:r>
            <a:endParaRPr lang="en-US" dirty="0">
              <a:solidFill>
                <a:srgbClr val="814E27"/>
              </a:solidFill>
            </a:endParaRPr>
          </a:p>
        </p:txBody>
      </p:sp>
      <p:sp>
        <p:nvSpPr>
          <p:cNvPr id="5" name="Content Placeholder 4"/>
          <p:cNvSpPr>
            <a:spLocks noGrp="1"/>
          </p:cNvSpPr>
          <p:nvPr>
            <p:ph idx="1"/>
          </p:nvPr>
        </p:nvSpPr>
        <p:spPr>
          <a:xfrm>
            <a:off x="3724215" y="62328"/>
            <a:ext cx="5419785" cy="6795672"/>
          </a:xfrm>
        </p:spPr>
        <p:txBody>
          <a:bodyPr>
            <a:normAutofit/>
          </a:bodyPr>
          <a:lstStyle/>
          <a:p>
            <a:pPr marL="0" indent="0" algn="ctr">
              <a:lnSpc>
                <a:spcPct val="90000"/>
              </a:lnSpc>
              <a:spcBef>
                <a:spcPts val="0"/>
              </a:spcBef>
              <a:spcAft>
                <a:spcPts val="1200"/>
              </a:spcAft>
              <a:buNone/>
            </a:pPr>
            <a:r>
              <a:rPr lang="en-US" sz="2800" b="1" dirty="0" smtClean="0"/>
              <a:t>If we are </a:t>
            </a:r>
            <a:r>
              <a:rPr lang="en-US" sz="2800" b="1" dirty="0" smtClean="0">
                <a:solidFill>
                  <a:srgbClr val="814E27"/>
                </a:solidFill>
              </a:rPr>
              <a:t>“the leopard,” </a:t>
            </a:r>
            <a:r>
              <a:rPr lang="en-US" sz="2800" b="1" dirty="0" smtClean="0"/>
              <a:t>how do we </a:t>
            </a:r>
            <a:r>
              <a:rPr lang="en-US" sz="2800" b="1" dirty="0" smtClean="0">
                <a:solidFill>
                  <a:srgbClr val="814E27"/>
                </a:solidFill>
              </a:rPr>
              <a:t>“change our spots”</a:t>
            </a:r>
            <a:r>
              <a:rPr lang="en-US" sz="2800" b="1" dirty="0" smtClean="0"/>
              <a:t>? </a:t>
            </a:r>
            <a:endParaRPr lang="en-US" sz="2800" b="1" dirty="0" smtClean="0">
              <a:solidFill>
                <a:srgbClr val="814E27"/>
              </a:solidFill>
            </a:endParaRPr>
          </a:p>
          <a:p>
            <a:pPr marL="514350" indent="-514350">
              <a:lnSpc>
                <a:spcPct val="90000"/>
              </a:lnSpc>
              <a:spcBef>
                <a:spcPts val="0"/>
              </a:spcBef>
              <a:spcAft>
                <a:spcPts val="1200"/>
              </a:spcAft>
              <a:buFont typeface="+mj-lt"/>
              <a:buAutoNum type="arabicPeriod"/>
            </a:pPr>
            <a:r>
              <a:rPr lang="en-US" sz="2800" b="1" dirty="0" smtClean="0"/>
              <a:t>By being made </a:t>
            </a:r>
            <a:r>
              <a:rPr lang="en-US" sz="2800" b="1" i="1" dirty="0" smtClean="0"/>
              <a:t>new:</a:t>
            </a:r>
            <a:endParaRPr lang="en-US" sz="2800" b="1" dirty="0" smtClean="0"/>
          </a:p>
          <a:p>
            <a:pPr lvl="1">
              <a:lnSpc>
                <a:spcPct val="90000"/>
              </a:lnSpc>
              <a:spcBef>
                <a:spcPts val="0"/>
              </a:spcBef>
              <a:spcAft>
                <a:spcPts val="1200"/>
              </a:spcAft>
              <a:buFont typeface="Wingdings" charset="2"/>
              <a:buChar char="Ø"/>
            </a:pPr>
            <a:r>
              <a:rPr lang="en-US" b="1" dirty="0" smtClean="0"/>
              <a:t>Through God’s </a:t>
            </a:r>
            <a:r>
              <a:rPr lang="en-US" b="1" i="1" dirty="0" smtClean="0"/>
              <a:t>grace</a:t>
            </a:r>
            <a:r>
              <a:rPr lang="en-US" b="1" dirty="0" smtClean="0"/>
              <a:t> and </a:t>
            </a:r>
            <a:r>
              <a:rPr lang="en-US" b="1" i="1" dirty="0" smtClean="0"/>
              <a:t>washing</a:t>
            </a:r>
            <a:r>
              <a:rPr lang="en-US" b="1" dirty="0" smtClean="0"/>
              <a:t>, </a:t>
            </a:r>
            <a:r>
              <a:rPr lang="en-US" b="1" u="sng" dirty="0" smtClean="0">
                <a:solidFill>
                  <a:srgbClr val="A96733"/>
                </a:solidFill>
              </a:rPr>
              <a:t>Titus 3:5-7</a:t>
            </a:r>
            <a:r>
              <a:rPr lang="en-US" b="1" dirty="0" smtClean="0"/>
              <a:t>;</a:t>
            </a:r>
          </a:p>
          <a:p>
            <a:pPr lvl="1">
              <a:lnSpc>
                <a:spcPct val="90000"/>
              </a:lnSpc>
              <a:spcBef>
                <a:spcPts val="0"/>
              </a:spcBef>
              <a:spcAft>
                <a:spcPts val="1200"/>
              </a:spcAft>
              <a:buFont typeface="Wingdings" charset="2"/>
              <a:buChar char="Ø"/>
            </a:pPr>
            <a:r>
              <a:rPr lang="en-US" b="1" dirty="0" smtClean="0"/>
              <a:t>Through our </a:t>
            </a:r>
            <a:r>
              <a:rPr lang="en-US" b="1" i="1" dirty="0" smtClean="0"/>
              <a:t>putting off </a:t>
            </a:r>
            <a:r>
              <a:rPr lang="en-US" b="1" dirty="0" smtClean="0"/>
              <a:t>and </a:t>
            </a:r>
            <a:r>
              <a:rPr lang="en-US" b="1" i="1" dirty="0" smtClean="0"/>
              <a:t>putting on, </a:t>
            </a:r>
            <a:r>
              <a:rPr lang="en-US" b="1" u="sng" dirty="0" smtClean="0">
                <a:solidFill>
                  <a:srgbClr val="A96733"/>
                </a:solidFill>
              </a:rPr>
              <a:t>Eph.4:17-24</a:t>
            </a:r>
            <a:r>
              <a:rPr lang="en-US" b="1" dirty="0" smtClean="0"/>
              <a:t>.</a:t>
            </a:r>
          </a:p>
          <a:p>
            <a:pPr marL="0" indent="0">
              <a:lnSpc>
                <a:spcPct val="90000"/>
              </a:lnSpc>
              <a:spcBef>
                <a:spcPts val="0"/>
              </a:spcBef>
              <a:spcAft>
                <a:spcPts val="1200"/>
              </a:spcAft>
              <a:buNone/>
            </a:pPr>
            <a:r>
              <a:rPr lang="en-US" sz="2800" b="1" dirty="0" smtClean="0"/>
              <a:t>“But </a:t>
            </a:r>
            <a:r>
              <a:rPr lang="en-US" sz="2800" b="1" i="1" dirty="0" smtClean="0"/>
              <a:t>I </a:t>
            </a:r>
            <a:r>
              <a:rPr lang="en-US" sz="2800" b="1" dirty="0" smtClean="0"/>
              <a:t>don’t think </a:t>
            </a:r>
            <a:r>
              <a:rPr lang="en-US" sz="2800" b="1" i="1" dirty="0" smtClean="0"/>
              <a:t>I </a:t>
            </a:r>
            <a:r>
              <a:rPr lang="en-US" sz="2800" b="1" dirty="0" smtClean="0"/>
              <a:t>can…”</a:t>
            </a:r>
          </a:p>
          <a:p>
            <a:pPr marL="0" indent="0" algn="ctr">
              <a:lnSpc>
                <a:spcPct val="90000"/>
              </a:lnSpc>
              <a:spcBef>
                <a:spcPts val="0"/>
              </a:spcBef>
              <a:spcAft>
                <a:spcPts val="1200"/>
              </a:spcAft>
              <a:buNone/>
            </a:pPr>
            <a:r>
              <a:rPr lang="en-US" sz="2800" b="1" dirty="0" smtClean="0"/>
              <a:t>No, by yourself, you can’t.</a:t>
            </a:r>
          </a:p>
          <a:p>
            <a:pPr marL="0" indent="0" algn="ctr">
              <a:lnSpc>
                <a:spcPct val="90000"/>
              </a:lnSpc>
              <a:spcBef>
                <a:spcPts val="0"/>
              </a:spcBef>
              <a:spcAft>
                <a:spcPts val="1200"/>
              </a:spcAft>
              <a:buNone/>
            </a:pPr>
            <a:r>
              <a:rPr lang="en-US" sz="2800" b="1" dirty="0" smtClean="0"/>
              <a:t>But with God you can! </a:t>
            </a:r>
          </a:p>
          <a:p>
            <a:pPr marL="0" indent="0" algn="ctr">
              <a:lnSpc>
                <a:spcPct val="90000"/>
              </a:lnSpc>
              <a:spcBef>
                <a:spcPts val="0"/>
              </a:spcBef>
              <a:spcAft>
                <a:spcPts val="1200"/>
              </a:spcAft>
              <a:buNone/>
            </a:pPr>
            <a:r>
              <a:rPr lang="en-US" sz="2800" b="1" u="sng" dirty="0" smtClean="0">
                <a:solidFill>
                  <a:srgbClr val="A96733"/>
                </a:solidFill>
              </a:rPr>
              <a:t>2Cor.5:14-19</a:t>
            </a:r>
          </a:p>
          <a:p>
            <a:pPr marL="0" indent="0" algn="ctr">
              <a:lnSpc>
                <a:spcPct val="90000"/>
              </a:lnSpc>
              <a:spcBef>
                <a:spcPts val="0"/>
              </a:spcBef>
              <a:buNone/>
            </a:pPr>
            <a:r>
              <a:rPr lang="en-US" sz="2800" b="1" i="1" dirty="0" smtClean="0">
                <a:solidFill>
                  <a:srgbClr val="000000"/>
                </a:solidFill>
              </a:rPr>
              <a:t>Sinners </a:t>
            </a:r>
            <a:r>
              <a:rPr lang="en-US" sz="2800" b="1" u="sng" dirty="0" smtClean="0">
                <a:solidFill>
                  <a:srgbClr val="000000"/>
                </a:solidFill>
              </a:rPr>
              <a:t>can</a:t>
            </a:r>
            <a:r>
              <a:rPr lang="en-US" sz="2800" b="1" dirty="0" smtClean="0">
                <a:solidFill>
                  <a:srgbClr val="000000"/>
                </a:solidFill>
              </a:rPr>
              <a:t> become </a:t>
            </a:r>
            <a:r>
              <a:rPr lang="en-US" sz="2800" b="1" i="1" dirty="0" smtClean="0">
                <a:solidFill>
                  <a:srgbClr val="000000"/>
                </a:solidFill>
              </a:rPr>
              <a:t>saints,</a:t>
            </a:r>
            <a:r>
              <a:rPr lang="en-US" sz="2800" b="1" i="1" dirty="0" smtClean="0">
                <a:solidFill>
                  <a:srgbClr val="A96733"/>
                </a:solidFill>
              </a:rPr>
              <a:t> </a:t>
            </a:r>
          </a:p>
          <a:p>
            <a:pPr marL="0" indent="0" algn="ctr">
              <a:lnSpc>
                <a:spcPct val="90000"/>
              </a:lnSpc>
              <a:spcBef>
                <a:spcPts val="0"/>
              </a:spcBef>
              <a:spcAft>
                <a:spcPts val="1200"/>
              </a:spcAft>
              <a:buNone/>
            </a:pPr>
            <a:r>
              <a:rPr lang="en-US" sz="2800" b="1" u="sng" dirty="0" smtClean="0">
                <a:solidFill>
                  <a:srgbClr val="A96733"/>
                </a:solidFill>
              </a:rPr>
              <a:t>1Cor.6:11</a:t>
            </a:r>
            <a:r>
              <a:rPr lang="en-US" sz="2800" b="1" dirty="0" smtClean="0">
                <a:solidFill>
                  <a:srgbClr val="000000"/>
                </a:solidFill>
              </a:rPr>
              <a:t>!</a:t>
            </a:r>
            <a:r>
              <a:rPr lang="en-US" sz="2800" b="1" dirty="0" smtClean="0">
                <a:solidFill>
                  <a:srgbClr val="A96733"/>
                </a:solidFill>
              </a:rPr>
              <a:t> </a:t>
            </a:r>
            <a:endParaRPr lang="en-US" sz="2800" b="1" i="1" dirty="0" smtClean="0"/>
          </a:p>
        </p:txBody>
      </p:sp>
      <p:pic>
        <p:nvPicPr>
          <p:cNvPr id="6" name="Picture 5" descr="Leop1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93" y="3833157"/>
            <a:ext cx="3897919" cy="3118335"/>
          </a:xfrm>
          <a:prstGeom prst="rect">
            <a:avLst/>
          </a:prstGeom>
          <a:ln>
            <a:noFill/>
          </a:ln>
          <a:effectLst>
            <a:softEdge rad="112500"/>
          </a:effectLst>
        </p:spPr>
      </p:pic>
    </p:spTree>
    <p:extLst>
      <p:ext uri="{BB962C8B-B14F-4D97-AF65-F5344CB8AC3E}">
        <p14:creationId xmlns:p14="http://schemas.microsoft.com/office/powerpoint/2010/main" val="453387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par>
                          <p:cTn id="38" fill="hold">
                            <p:stCondLst>
                              <p:cond delay="500"/>
                            </p:stCondLst>
                            <p:childTnLst>
                              <p:par>
                                <p:cTn id="39" presetID="10" presetClass="entr" presetSubtype="0" fill="hold" nodeType="afterEffect">
                                  <p:stCondLst>
                                    <p:cond delay="2000"/>
                                  </p:stCondLst>
                                  <p:childTnLst>
                                    <p:set>
                                      <p:cBhvr>
                                        <p:cTn id="40" dur="1" fill="hold">
                                          <p:stCondLst>
                                            <p:cond delay="0"/>
                                          </p:stCondLst>
                                        </p:cTn>
                                        <p:tgtEl>
                                          <p:spTgt spid="5">
                                            <p:txEl>
                                              <p:pRg st="7" end="7"/>
                                            </p:txEl>
                                          </p:spTgt>
                                        </p:tgtEl>
                                        <p:attrNameLst>
                                          <p:attrName>style.visibility</p:attrName>
                                        </p:attrNameLst>
                                      </p:cBhvr>
                                      <p:to>
                                        <p:strVal val="visible"/>
                                      </p:to>
                                    </p:set>
                                    <p:animEffect transition="in" filter="fade">
                                      <p:cBhvr>
                                        <p:cTn id="41" dur="500"/>
                                        <p:tgtEl>
                                          <p:spTgt spid="5">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5">
                                            <p:txEl>
                                              <p:pRg st="8" end="8"/>
                                            </p:txEl>
                                          </p:spTgt>
                                        </p:tgtEl>
                                        <p:attrNameLst>
                                          <p:attrName>style.visibility</p:attrName>
                                        </p:attrNameLst>
                                      </p:cBhvr>
                                      <p:to>
                                        <p:strVal val="visible"/>
                                      </p:to>
                                    </p:set>
                                    <p:animEffect transition="in" filter="fade">
                                      <p:cBhvr>
                                        <p:cTn id="46" dur="500"/>
                                        <p:tgtEl>
                                          <p:spTgt spid="5">
                                            <p:txEl>
                                              <p:pRg st="8" end="8"/>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Effect transition="in" filter="fade">
                                      <p:cBhvr>
                                        <p:cTn id="49"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bg2"/>
            </a:gs>
            <a:gs pos="100000">
              <a:schemeClr val="bg2">
                <a:lumMod val="25000"/>
              </a:schemeClr>
            </a:gs>
            <a:gs pos="63000">
              <a:schemeClr val="bg1"/>
            </a:gs>
          </a:gsLst>
          <a:lin ang="76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0088" y="62329"/>
            <a:ext cx="2947574" cy="3457236"/>
          </a:xfrm>
        </p:spPr>
        <p:txBody>
          <a:bodyPr/>
          <a:lstStyle/>
          <a:p>
            <a:r>
              <a:rPr lang="en-US" b="1" dirty="0" smtClean="0">
                <a:solidFill>
                  <a:srgbClr val="814E27"/>
                </a:solidFill>
              </a:rPr>
              <a:t>Changing the Leopard’s Spots</a:t>
            </a:r>
            <a:endParaRPr lang="en-US" dirty="0">
              <a:solidFill>
                <a:srgbClr val="814E27"/>
              </a:solidFill>
            </a:endParaRPr>
          </a:p>
        </p:txBody>
      </p:sp>
      <p:sp>
        <p:nvSpPr>
          <p:cNvPr id="5" name="Content Placeholder 4"/>
          <p:cNvSpPr>
            <a:spLocks noGrp="1"/>
          </p:cNvSpPr>
          <p:nvPr>
            <p:ph idx="1"/>
          </p:nvPr>
        </p:nvSpPr>
        <p:spPr>
          <a:xfrm>
            <a:off x="3724215" y="62328"/>
            <a:ext cx="5419785" cy="6795672"/>
          </a:xfrm>
        </p:spPr>
        <p:txBody>
          <a:bodyPr>
            <a:normAutofit fontScale="92500" lnSpcReduction="10000"/>
          </a:bodyPr>
          <a:lstStyle/>
          <a:p>
            <a:pPr marL="0" indent="0" algn="ctr">
              <a:lnSpc>
                <a:spcPct val="90000"/>
              </a:lnSpc>
              <a:spcBef>
                <a:spcPts val="0"/>
              </a:spcBef>
              <a:spcAft>
                <a:spcPts val="1200"/>
              </a:spcAft>
              <a:buNone/>
            </a:pPr>
            <a:r>
              <a:rPr lang="en-US" sz="2800" b="1" dirty="0" smtClean="0"/>
              <a:t>If we are </a:t>
            </a:r>
            <a:r>
              <a:rPr lang="en-US" sz="2800" b="1" dirty="0" smtClean="0">
                <a:solidFill>
                  <a:srgbClr val="814E27"/>
                </a:solidFill>
              </a:rPr>
              <a:t>“the leopard,” </a:t>
            </a:r>
            <a:r>
              <a:rPr lang="en-US" sz="2800" b="1" dirty="0" smtClean="0"/>
              <a:t>how do we </a:t>
            </a:r>
            <a:r>
              <a:rPr lang="en-US" sz="2800" b="1" dirty="0" smtClean="0">
                <a:solidFill>
                  <a:srgbClr val="814E27"/>
                </a:solidFill>
              </a:rPr>
              <a:t>“change our spots”</a:t>
            </a:r>
            <a:r>
              <a:rPr lang="en-US" sz="2800" b="1" dirty="0" smtClean="0"/>
              <a:t>? </a:t>
            </a:r>
            <a:endParaRPr lang="en-US" sz="2800" b="1" dirty="0" smtClean="0">
              <a:solidFill>
                <a:srgbClr val="814E27"/>
              </a:solidFill>
            </a:endParaRPr>
          </a:p>
          <a:p>
            <a:pPr marL="514350" indent="-514350">
              <a:lnSpc>
                <a:spcPct val="90000"/>
              </a:lnSpc>
              <a:spcBef>
                <a:spcPts val="0"/>
              </a:spcBef>
              <a:spcAft>
                <a:spcPts val="1200"/>
              </a:spcAft>
              <a:buFont typeface="+mj-lt"/>
              <a:buAutoNum type="arabicPeriod" startAt="2"/>
            </a:pPr>
            <a:r>
              <a:rPr lang="en-US" sz="2800" b="1" dirty="0" smtClean="0"/>
              <a:t>By </a:t>
            </a:r>
            <a:r>
              <a:rPr lang="en-US" sz="2800" b="1" i="1" dirty="0" smtClean="0"/>
              <a:t>growing </a:t>
            </a:r>
            <a:r>
              <a:rPr lang="en-US" sz="2800" b="1" dirty="0" smtClean="0"/>
              <a:t>and </a:t>
            </a:r>
            <a:r>
              <a:rPr lang="en-US" sz="2800" b="1" i="1" dirty="0" smtClean="0"/>
              <a:t>maturing:</a:t>
            </a:r>
            <a:endParaRPr lang="en-US" sz="2800" b="1" dirty="0" smtClean="0"/>
          </a:p>
          <a:p>
            <a:pPr lvl="1">
              <a:lnSpc>
                <a:spcPct val="90000"/>
              </a:lnSpc>
              <a:spcBef>
                <a:spcPts val="0"/>
              </a:spcBef>
              <a:spcAft>
                <a:spcPts val="1200"/>
              </a:spcAft>
              <a:buFont typeface="Wingdings" charset="2"/>
              <a:buChar char="Ø"/>
            </a:pPr>
            <a:r>
              <a:rPr lang="en-US" b="1" dirty="0" smtClean="0"/>
              <a:t>God wants His </a:t>
            </a:r>
            <a:r>
              <a:rPr lang="en-US" b="1" i="1" dirty="0" smtClean="0"/>
              <a:t>babies </a:t>
            </a:r>
            <a:r>
              <a:rPr lang="en-US" b="1" dirty="0" smtClean="0"/>
              <a:t>to </a:t>
            </a:r>
            <a:r>
              <a:rPr lang="en-US" b="1" i="1" dirty="0" smtClean="0"/>
              <a:t>mature</a:t>
            </a:r>
            <a:r>
              <a:rPr lang="en-US" b="1" dirty="0" smtClean="0"/>
              <a:t>, </a:t>
            </a:r>
            <a:r>
              <a:rPr lang="en-US" b="1" u="sng" dirty="0" smtClean="0">
                <a:solidFill>
                  <a:srgbClr val="A96733"/>
                </a:solidFill>
              </a:rPr>
              <a:t>Heb.5:12 – 6:8</a:t>
            </a:r>
            <a:r>
              <a:rPr lang="en-US" b="1" dirty="0" smtClean="0"/>
              <a:t>;</a:t>
            </a:r>
          </a:p>
          <a:p>
            <a:pPr lvl="1">
              <a:lnSpc>
                <a:spcPct val="90000"/>
              </a:lnSpc>
              <a:spcBef>
                <a:spcPts val="0"/>
              </a:spcBef>
              <a:spcAft>
                <a:spcPts val="1200"/>
              </a:spcAft>
              <a:buFont typeface="Wingdings" charset="2"/>
              <a:buChar char="Ø"/>
            </a:pPr>
            <a:r>
              <a:rPr lang="en-US" b="1" dirty="0" smtClean="0"/>
              <a:t>His </a:t>
            </a:r>
            <a:r>
              <a:rPr lang="en-US" b="1" i="1" dirty="0" smtClean="0"/>
              <a:t>soldiers </a:t>
            </a:r>
            <a:r>
              <a:rPr lang="en-US" b="1" dirty="0" smtClean="0"/>
              <a:t>to develop their </a:t>
            </a:r>
            <a:r>
              <a:rPr lang="en-US" b="1" i="1" dirty="0" smtClean="0"/>
              <a:t>skills, </a:t>
            </a:r>
            <a:r>
              <a:rPr lang="en-US" b="1" u="sng" dirty="0" smtClean="0">
                <a:solidFill>
                  <a:srgbClr val="A96733"/>
                </a:solidFill>
              </a:rPr>
              <a:t>Eph.6:10-17</a:t>
            </a:r>
            <a:r>
              <a:rPr lang="en-US" b="1" dirty="0" smtClean="0"/>
              <a:t>; and,</a:t>
            </a:r>
          </a:p>
          <a:p>
            <a:pPr lvl="1">
              <a:lnSpc>
                <a:spcPct val="90000"/>
              </a:lnSpc>
              <a:spcBef>
                <a:spcPts val="0"/>
              </a:spcBef>
              <a:spcAft>
                <a:spcPts val="1200"/>
              </a:spcAft>
              <a:buFont typeface="Wingdings" charset="2"/>
              <a:buChar char="Ø"/>
            </a:pPr>
            <a:r>
              <a:rPr lang="en-US" b="1" dirty="0" smtClean="0"/>
              <a:t>His </a:t>
            </a:r>
            <a:r>
              <a:rPr lang="en-US" b="1" i="1" dirty="0" smtClean="0"/>
              <a:t>workers </a:t>
            </a:r>
            <a:r>
              <a:rPr lang="en-US" b="1" dirty="0" smtClean="0"/>
              <a:t>to improve their </a:t>
            </a:r>
            <a:r>
              <a:rPr lang="en-US" b="1" i="1" dirty="0" smtClean="0"/>
              <a:t>productivity, </a:t>
            </a:r>
            <a:r>
              <a:rPr lang="en-US" b="1" u="sng" dirty="0" smtClean="0">
                <a:solidFill>
                  <a:srgbClr val="A96733"/>
                </a:solidFill>
              </a:rPr>
              <a:t>2Pet.1:5-8</a:t>
            </a:r>
            <a:r>
              <a:rPr lang="en-US" b="1" dirty="0" smtClean="0"/>
              <a:t>. </a:t>
            </a:r>
          </a:p>
          <a:p>
            <a:pPr marL="0" indent="0">
              <a:lnSpc>
                <a:spcPct val="90000"/>
              </a:lnSpc>
              <a:spcBef>
                <a:spcPts val="0"/>
              </a:spcBef>
              <a:spcAft>
                <a:spcPts val="1200"/>
              </a:spcAft>
              <a:buNone/>
            </a:pPr>
            <a:r>
              <a:rPr lang="en-US" sz="2800" b="1" dirty="0" smtClean="0"/>
              <a:t>This is </a:t>
            </a:r>
            <a:r>
              <a:rPr lang="en-US" sz="2800" b="1" i="1" dirty="0" smtClean="0"/>
              <a:t>not </a:t>
            </a:r>
            <a:r>
              <a:rPr lang="en-US" sz="2800" b="1" dirty="0" smtClean="0"/>
              <a:t>optional, </a:t>
            </a:r>
            <a:r>
              <a:rPr lang="en-US" sz="2800" b="1" u="sng" dirty="0" smtClean="0">
                <a:solidFill>
                  <a:srgbClr val="A96733"/>
                </a:solidFill>
              </a:rPr>
              <a:t>2Pet.3:18</a:t>
            </a:r>
            <a:r>
              <a:rPr lang="en-US" sz="2800" b="1" dirty="0" smtClean="0"/>
              <a:t>.</a:t>
            </a:r>
          </a:p>
          <a:p>
            <a:pPr marL="0" indent="0" algn="ctr">
              <a:lnSpc>
                <a:spcPct val="90000"/>
              </a:lnSpc>
              <a:spcBef>
                <a:spcPts val="0"/>
              </a:spcBef>
              <a:spcAft>
                <a:spcPts val="1200"/>
              </a:spcAft>
              <a:buNone/>
            </a:pPr>
            <a:r>
              <a:rPr lang="en-US" sz="2800" b="1" dirty="0" smtClean="0"/>
              <a:t>No one can remain a spiritual infant indefinitely.</a:t>
            </a:r>
          </a:p>
          <a:p>
            <a:pPr marL="0" indent="0" algn="ctr">
              <a:lnSpc>
                <a:spcPct val="90000"/>
              </a:lnSpc>
              <a:spcBef>
                <a:spcPts val="0"/>
              </a:spcBef>
              <a:spcAft>
                <a:spcPts val="1200"/>
              </a:spcAft>
              <a:buNone/>
            </a:pPr>
            <a:r>
              <a:rPr lang="en-US" sz="2800" b="1" dirty="0" smtClean="0"/>
              <a:t>If we do not grow and mature as Christians, and thus do </a:t>
            </a:r>
            <a:r>
              <a:rPr lang="en-US" sz="2800" b="1" i="1" dirty="0" smtClean="0"/>
              <a:t>our part </a:t>
            </a:r>
            <a:r>
              <a:rPr lang="en-US" sz="2800" b="1" dirty="0" smtClean="0"/>
              <a:t>to </a:t>
            </a:r>
            <a:r>
              <a:rPr lang="en-US" sz="2800" b="1" i="1" dirty="0" smtClean="0">
                <a:solidFill>
                  <a:srgbClr val="814E27"/>
                </a:solidFill>
              </a:rPr>
              <a:t>change our spots</a:t>
            </a:r>
            <a:r>
              <a:rPr lang="en-US" sz="2800" b="1" dirty="0" smtClean="0"/>
              <a:t>, we will die spiritually!  </a:t>
            </a:r>
            <a:r>
              <a:rPr lang="en-US" sz="2800" b="1" u="sng" dirty="0" smtClean="0">
                <a:solidFill>
                  <a:srgbClr val="A96733"/>
                </a:solidFill>
              </a:rPr>
              <a:t>John 15:1-8</a:t>
            </a:r>
            <a:endParaRPr lang="en-US" sz="2800" b="1" dirty="0" smtClean="0">
              <a:solidFill>
                <a:srgbClr val="A96733"/>
              </a:solidFill>
            </a:endParaRPr>
          </a:p>
        </p:txBody>
      </p:sp>
      <p:pic>
        <p:nvPicPr>
          <p:cNvPr id="6" name="Picture 5" descr="Leop1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93" y="3833157"/>
            <a:ext cx="3897919" cy="3118335"/>
          </a:xfrm>
          <a:prstGeom prst="rect">
            <a:avLst/>
          </a:prstGeom>
          <a:ln>
            <a:noFill/>
          </a:ln>
          <a:effectLst>
            <a:softEdge rad="112500"/>
          </a:effectLst>
        </p:spPr>
      </p:pic>
    </p:spTree>
    <p:extLst>
      <p:ext uri="{BB962C8B-B14F-4D97-AF65-F5344CB8AC3E}">
        <p14:creationId xmlns:p14="http://schemas.microsoft.com/office/powerpoint/2010/main" val="2991579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bg2"/>
            </a:gs>
            <a:gs pos="100000">
              <a:schemeClr val="bg2">
                <a:lumMod val="25000"/>
              </a:schemeClr>
            </a:gs>
            <a:gs pos="63000">
              <a:schemeClr val="bg1"/>
            </a:gs>
          </a:gsLst>
          <a:lin ang="76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0088" y="62329"/>
            <a:ext cx="2947574" cy="3457236"/>
          </a:xfrm>
        </p:spPr>
        <p:txBody>
          <a:bodyPr/>
          <a:lstStyle/>
          <a:p>
            <a:r>
              <a:rPr lang="en-US" b="1" dirty="0" smtClean="0">
                <a:solidFill>
                  <a:srgbClr val="814E27"/>
                </a:solidFill>
              </a:rPr>
              <a:t>Changing the Leopard’s Spots</a:t>
            </a:r>
            <a:endParaRPr lang="en-US" dirty="0">
              <a:solidFill>
                <a:srgbClr val="814E27"/>
              </a:solidFill>
            </a:endParaRPr>
          </a:p>
        </p:txBody>
      </p:sp>
      <p:sp>
        <p:nvSpPr>
          <p:cNvPr id="5" name="Content Placeholder 4"/>
          <p:cNvSpPr>
            <a:spLocks noGrp="1"/>
          </p:cNvSpPr>
          <p:nvPr>
            <p:ph idx="1"/>
          </p:nvPr>
        </p:nvSpPr>
        <p:spPr>
          <a:xfrm>
            <a:off x="3724215" y="62328"/>
            <a:ext cx="5419785" cy="6795672"/>
          </a:xfrm>
        </p:spPr>
        <p:txBody>
          <a:bodyPr>
            <a:normAutofit fontScale="92500"/>
          </a:bodyPr>
          <a:lstStyle/>
          <a:p>
            <a:pPr marL="0" indent="0" algn="ctr">
              <a:lnSpc>
                <a:spcPct val="90000"/>
              </a:lnSpc>
              <a:spcBef>
                <a:spcPts val="0"/>
              </a:spcBef>
              <a:spcAft>
                <a:spcPts val="1200"/>
              </a:spcAft>
              <a:buNone/>
            </a:pPr>
            <a:r>
              <a:rPr lang="en-US" sz="2800" b="1" dirty="0" smtClean="0"/>
              <a:t>If we are </a:t>
            </a:r>
            <a:r>
              <a:rPr lang="en-US" sz="2800" b="1" dirty="0" smtClean="0">
                <a:solidFill>
                  <a:srgbClr val="814E27"/>
                </a:solidFill>
              </a:rPr>
              <a:t>“the leopard,” </a:t>
            </a:r>
            <a:r>
              <a:rPr lang="en-US" sz="2800" b="1" dirty="0" smtClean="0"/>
              <a:t>how do we </a:t>
            </a:r>
            <a:r>
              <a:rPr lang="en-US" sz="2800" b="1" dirty="0" smtClean="0">
                <a:solidFill>
                  <a:srgbClr val="814E27"/>
                </a:solidFill>
              </a:rPr>
              <a:t>“change our spots”</a:t>
            </a:r>
            <a:r>
              <a:rPr lang="en-US" sz="2800" b="1" dirty="0" smtClean="0"/>
              <a:t>? </a:t>
            </a:r>
            <a:endParaRPr lang="en-US" sz="2800" b="1" dirty="0" smtClean="0">
              <a:solidFill>
                <a:srgbClr val="814E27"/>
              </a:solidFill>
            </a:endParaRPr>
          </a:p>
          <a:p>
            <a:pPr marL="514350" indent="-514350">
              <a:lnSpc>
                <a:spcPct val="90000"/>
              </a:lnSpc>
              <a:spcBef>
                <a:spcPts val="0"/>
              </a:spcBef>
              <a:spcAft>
                <a:spcPts val="1200"/>
              </a:spcAft>
              <a:buFont typeface="+mj-lt"/>
              <a:buAutoNum type="arabicPeriod" startAt="3"/>
            </a:pPr>
            <a:r>
              <a:rPr lang="en-US" sz="2800" b="1" dirty="0" smtClean="0"/>
              <a:t>By realizing that our refusal to change affects more than just us.</a:t>
            </a:r>
          </a:p>
          <a:p>
            <a:pPr lvl="1">
              <a:lnSpc>
                <a:spcPct val="90000"/>
              </a:lnSpc>
              <a:spcBef>
                <a:spcPts val="0"/>
              </a:spcBef>
              <a:spcAft>
                <a:spcPts val="1200"/>
              </a:spcAft>
              <a:buFont typeface="Wingdings" charset="2"/>
              <a:buChar char="Ø"/>
            </a:pPr>
            <a:r>
              <a:rPr lang="en-US" b="1" dirty="0" smtClean="0"/>
              <a:t>The </a:t>
            </a:r>
            <a:r>
              <a:rPr lang="en-US" b="1" i="1" dirty="0" smtClean="0"/>
              <a:t>immature </a:t>
            </a:r>
            <a:r>
              <a:rPr lang="en-US" b="1" dirty="0" smtClean="0"/>
              <a:t>think and act  </a:t>
            </a:r>
            <a:r>
              <a:rPr lang="en-US" b="1" i="1" dirty="0" smtClean="0"/>
              <a:t>selfishly </a:t>
            </a:r>
            <a:r>
              <a:rPr lang="en-US" b="1" dirty="0" smtClean="0"/>
              <a:t>without regard for others, </a:t>
            </a:r>
            <a:r>
              <a:rPr lang="en-US" b="1" u="sng" dirty="0" smtClean="0">
                <a:solidFill>
                  <a:srgbClr val="A96733"/>
                </a:solidFill>
              </a:rPr>
              <a:t>1Cor.13:11a</a:t>
            </a:r>
            <a:r>
              <a:rPr lang="en-US" b="1" dirty="0" smtClean="0"/>
              <a:t>;</a:t>
            </a:r>
          </a:p>
          <a:p>
            <a:pPr lvl="1">
              <a:lnSpc>
                <a:spcPct val="90000"/>
              </a:lnSpc>
              <a:spcBef>
                <a:spcPts val="0"/>
              </a:spcBef>
              <a:spcAft>
                <a:spcPts val="1200"/>
              </a:spcAft>
              <a:buFont typeface="Wingdings" charset="2"/>
              <a:buChar char="Ø"/>
            </a:pPr>
            <a:r>
              <a:rPr lang="en-US" b="1" dirty="0" smtClean="0"/>
              <a:t>But the </a:t>
            </a:r>
            <a:r>
              <a:rPr lang="en-US" b="1" i="1" dirty="0" smtClean="0"/>
              <a:t>mature </a:t>
            </a:r>
            <a:r>
              <a:rPr lang="en-US" b="1" dirty="0" smtClean="0"/>
              <a:t>realize the impact of their actions or inaction on others</a:t>
            </a:r>
            <a:r>
              <a:rPr lang="en-US" b="1" i="1" dirty="0" smtClean="0"/>
              <a:t>, </a:t>
            </a:r>
            <a:r>
              <a:rPr lang="en-US" b="1" u="sng" dirty="0" smtClean="0">
                <a:solidFill>
                  <a:srgbClr val="A96733"/>
                </a:solidFill>
              </a:rPr>
              <a:t>1Cor.13:11b</a:t>
            </a:r>
            <a:r>
              <a:rPr lang="en-US" b="1" dirty="0" smtClean="0"/>
              <a:t>;</a:t>
            </a:r>
          </a:p>
          <a:p>
            <a:pPr lvl="1">
              <a:lnSpc>
                <a:spcPct val="90000"/>
              </a:lnSpc>
              <a:spcBef>
                <a:spcPts val="0"/>
              </a:spcBef>
              <a:spcAft>
                <a:spcPts val="1200"/>
              </a:spcAft>
              <a:buFont typeface="Wingdings" charset="2"/>
              <a:buChar char="Ø"/>
            </a:pPr>
            <a:r>
              <a:rPr lang="en-US" b="1" dirty="0" smtClean="0"/>
              <a:t>And accept the responsibility of leadership with their own children, and others, </a:t>
            </a:r>
            <a:r>
              <a:rPr lang="en-US" b="1" u="sng" dirty="0" smtClean="0">
                <a:solidFill>
                  <a:srgbClr val="A96733"/>
                </a:solidFill>
              </a:rPr>
              <a:t>Eph.6:4</a:t>
            </a:r>
            <a:r>
              <a:rPr lang="en-US" b="1" dirty="0" smtClean="0"/>
              <a:t>; </a:t>
            </a:r>
            <a:r>
              <a:rPr lang="en-US" b="1" u="sng" dirty="0" smtClean="0">
                <a:solidFill>
                  <a:srgbClr val="A96733"/>
                </a:solidFill>
              </a:rPr>
              <a:t>5:1-17</a:t>
            </a:r>
            <a:r>
              <a:rPr lang="en-US" b="1" dirty="0" smtClean="0"/>
              <a:t>; </a:t>
            </a:r>
            <a:r>
              <a:rPr lang="en-US" b="1" u="sng" dirty="0" smtClean="0">
                <a:solidFill>
                  <a:srgbClr val="A96733"/>
                </a:solidFill>
              </a:rPr>
              <a:t>Matt.18:1-11</a:t>
            </a:r>
            <a:r>
              <a:rPr lang="en-US" b="1" dirty="0" smtClean="0"/>
              <a:t>.   </a:t>
            </a:r>
          </a:p>
          <a:p>
            <a:pPr marL="0" indent="0">
              <a:lnSpc>
                <a:spcPct val="90000"/>
              </a:lnSpc>
              <a:spcBef>
                <a:spcPts val="0"/>
              </a:spcBef>
              <a:buNone/>
            </a:pPr>
            <a:r>
              <a:rPr lang="en-US" sz="2800" b="1" dirty="0" smtClean="0"/>
              <a:t>Christians live in glass houses,</a:t>
            </a:r>
          </a:p>
          <a:p>
            <a:pPr marL="0" indent="0" algn="ctr">
              <a:lnSpc>
                <a:spcPct val="90000"/>
              </a:lnSpc>
              <a:spcBef>
                <a:spcPts val="0"/>
              </a:spcBef>
              <a:spcAft>
                <a:spcPts val="1200"/>
              </a:spcAft>
              <a:buNone/>
            </a:pPr>
            <a:r>
              <a:rPr lang="en-US" sz="2800" b="1" dirty="0" smtClean="0"/>
              <a:t>what an opportunity!  </a:t>
            </a:r>
            <a:r>
              <a:rPr lang="en-US" sz="2800" b="1" u="sng" dirty="0" smtClean="0">
                <a:solidFill>
                  <a:srgbClr val="A96733"/>
                </a:solidFill>
              </a:rPr>
              <a:t>Matt.5:14ff</a:t>
            </a:r>
            <a:endParaRPr lang="en-US" sz="2800" b="1" dirty="0" smtClean="0">
              <a:solidFill>
                <a:srgbClr val="A96733"/>
              </a:solidFill>
            </a:endParaRPr>
          </a:p>
        </p:txBody>
      </p:sp>
      <p:pic>
        <p:nvPicPr>
          <p:cNvPr id="6" name="Picture 5" descr="Leop1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93" y="3833157"/>
            <a:ext cx="3897919" cy="3118335"/>
          </a:xfrm>
          <a:prstGeom prst="rect">
            <a:avLst/>
          </a:prstGeom>
          <a:ln>
            <a:noFill/>
          </a:ln>
          <a:effectLst>
            <a:softEdge rad="112500"/>
          </a:effectLst>
        </p:spPr>
      </p:pic>
    </p:spTree>
    <p:extLst>
      <p:ext uri="{BB962C8B-B14F-4D97-AF65-F5344CB8AC3E}">
        <p14:creationId xmlns:p14="http://schemas.microsoft.com/office/powerpoint/2010/main" val="107980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7268</TotalTime>
  <Words>865</Words>
  <Application>Microsoft Macintosh PowerPoint</Application>
  <PresentationFormat>On-screen Show (4:3)</PresentationFormat>
  <Paragraphs>74</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Changing the Leopard’s Spots</vt:lpstr>
      <vt:lpstr>Changing the Leopard’s Spots</vt:lpstr>
      <vt:lpstr>Changing the Leopard’s Spots</vt:lpstr>
      <vt:lpstr>Changing the Leopard’s Spots</vt:lpstr>
      <vt:lpstr>Changing the Leopard’s Spots</vt:lpstr>
      <vt:lpstr>Changing the Leopard’s Spots</vt:lpstr>
      <vt:lpstr>Changing the Leopard’s Spots</vt:lpstr>
      <vt:lpstr>Changing the Leopard’s Spots</vt:lpstr>
      <vt:lpstr>Can we leopards change our spots?</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Strong</dc:creator>
  <cp:lastModifiedBy>Philip Strong</cp:lastModifiedBy>
  <cp:revision>29</cp:revision>
  <cp:lastPrinted>2018-08-12T11:11:58Z</cp:lastPrinted>
  <dcterms:created xsi:type="dcterms:W3CDTF">2014-11-27T23:14:33Z</dcterms:created>
  <dcterms:modified xsi:type="dcterms:W3CDTF">2018-08-14T15:39:08Z</dcterms:modified>
</cp:coreProperties>
</file>