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7" r:id="rId2"/>
    <p:sldId id="256" r:id="rId3"/>
    <p:sldId id="259" r:id="rId4"/>
    <p:sldId id="260" r:id="rId5"/>
    <p:sldId id="261" r:id="rId6"/>
    <p:sldId id="262" r:id="rId7"/>
    <p:sldId id="263" r:id="rId8"/>
    <p:sldId id="264" r:id="rId9"/>
    <p:sldId id="265" r:id="rId10"/>
    <p:sldId id="25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233013"/>
    <a:srgbClr val="0D100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87" d="100"/>
          <a:sy n="187" d="100"/>
        </p:scale>
        <p:origin x="-120" y="-5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2F8C87-82F7-B94D-894C-C09EEE8FEBEF}" type="datetimeFigureOut">
              <a:rPr lang="en-US" smtClean="0"/>
              <a:t>8/8/18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D55535-6F63-4145-A9D7-C61C08FB5A5C}" type="slidenum">
              <a:rPr lang="en-US" smtClean="0"/>
              <a:t>‹#›</a:t>
            </a:fld>
            <a:endParaRPr lang="en-US"/>
          </a:p>
        </p:txBody>
      </p:sp>
    </p:spTree>
    <p:extLst>
      <p:ext uri="{BB962C8B-B14F-4D97-AF65-F5344CB8AC3E}">
        <p14:creationId xmlns:p14="http://schemas.microsoft.com/office/powerpoint/2010/main" val="1044335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FECAB-FA11-7E41-B785-BC9AA556FD4E}" type="datetimeFigureOut">
              <a:rPr lang="en-US" smtClean="0"/>
              <a:t>8/8/18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E1CA18-08D7-9F42-9EB1-A53886094A87}" type="slidenum">
              <a:rPr lang="en-US" smtClean="0"/>
              <a:t>‹#›</a:t>
            </a:fld>
            <a:endParaRPr lang="en-US"/>
          </a:p>
        </p:txBody>
      </p:sp>
    </p:spTree>
    <p:extLst>
      <p:ext uri="{BB962C8B-B14F-4D97-AF65-F5344CB8AC3E}">
        <p14:creationId xmlns:p14="http://schemas.microsoft.com/office/powerpoint/2010/main" val="9793927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This lesson is NOT to correct anything that bro.</a:t>
            </a:r>
            <a:r>
              <a:rPr lang="en-US" baseline="0" dirty="0" smtClean="0"/>
              <a:t> John McCauley said in his recent excellent bible class on this text, it is merely an additional “sermon” view of it.  Credit also goes to my good friend and preaching colleague, Ira Lynn, who’s recent lesson on this passage both enlightened and inspired me to take another look </a:t>
            </a:r>
            <a:r>
              <a:rPr lang="en-US" baseline="0" smtClean="0"/>
              <a:t>at it. </a:t>
            </a:r>
            <a:endParaRPr lang="en-US" dirty="0"/>
          </a:p>
        </p:txBody>
      </p:sp>
      <p:sp>
        <p:nvSpPr>
          <p:cNvPr id="4" name="Slide Number Placeholder 3"/>
          <p:cNvSpPr>
            <a:spLocks noGrp="1"/>
          </p:cNvSpPr>
          <p:nvPr>
            <p:ph type="sldNum" sz="quarter" idx="10"/>
          </p:nvPr>
        </p:nvSpPr>
        <p:spPr/>
        <p:txBody>
          <a:bodyPr/>
          <a:lstStyle/>
          <a:p>
            <a:fld id="{D0E1CA18-08D7-9F42-9EB1-A53886094A87}" type="slidenum">
              <a:rPr lang="en-US" smtClean="0"/>
              <a:t>2</a:t>
            </a:fld>
            <a:endParaRPr lang="en-US"/>
          </a:p>
        </p:txBody>
      </p:sp>
    </p:spTree>
    <p:extLst>
      <p:ext uri="{BB962C8B-B14F-4D97-AF65-F5344CB8AC3E}">
        <p14:creationId xmlns:p14="http://schemas.microsoft.com/office/powerpoint/2010/main" val="3036361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t>par·ox·</a:t>
            </a:r>
            <a:r>
              <a:rPr lang="en-US" sz="1200" b="1" dirty="0" err="1" smtClean="0"/>
              <a:t>oo·</a:t>
            </a:r>
            <a:r>
              <a:rPr lang="en-US" sz="1200" b="0" dirty="0" err="1" smtClean="0"/>
              <a:t>no</a:t>
            </a:r>
            <a:r>
              <a:rPr lang="en-US" sz="1200" b="1" dirty="0" smtClean="0"/>
              <a:t>      </a:t>
            </a:r>
            <a:r>
              <a:rPr lang="en-US" sz="1200" dirty="0" err="1" smtClean="0"/>
              <a:t>dee·al·</a:t>
            </a:r>
            <a:r>
              <a:rPr lang="en-US" sz="1200" b="1" dirty="0" err="1" smtClean="0"/>
              <a:t>eg·</a:t>
            </a:r>
            <a:r>
              <a:rPr lang="en-US" sz="1200" b="0" dirty="0" err="1" smtClean="0"/>
              <a:t>om·ahee</a:t>
            </a:r>
            <a:endParaRPr lang="en-US" b="0" dirty="0"/>
          </a:p>
        </p:txBody>
      </p:sp>
      <p:sp>
        <p:nvSpPr>
          <p:cNvPr id="4" name="Slide Number Placeholder 3"/>
          <p:cNvSpPr>
            <a:spLocks noGrp="1"/>
          </p:cNvSpPr>
          <p:nvPr>
            <p:ph type="sldNum" sz="quarter" idx="10"/>
          </p:nvPr>
        </p:nvSpPr>
        <p:spPr/>
        <p:txBody>
          <a:bodyPr/>
          <a:lstStyle/>
          <a:p>
            <a:fld id="{D0E1CA18-08D7-9F42-9EB1-A53886094A87}" type="slidenum">
              <a:rPr lang="en-US" smtClean="0"/>
              <a:t>3</a:t>
            </a:fld>
            <a:endParaRPr lang="en-US"/>
          </a:p>
        </p:txBody>
      </p:sp>
    </p:spTree>
    <p:extLst>
      <p:ext uri="{BB962C8B-B14F-4D97-AF65-F5344CB8AC3E}">
        <p14:creationId xmlns:p14="http://schemas.microsoft.com/office/powerpoint/2010/main" val="30363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1CA18-08D7-9F42-9EB1-A53886094A87}" type="slidenum">
              <a:rPr lang="en-US" smtClean="0"/>
              <a:t>4</a:t>
            </a:fld>
            <a:endParaRPr lang="en-US"/>
          </a:p>
        </p:txBody>
      </p:sp>
    </p:spTree>
    <p:extLst>
      <p:ext uri="{BB962C8B-B14F-4D97-AF65-F5344CB8AC3E}">
        <p14:creationId xmlns:p14="http://schemas.microsoft.com/office/powerpoint/2010/main" val="30363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t>sper·mol·</a:t>
            </a:r>
            <a:r>
              <a:rPr lang="en-US" sz="1200" b="1" dirty="0" err="1" smtClean="0"/>
              <a:t>og·</a:t>
            </a:r>
            <a:r>
              <a:rPr lang="en-US" sz="1200" b="0" dirty="0" err="1" smtClean="0"/>
              <a:t>os</a:t>
            </a:r>
            <a:r>
              <a:rPr lang="en-US" sz="1200" b="0" dirty="0" smtClean="0"/>
              <a:t>    </a:t>
            </a:r>
            <a:r>
              <a:rPr lang="en-US" sz="1200" dirty="0" err="1" smtClean="0"/>
              <a:t>dahee·</a:t>
            </a:r>
            <a:r>
              <a:rPr lang="en-US" sz="1200" b="1" dirty="0" err="1" smtClean="0"/>
              <a:t>mon·</a:t>
            </a:r>
            <a:r>
              <a:rPr lang="en-US" sz="1200" b="0" dirty="0" err="1" smtClean="0"/>
              <a:t>ee·on</a:t>
            </a:r>
            <a:endParaRPr lang="en-US" dirty="0"/>
          </a:p>
        </p:txBody>
      </p:sp>
      <p:sp>
        <p:nvSpPr>
          <p:cNvPr id="4" name="Slide Number Placeholder 3"/>
          <p:cNvSpPr>
            <a:spLocks noGrp="1"/>
          </p:cNvSpPr>
          <p:nvPr>
            <p:ph type="sldNum" sz="quarter" idx="10"/>
          </p:nvPr>
        </p:nvSpPr>
        <p:spPr/>
        <p:txBody>
          <a:bodyPr/>
          <a:lstStyle/>
          <a:p>
            <a:fld id="{D0E1CA18-08D7-9F42-9EB1-A53886094A87}" type="slidenum">
              <a:rPr lang="en-US" smtClean="0"/>
              <a:t>5</a:t>
            </a:fld>
            <a:endParaRPr lang="en-US"/>
          </a:p>
        </p:txBody>
      </p:sp>
    </p:spTree>
    <p:extLst>
      <p:ext uri="{BB962C8B-B14F-4D97-AF65-F5344CB8AC3E}">
        <p14:creationId xmlns:p14="http://schemas.microsoft.com/office/powerpoint/2010/main" val="3036361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i="1" dirty="0" err="1" smtClean="0"/>
              <a:t>diesdiamonesteros</a:t>
            </a:r>
            <a:r>
              <a:rPr lang="en-US" i="1" dirty="0" smtClean="0"/>
              <a:t>  </a:t>
            </a:r>
            <a:r>
              <a:rPr lang="en-US" i="0" dirty="0" smtClean="0"/>
              <a:t>(</a:t>
            </a:r>
            <a:r>
              <a:rPr lang="en-US" sz="1200" dirty="0" err="1" smtClean="0"/>
              <a:t>dice·ee·dahee·mon·</a:t>
            </a:r>
            <a:r>
              <a:rPr lang="en-US" sz="1200" b="1" dirty="0" err="1" smtClean="0"/>
              <a:t>es·</a:t>
            </a:r>
            <a:r>
              <a:rPr lang="en-US" sz="1200" b="0" dirty="0" err="1" smtClean="0"/>
              <a:t>ter·os</a:t>
            </a:r>
            <a:r>
              <a:rPr lang="en-US" sz="1200" b="0" dirty="0" smtClean="0"/>
              <a:t>)</a:t>
            </a:r>
            <a:r>
              <a:rPr lang="en-US" sz="1200" b="0" i="0" u="none" strike="noStrike" kern="1200" baseline="0" dirty="0" smtClean="0">
                <a:solidFill>
                  <a:schemeClr val="tx1"/>
                </a:solidFill>
                <a:latin typeface="+mn-lt"/>
                <a:ea typeface="+mn-ea"/>
                <a:cs typeface="+mn-cs"/>
              </a:rPr>
              <a:t> </a:t>
            </a:r>
            <a:r>
              <a:rPr lang="en-US" i="1" dirty="0" smtClean="0"/>
              <a:t>-</a:t>
            </a:r>
            <a:r>
              <a:rPr lang="en-US" i="1" baseline="0" dirty="0" smtClean="0"/>
              <a:t> </a:t>
            </a:r>
            <a:r>
              <a:rPr lang="en-US" i="0" baseline="0" dirty="0" smtClean="0"/>
              <a:t>in a negative sense, </a:t>
            </a:r>
            <a:r>
              <a:rPr lang="en-US" i="1" baseline="0" dirty="0" smtClean="0"/>
              <a:t>demon-fearing, </a:t>
            </a:r>
            <a:r>
              <a:rPr lang="en-US" i="0" baseline="0" dirty="0" smtClean="0"/>
              <a:t>or one who </a:t>
            </a:r>
            <a:r>
              <a:rPr lang="en-US" i="1" baseline="0" dirty="0" smtClean="0"/>
              <a:t>worships dead men deified; </a:t>
            </a:r>
            <a:r>
              <a:rPr lang="en-US" i="0" baseline="0" dirty="0" smtClean="0"/>
              <a:t>in a more positive sense, which Paul’s tone hereafter seems to warrant, </a:t>
            </a:r>
            <a:r>
              <a:rPr lang="en-US" i="1" baseline="0" dirty="0" smtClean="0"/>
              <a:t>very religious; </a:t>
            </a:r>
            <a:r>
              <a:rPr lang="en-US" i="0" baseline="0" dirty="0" smtClean="0"/>
              <a:t>the exact meaning is uncertain.</a:t>
            </a:r>
            <a:endParaRPr lang="en-US" dirty="0"/>
          </a:p>
        </p:txBody>
      </p:sp>
      <p:sp>
        <p:nvSpPr>
          <p:cNvPr id="4" name="Slide Number Placeholder 3"/>
          <p:cNvSpPr>
            <a:spLocks noGrp="1"/>
          </p:cNvSpPr>
          <p:nvPr>
            <p:ph type="sldNum" sz="quarter" idx="10"/>
          </p:nvPr>
        </p:nvSpPr>
        <p:spPr/>
        <p:txBody>
          <a:bodyPr/>
          <a:lstStyle/>
          <a:p>
            <a:fld id="{D0E1CA18-08D7-9F42-9EB1-A53886094A87}" type="slidenum">
              <a:rPr lang="en-US" smtClean="0"/>
              <a:t>6</a:t>
            </a:fld>
            <a:endParaRPr lang="en-US"/>
          </a:p>
        </p:txBody>
      </p:sp>
    </p:spTree>
    <p:extLst>
      <p:ext uri="{BB962C8B-B14F-4D97-AF65-F5344CB8AC3E}">
        <p14:creationId xmlns:p14="http://schemas.microsoft.com/office/powerpoint/2010/main" val="3036361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1CA18-08D7-9F42-9EB1-A53886094A87}" type="slidenum">
              <a:rPr lang="en-US" smtClean="0"/>
              <a:t>7</a:t>
            </a:fld>
            <a:endParaRPr lang="en-US"/>
          </a:p>
        </p:txBody>
      </p:sp>
    </p:spTree>
    <p:extLst>
      <p:ext uri="{BB962C8B-B14F-4D97-AF65-F5344CB8AC3E}">
        <p14:creationId xmlns:p14="http://schemas.microsoft.com/office/powerpoint/2010/main" val="3036361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1CA18-08D7-9F42-9EB1-A53886094A87}" type="slidenum">
              <a:rPr lang="en-US" smtClean="0"/>
              <a:t>8</a:t>
            </a:fld>
            <a:endParaRPr lang="en-US"/>
          </a:p>
        </p:txBody>
      </p:sp>
    </p:spTree>
    <p:extLst>
      <p:ext uri="{BB962C8B-B14F-4D97-AF65-F5344CB8AC3E}">
        <p14:creationId xmlns:p14="http://schemas.microsoft.com/office/powerpoint/2010/main" val="303636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1CA18-08D7-9F42-9EB1-A53886094A87}" type="slidenum">
              <a:rPr lang="en-US" smtClean="0"/>
              <a:t>9</a:t>
            </a:fld>
            <a:endParaRPr lang="en-US"/>
          </a:p>
        </p:txBody>
      </p:sp>
    </p:spTree>
    <p:extLst>
      <p:ext uri="{BB962C8B-B14F-4D97-AF65-F5344CB8AC3E}">
        <p14:creationId xmlns:p14="http://schemas.microsoft.com/office/powerpoint/2010/main" val="303636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7B76C4-BE27-BE4F-BF0A-7B47447D8AD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518130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B76C4-BE27-BE4F-BF0A-7B47447D8AD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121989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B76C4-BE27-BE4F-BF0A-7B47447D8AD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137790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B76C4-BE27-BE4F-BF0A-7B47447D8AD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386575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7B76C4-BE27-BE4F-BF0A-7B47447D8AD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352648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7B76C4-BE27-BE4F-BF0A-7B47447D8AD8}"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327891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7B76C4-BE27-BE4F-BF0A-7B47447D8AD8}" type="datetimeFigureOut">
              <a:rPr lang="en-US" smtClean="0"/>
              <a:t>8/8/18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152142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7B76C4-BE27-BE4F-BF0A-7B47447D8AD8}" type="datetimeFigureOut">
              <a:rPr lang="en-US" smtClean="0"/>
              <a:t>8/8/18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373724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B76C4-BE27-BE4F-BF0A-7B47447D8AD8}" type="datetimeFigureOut">
              <a:rPr lang="en-US" smtClean="0"/>
              <a:t>8/8/18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322757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B76C4-BE27-BE4F-BF0A-7B47447D8AD8}"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36816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B76C4-BE27-BE4F-BF0A-7B47447D8AD8}"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E7593-CF29-F340-A2F1-878936EDE0E6}" type="slidenum">
              <a:rPr lang="en-US" smtClean="0"/>
              <a:t>‹#›</a:t>
            </a:fld>
            <a:endParaRPr lang="en-US"/>
          </a:p>
        </p:txBody>
      </p:sp>
    </p:spTree>
    <p:extLst>
      <p:ext uri="{BB962C8B-B14F-4D97-AF65-F5344CB8AC3E}">
        <p14:creationId xmlns:p14="http://schemas.microsoft.com/office/powerpoint/2010/main" val="4676194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B76C4-BE27-BE4F-BF0A-7B47447D8AD8}" type="datetimeFigureOut">
              <a:rPr lang="en-US" smtClean="0"/>
              <a:t>8/8/18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E7593-CF29-F340-A2F1-878936EDE0E6}" type="slidenum">
              <a:rPr lang="en-US" smtClean="0"/>
              <a:t>‹#›</a:t>
            </a:fld>
            <a:endParaRPr lang="en-US"/>
          </a:p>
        </p:txBody>
      </p:sp>
    </p:spTree>
    <p:extLst>
      <p:ext uri="{BB962C8B-B14F-4D97-AF65-F5344CB8AC3E}">
        <p14:creationId xmlns:p14="http://schemas.microsoft.com/office/powerpoint/2010/main" val="404311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92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6658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3764"/>
            <a:ext cx="7772400" cy="1276893"/>
          </a:xfrm>
        </p:spPr>
        <p:txBody>
          <a:bodyPr/>
          <a:lstStyle/>
          <a:p>
            <a:r>
              <a:rPr lang="en-US" b="1" dirty="0" smtClean="0">
                <a:solidFill>
                  <a:srgbClr val="233013"/>
                </a:solidFill>
                <a:effectLst>
                  <a:glow rad="139700">
                    <a:srgbClr val="233013">
                      <a:alpha val="40000"/>
                    </a:srgbClr>
                  </a:glow>
                </a:effectLst>
              </a:rPr>
              <a:t>The God that We Should Know</a:t>
            </a:r>
            <a:endParaRPr lang="en-US" b="1" dirty="0">
              <a:solidFill>
                <a:srgbClr val="233013"/>
              </a:solidFill>
              <a:effectLst>
                <a:glow rad="139700">
                  <a:srgbClr val="233013">
                    <a:alpha val="40000"/>
                  </a:srgbClr>
                </a:glow>
              </a:effectLst>
            </a:endParaRPr>
          </a:p>
        </p:txBody>
      </p:sp>
      <p:sp>
        <p:nvSpPr>
          <p:cNvPr id="3" name="Subtitle 2"/>
          <p:cNvSpPr>
            <a:spLocks noGrp="1"/>
          </p:cNvSpPr>
          <p:nvPr>
            <p:ph type="subTitle" idx="1"/>
          </p:nvPr>
        </p:nvSpPr>
        <p:spPr>
          <a:xfrm>
            <a:off x="4380511" y="5105400"/>
            <a:ext cx="4763489" cy="1752600"/>
          </a:xfrm>
          <a:solidFill>
            <a:srgbClr val="233013">
              <a:alpha val="60000"/>
            </a:srgbClr>
          </a:solidFill>
          <a:effectLst>
            <a:softEdge rad="127000"/>
          </a:effectLst>
        </p:spPr>
        <p:txBody>
          <a:bodyPr anchor="ctr"/>
          <a:lstStyle/>
          <a:p>
            <a:r>
              <a:rPr lang="en-US" b="1" dirty="0" smtClean="0">
                <a:solidFill>
                  <a:schemeClr val="bg2"/>
                </a:solidFill>
              </a:rPr>
              <a:t>Paul at the Areopagus</a:t>
            </a:r>
          </a:p>
          <a:p>
            <a:r>
              <a:rPr lang="en-US" b="1" u="sng" dirty="0" smtClean="0">
                <a:solidFill>
                  <a:schemeClr val="bg2"/>
                </a:solidFill>
              </a:rPr>
              <a:t>Acts 17:16-34</a:t>
            </a:r>
            <a:endParaRPr lang="en-US" b="1" u="sng" dirty="0">
              <a:solidFill>
                <a:schemeClr val="bg2"/>
              </a:solidFill>
            </a:endParaRPr>
          </a:p>
        </p:txBody>
      </p:sp>
      <p:sp>
        <p:nvSpPr>
          <p:cNvPr id="4" name="TextBox 3"/>
          <p:cNvSpPr txBox="1"/>
          <p:nvPr/>
        </p:nvSpPr>
        <p:spPr>
          <a:xfrm>
            <a:off x="1772845" y="1109047"/>
            <a:ext cx="4098926" cy="523220"/>
          </a:xfrm>
          <a:prstGeom prst="rect">
            <a:avLst/>
          </a:prstGeom>
          <a:noFill/>
        </p:spPr>
        <p:txBody>
          <a:bodyPr wrap="square" rtlCol="0">
            <a:spAutoFit/>
          </a:bodyPr>
          <a:lstStyle/>
          <a:p>
            <a:pPr algn="ctr"/>
            <a:r>
              <a:rPr lang="en-US" sz="2800" b="1" dirty="0" smtClean="0">
                <a:solidFill>
                  <a:srgbClr val="233013"/>
                </a:solidFill>
                <a:effectLst>
                  <a:glow rad="139700">
                    <a:srgbClr val="233013">
                      <a:alpha val="40000"/>
                    </a:srgbClr>
                  </a:glow>
                </a:effectLst>
              </a:rPr>
              <a:t>(but the Athenians didn’t)</a:t>
            </a:r>
            <a:endParaRPr lang="en-US" sz="2800" dirty="0">
              <a:effectLst>
                <a:glow rad="139700">
                  <a:srgbClr val="233013">
                    <a:alpha val="40000"/>
                  </a:srgbClr>
                </a:glow>
              </a:effectLst>
            </a:endParaRPr>
          </a:p>
        </p:txBody>
      </p:sp>
    </p:spTree>
    <p:extLst>
      <p:ext uri="{BB962C8B-B14F-4D97-AF65-F5344CB8AC3E}">
        <p14:creationId xmlns:p14="http://schemas.microsoft.com/office/powerpoint/2010/main" val="351936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par>
                          <p:cTn id="8" fill="hold">
                            <p:stCondLst>
                              <p:cond delay="30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par>
                          <p:cTn id="12" fill="hold">
                            <p:stCondLst>
                              <p:cond delay="5000"/>
                            </p:stCondLst>
                            <p:childTnLst>
                              <p:par>
                                <p:cTn id="13" presetID="9" presetClass="entr" presetSubtype="0" fill="hold" grpId="0" nodeType="afterEffect">
                                  <p:stCondLst>
                                    <p:cond delay="1000"/>
                                  </p:stCondLst>
                                  <p:childTnLst>
                                    <p:set>
                                      <p:cBhvr>
                                        <p:cTn id="14" dur="1" fill="hold">
                                          <p:stCondLst>
                                            <p:cond delay="0"/>
                                          </p:stCondLst>
                                        </p:cTn>
                                        <p:tgtEl>
                                          <p:spTgt spid="3">
                                            <p:bg/>
                                          </p:spTgt>
                                        </p:tgtEl>
                                        <p:attrNameLst>
                                          <p:attrName>style.visibility</p:attrName>
                                        </p:attrNameLst>
                                      </p:cBhvr>
                                      <p:to>
                                        <p:strVal val="visible"/>
                                      </p:to>
                                    </p:set>
                                    <p:animEffect transition="in" filter="dissolve">
                                      <p:cBhvr>
                                        <p:cTn id="15" dur="2000"/>
                                        <p:tgtEl>
                                          <p:spTgt spid="3">
                                            <p:bg/>
                                          </p:spTgt>
                                        </p:tgtEl>
                                      </p:cBhvr>
                                    </p:animEffect>
                                  </p:childTnLst>
                                </p:cTn>
                              </p:par>
                              <p:par>
                                <p:cTn id="16" presetID="9" presetClass="entr" presetSubtype="0" fill="hold" grpId="0" nodeType="withEffect">
                                  <p:stCondLst>
                                    <p:cond delay="100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2000"/>
                                        <p:tgtEl>
                                          <p:spTgt spid="3">
                                            <p:txEl>
                                              <p:pRg st="0" end="0"/>
                                            </p:txEl>
                                          </p:spTgt>
                                        </p:tgtEl>
                                      </p:cBhvr>
                                    </p:animEffect>
                                  </p:childTnLst>
                                </p:cTn>
                              </p:par>
                            </p:childTnLst>
                          </p:cTn>
                        </p:par>
                        <p:par>
                          <p:cTn id="19" fill="hold">
                            <p:stCondLst>
                              <p:cond delay="8000"/>
                            </p:stCondLst>
                            <p:childTnLst>
                              <p:par>
                                <p:cTn id="20" presetID="9" presetClass="entr" presetSubtype="0" fill="hold" grpId="0" nodeType="afterEffect">
                                  <p:stCondLst>
                                    <p:cond delay="100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636"/>
            <a:ext cx="8229600" cy="855499"/>
          </a:xfrm>
        </p:spPr>
        <p:txBody>
          <a:bodyPr/>
          <a:lstStyle/>
          <a:p>
            <a:r>
              <a:rPr lang="en-US" b="1" dirty="0" smtClean="0">
                <a:solidFill>
                  <a:srgbClr val="233013"/>
                </a:solidFill>
                <a:effectLst>
                  <a:glow rad="139700">
                    <a:srgbClr val="233013">
                      <a:alpha val="40000"/>
                    </a:srgbClr>
                  </a:glow>
                </a:effectLst>
              </a:rPr>
              <a:t>The God that We Should Know</a:t>
            </a:r>
            <a:endParaRPr lang="en-US" b="1" dirty="0">
              <a:solidFill>
                <a:srgbClr val="233013"/>
              </a:solidFill>
              <a:effectLst>
                <a:glow rad="139700">
                  <a:srgbClr val="233013">
                    <a:alpha val="40000"/>
                  </a:srgbClr>
                </a:glow>
              </a:effectLst>
            </a:endParaRPr>
          </a:p>
        </p:txBody>
      </p:sp>
      <p:sp>
        <p:nvSpPr>
          <p:cNvPr id="3" name="Subtitle 2"/>
          <p:cNvSpPr>
            <a:spLocks noGrp="1"/>
          </p:cNvSpPr>
          <p:nvPr>
            <p:ph idx="1"/>
          </p:nvPr>
        </p:nvSpPr>
        <p:spPr>
          <a:xfrm>
            <a:off x="314607" y="1337711"/>
            <a:ext cx="8541003" cy="5396497"/>
          </a:xfrm>
          <a:solidFill>
            <a:srgbClr val="233013">
              <a:alpha val="75000"/>
            </a:srgbClr>
          </a:solidFill>
          <a:effectLst>
            <a:softEdge rad="127000"/>
          </a:effectLst>
        </p:spPr>
        <p:txBody>
          <a:bodyPr lIns="274320" tIns="274320" anchor="t">
            <a:normAutofit fontScale="92500"/>
          </a:bodyPr>
          <a:lstStyle/>
          <a:p>
            <a:pPr marL="0" indent="0">
              <a:spcBef>
                <a:spcPts val="0"/>
              </a:spcBef>
              <a:spcAft>
                <a:spcPts val="600"/>
              </a:spcAft>
              <a:buNone/>
            </a:pPr>
            <a:r>
              <a:rPr lang="en-US" b="1" dirty="0" smtClean="0">
                <a:solidFill>
                  <a:schemeClr val="bg2"/>
                </a:solidFill>
              </a:rPr>
              <a:t>Preliminaries</a:t>
            </a:r>
          </a:p>
          <a:p>
            <a:pPr marL="347472" indent="-347472">
              <a:spcBef>
                <a:spcPts val="0"/>
              </a:spcBef>
              <a:spcAft>
                <a:spcPts val="600"/>
              </a:spcAft>
            </a:pPr>
            <a:r>
              <a:rPr lang="en-US" b="1" dirty="0" smtClean="0">
                <a:solidFill>
                  <a:schemeClr val="bg2"/>
                </a:solidFill>
              </a:rPr>
              <a:t>After the Jews from Thessalonica caused problems at Berea, Paul left Timothy and Silas behind and went to Athens, </a:t>
            </a:r>
            <a:r>
              <a:rPr lang="en-US" b="1" u="sng" dirty="0" smtClean="0">
                <a:solidFill>
                  <a:srgbClr val="FFFF00"/>
                </a:solidFill>
              </a:rPr>
              <a:t>vv.13-15</a:t>
            </a:r>
            <a:endParaRPr lang="en-US" b="1" dirty="0" smtClean="0">
              <a:solidFill>
                <a:srgbClr val="FFFF00"/>
              </a:solidFill>
            </a:endParaRPr>
          </a:p>
          <a:p>
            <a:pPr marL="347472" indent="-347472">
              <a:spcBef>
                <a:spcPts val="0"/>
              </a:spcBef>
              <a:spcAft>
                <a:spcPts val="600"/>
              </a:spcAft>
            </a:pPr>
            <a:r>
              <a:rPr lang="en-US" b="1" dirty="0" smtClean="0">
                <a:solidFill>
                  <a:schemeClr val="bg2"/>
                </a:solidFill>
              </a:rPr>
              <a:t>While he waited, his spirit was </a:t>
            </a:r>
            <a:r>
              <a:rPr lang="en-US" b="1" i="1" dirty="0" smtClean="0">
                <a:solidFill>
                  <a:schemeClr val="bg2"/>
                </a:solidFill>
              </a:rPr>
              <a:t>provoked </a:t>
            </a:r>
            <a:r>
              <a:rPr lang="en-US" dirty="0" smtClean="0">
                <a:solidFill>
                  <a:schemeClr val="bg2"/>
                </a:solidFill>
              </a:rPr>
              <a:t>(</a:t>
            </a:r>
            <a:r>
              <a:rPr lang="en-US" i="1" dirty="0" err="1" smtClean="0">
                <a:solidFill>
                  <a:schemeClr val="bg2"/>
                </a:solidFill>
              </a:rPr>
              <a:t>paroxuno</a:t>
            </a:r>
            <a:r>
              <a:rPr lang="en-US" i="1" dirty="0" smtClean="0">
                <a:solidFill>
                  <a:schemeClr val="bg2"/>
                </a:solidFill>
              </a:rPr>
              <a:t>- </a:t>
            </a:r>
            <a:r>
              <a:rPr lang="en-US" dirty="0" smtClean="0">
                <a:solidFill>
                  <a:schemeClr val="bg2"/>
                </a:solidFill>
              </a:rPr>
              <a:t>to </a:t>
            </a:r>
            <a:r>
              <a:rPr lang="en-US" i="1" dirty="0" smtClean="0">
                <a:solidFill>
                  <a:schemeClr val="bg2"/>
                </a:solidFill>
              </a:rPr>
              <a:t>stimulate </a:t>
            </a:r>
            <a:r>
              <a:rPr lang="en-US" dirty="0" smtClean="0">
                <a:solidFill>
                  <a:schemeClr val="bg2"/>
                </a:solidFill>
              </a:rPr>
              <a:t>or </a:t>
            </a:r>
            <a:r>
              <a:rPr lang="en-US" i="1" dirty="0" smtClean="0">
                <a:solidFill>
                  <a:schemeClr val="bg2"/>
                </a:solidFill>
              </a:rPr>
              <a:t>irritate, </a:t>
            </a:r>
            <a:r>
              <a:rPr lang="en-US" u="sng" dirty="0" smtClean="0">
                <a:solidFill>
                  <a:srgbClr val="FFFF00"/>
                </a:solidFill>
              </a:rPr>
              <a:t>cf. 1Cor.13:5</a:t>
            </a:r>
            <a:r>
              <a:rPr lang="en-US" dirty="0" smtClean="0">
                <a:solidFill>
                  <a:srgbClr val="FFFF00"/>
                </a:solidFill>
              </a:rPr>
              <a:t>; </a:t>
            </a:r>
            <a:r>
              <a:rPr lang="en-US" u="sng" dirty="0" smtClean="0">
                <a:solidFill>
                  <a:srgbClr val="FFFF00"/>
                </a:solidFill>
              </a:rPr>
              <a:t>Heb.10:24</a:t>
            </a:r>
            <a:r>
              <a:rPr lang="en-US" dirty="0" smtClean="0">
                <a:solidFill>
                  <a:schemeClr val="bg2"/>
                </a:solidFill>
              </a:rPr>
              <a:t>) </a:t>
            </a:r>
            <a:r>
              <a:rPr lang="en-US" b="1" dirty="0" smtClean="0">
                <a:solidFill>
                  <a:schemeClr val="bg2"/>
                </a:solidFill>
              </a:rPr>
              <a:t>by the Athenians’ </a:t>
            </a:r>
            <a:r>
              <a:rPr lang="en-US" b="1" i="1" dirty="0" smtClean="0">
                <a:solidFill>
                  <a:schemeClr val="bg2"/>
                </a:solidFill>
              </a:rPr>
              <a:t>idolatry</a:t>
            </a:r>
            <a:r>
              <a:rPr lang="en-US" b="1" dirty="0" smtClean="0">
                <a:solidFill>
                  <a:schemeClr val="bg2"/>
                </a:solidFill>
              </a:rPr>
              <a:t>, </a:t>
            </a:r>
            <a:r>
              <a:rPr lang="en-US" b="1" u="sng" dirty="0" smtClean="0">
                <a:solidFill>
                  <a:srgbClr val="FFFF00"/>
                </a:solidFill>
              </a:rPr>
              <a:t>v.16</a:t>
            </a:r>
            <a:endParaRPr lang="en-US" b="1" dirty="0" smtClean="0">
              <a:solidFill>
                <a:srgbClr val="FFFF00"/>
              </a:solidFill>
            </a:endParaRPr>
          </a:p>
          <a:p>
            <a:pPr marL="347472" indent="-347472">
              <a:spcBef>
                <a:spcPts val="0"/>
              </a:spcBef>
              <a:spcAft>
                <a:spcPts val="600"/>
              </a:spcAft>
            </a:pPr>
            <a:r>
              <a:rPr lang="en-US" b="1" dirty="0" smtClean="0">
                <a:solidFill>
                  <a:srgbClr val="FFFFFF"/>
                </a:solidFill>
              </a:rPr>
              <a:t>He </a:t>
            </a:r>
            <a:r>
              <a:rPr lang="en-US" b="1" i="1" dirty="0" smtClean="0">
                <a:solidFill>
                  <a:srgbClr val="FFFFFF"/>
                </a:solidFill>
              </a:rPr>
              <a:t>reasoned </a:t>
            </a:r>
            <a:r>
              <a:rPr lang="en-US" dirty="0" smtClean="0">
                <a:solidFill>
                  <a:srgbClr val="FFFFFF"/>
                </a:solidFill>
              </a:rPr>
              <a:t>(</a:t>
            </a:r>
            <a:r>
              <a:rPr lang="en-US" i="1" dirty="0" err="1" smtClean="0">
                <a:solidFill>
                  <a:srgbClr val="FFFFFF"/>
                </a:solidFill>
              </a:rPr>
              <a:t>dialegomai</a:t>
            </a:r>
            <a:r>
              <a:rPr lang="en-US" i="1" dirty="0" smtClean="0">
                <a:solidFill>
                  <a:srgbClr val="FFFFFF"/>
                </a:solidFill>
              </a:rPr>
              <a:t>- </a:t>
            </a:r>
            <a:r>
              <a:rPr lang="en-US" dirty="0" smtClean="0">
                <a:solidFill>
                  <a:srgbClr val="FFFFFF"/>
                </a:solidFill>
              </a:rPr>
              <a:t>to </a:t>
            </a:r>
            <a:r>
              <a:rPr lang="en-US" i="1" dirty="0" smtClean="0">
                <a:solidFill>
                  <a:srgbClr val="FFFFFF"/>
                </a:solidFill>
              </a:rPr>
              <a:t>revolve in the mind, argue, reason</a:t>
            </a:r>
            <a:r>
              <a:rPr lang="en-US" dirty="0" smtClean="0">
                <a:solidFill>
                  <a:srgbClr val="FFFFFF"/>
                </a:solidFill>
              </a:rPr>
              <a:t>) </a:t>
            </a:r>
            <a:r>
              <a:rPr lang="en-US" b="1" dirty="0" smtClean="0">
                <a:solidFill>
                  <a:srgbClr val="FFFFFF"/>
                </a:solidFill>
              </a:rPr>
              <a:t>with the </a:t>
            </a:r>
            <a:r>
              <a:rPr lang="en-US" b="1" i="1" dirty="0" smtClean="0">
                <a:solidFill>
                  <a:srgbClr val="FFFFFF"/>
                </a:solidFill>
              </a:rPr>
              <a:t>Jews, God-fearing Gentiles, </a:t>
            </a:r>
            <a:r>
              <a:rPr lang="en-US" b="1" dirty="0" smtClean="0">
                <a:solidFill>
                  <a:srgbClr val="FFFFFF"/>
                </a:solidFill>
              </a:rPr>
              <a:t>and anyone else who would listen, </a:t>
            </a:r>
            <a:r>
              <a:rPr lang="en-US" b="1" u="sng" dirty="0" smtClean="0">
                <a:solidFill>
                  <a:srgbClr val="FFFF00"/>
                </a:solidFill>
              </a:rPr>
              <a:t>v.17</a:t>
            </a:r>
            <a:endParaRPr lang="en-US" b="1" dirty="0" smtClean="0">
              <a:solidFill>
                <a:srgbClr val="FFFFFF"/>
              </a:solidFill>
            </a:endParaRPr>
          </a:p>
          <a:p>
            <a:pPr marL="347472" indent="-347472">
              <a:spcBef>
                <a:spcPts val="0"/>
              </a:spcBef>
              <a:spcAft>
                <a:spcPts val="600"/>
              </a:spcAft>
            </a:pPr>
            <a:endParaRPr lang="en-US" b="1" dirty="0" smtClean="0">
              <a:solidFill>
                <a:schemeClr val="bg2"/>
              </a:solidFill>
            </a:endParaRPr>
          </a:p>
        </p:txBody>
      </p:sp>
      <p:sp>
        <p:nvSpPr>
          <p:cNvPr id="4" name="TextBox 3"/>
          <p:cNvSpPr txBox="1"/>
          <p:nvPr/>
        </p:nvSpPr>
        <p:spPr>
          <a:xfrm>
            <a:off x="1959278" y="814491"/>
            <a:ext cx="4098926" cy="523220"/>
          </a:xfrm>
          <a:prstGeom prst="rect">
            <a:avLst/>
          </a:prstGeom>
          <a:noFill/>
        </p:spPr>
        <p:txBody>
          <a:bodyPr wrap="square" rtlCol="0">
            <a:spAutoFit/>
          </a:bodyPr>
          <a:lstStyle/>
          <a:p>
            <a:pPr algn="ctr"/>
            <a:r>
              <a:rPr lang="en-US" sz="2800" b="1" dirty="0" smtClean="0">
                <a:solidFill>
                  <a:srgbClr val="233013"/>
                </a:solidFill>
                <a:effectLst>
                  <a:glow rad="139700">
                    <a:srgbClr val="233013">
                      <a:alpha val="40000"/>
                    </a:srgbClr>
                  </a:glow>
                </a:effectLst>
              </a:rPr>
              <a:t>(but the Athenians didn’t)</a:t>
            </a:r>
            <a:endParaRPr lang="en-US" sz="2800" dirty="0">
              <a:effectLst>
                <a:glow rad="139700">
                  <a:srgbClr val="233013">
                    <a:alpha val="40000"/>
                  </a:srgbClr>
                </a:glow>
              </a:effectLst>
            </a:endParaRPr>
          </a:p>
        </p:txBody>
      </p:sp>
    </p:spTree>
    <p:extLst>
      <p:ext uri="{BB962C8B-B14F-4D97-AF65-F5344CB8AC3E}">
        <p14:creationId xmlns:p14="http://schemas.microsoft.com/office/powerpoint/2010/main" val="1769077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636"/>
            <a:ext cx="8229600" cy="855499"/>
          </a:xfrm>
        </p:spPr>
        <p:txBody>
          <a:bodyPr/>
          <a:lstStyle/>
          <a:p>
            <a:r>
              <a:rPr lang="en-US" b="1" dirty="0" smtClean="0">
                <a:solidFill>
                  <a:srgbClr val="233013"/>
                </a:solidFill>
                <a:effectLst>
                  <a:glow rad="139700">
                    <a:srgbClr val="233013">
                      <a:alpha val="40000"/>
                    </a:srgbClr>
                  </a:glow>
                </a:effectLst>
              </a:rPr>
              <a:t>The God that We Should Know</a:t>
            </a:r>
            <a:endParaRPr lang="en-US" b="1" dirty="0">
              <a:solidFill>
                <a:srgbClr val="233013"/>
              </a:solidFill>
              <a:effectLst>
                <a:glow rad="139700">
                  <a:srgbClr val="233013">
                    <a:alpha val="40000"/>
                  </a:srgbClr>
                </a:glow>
              </a:effectLst>
            </a:endParaRPr>
          </a:p>
        </p:txBody>
      </p:sp>
      <p:sp>
        <p:nvSpPr>
          <p:cNvPr id="3" name="Subtitle 2"/>
          <p:cNvSpPr>
            <a:spLocks noGrp="1"/>
          </p:cNvSpPr>
          <p:nvPr>
            <p:ph idx="1"/>
          </p:nvPr>
        </p:nvSpPr>
        <p:spPr>
          <a:xfrm>
            <a:off x="163130" y="1337711"/>
            <a:ext cx="8829393" cy="5396497"/>
          </a:xfrm>
          <a:solidFill>
            <a:srgbClr val="233013">
              <a:alpha val="75000"/>
            </a:srgbClr>
          </a:solidFill>
          <a:effectLst>
            <a:softEdge rad="127000"/>
          </a:effectLst>
        </p:spPr>
        <p:txBody>
          <a:bodyPr lIns="274320" tIns="274320" anchor="t">
            <a:normAutofit/>
          </a:bodyPr>
          <a:lstStyle/>
          <a:p>
            <a:pPr marL="0" indent="0">
              <a:spcBef>
                <a:spcPts val="0"/>
              </a:spcBef>
              <a:spcAft>
                <a:spcPts val="600"/>
              </a:spcAft>
              <a:buNone/>
            </a:pPr>
            <a:r>
              <a:rPr lang="en-US" b="1" dirty="0" smtClean="0">
                <a:solidFill>
                  <a:schemeClr val="bg2"/>
                </a:solidFill>
              </a:rPr>
              <a:t>Preliminaries</a:t>
            </a:r>
          </a:p>
          <a:p>
            <a:pPr marL="347472" indent="-347472">
              <a:spcBef>
                <a:spcPts val="0"/>
              </a:spcBef>
              <a:spcAft>
                <a:spcPts val="600"/>
              </a:spcAft>
            </a:pPr>
            <a:r>
              <a:rPr lang="en-US" b="1" dirty="0" smtClean="0">
                <a:solidFill>
                  <a:schemeClr val="bg2"/>
                </a:solidFill>
              </a:rPr>
              <a:t>There were a couple of prominent </a:t>
            </a:r>
            <a:r>
              <a:rPr lang="en-US" b="1" i="1" dirty="0" smtClean="0">
                <a:solidFill>
                  <a:schemeClr val="bg2"/>
                </a:solidFill>
              </a:rPr>
              <a:t>philosophies </a:t>
            </a:r>
            <a:r>
              <a:rPr lang="en-US" b="1" dirty="0" smtClean="0">
                <a:solidFill>
                  <a:schemeClr val="bg2"/>
                </a:solidFill>
              </a:rPr>
              <a:t>present in Athens:</a:t>
            </a:r>
          </a:p>
          <a:p>
            <a:pPr marL="747522" lvl="1" indent="-347472">
              <a:spcBef>
                <a:spcPts val="0"/>
              </a:spcBef>
              <a:spcAft>
                <a:spcPts val="600"/>
              </a:spcAft>
            </a:pPr>
            <a:r>
              <a:rPr lang="en-US" b="1" i="1" dirty="0" smtClean="0">
                <a:solidFill>
                  <a:schemeClr val="bg2"/>
                </a:solidFill>
              </a:rPr>
              <a:t>Epicureans </a:t>
            </a:r>
            <a:r>
              <a:rPr lang="en-US" b="1" dirty="0" smtClean="0">
                <a:solidFill>
                  <a:schemeClr val="bg2"/>
                </a:solidFill>
              </a:rPr>
              <a:t>sought relief from sorrow or difficulties through the studied pursuit of life’s varied and plenteous pleasures, </a:t>
            </a:r>
            <a:r>
              <a:rPr lang="en-US" b="1" u="sng" dirty="0" smtClean="0">
                <a:solidFill>
                  <a:srgbClr val="FFFF00"/>
                </a:solidFill>
              </a:rPr>
              <a:t>v.18a</a:t>
            </a:r>
            <a:endParaRPr lang="en-US" b="1" dirty="0" smtClean="0">
              <a:solidFill>
                <a:srgbClr val="FFFF00"/>
              </a:solidFill>
            </a:endParaRPr>
          </a:p>
          <a:p>
            <a:pPr marL="747522" lvl="1" indent="-347472">
              <a:spcBef>
                <a:spcPts val="0"/>
              </a:spcBef>
              <a:spcAft>
                <a:spcPts val="600"/>
              </a:spcAft>
            </a:pPr>
            <a:r>
              <a:rPr lang="en-US" b="1" i="1" dirty="0" smtClean="0">
                <a:solidFill>
                  <a:schemeClr val="bg2"/>
                </a:solidFill>
              </a:rPr>
              <a:t>Stoics </a:t>
            </a:r>
            <a:r>
              <a:rPr lang="en-US" b="1" dirty="0" smtClean="0">
                <a:solidFill>
                  <a:schemeClr val="bg2"/>
                </a:solidFill>
              </a:rPr>
              <a:t>believed in complete indifference to both pleasure and </a:t>
            </a:r>
            <a:r>
              <a:rPr lang="en-US" b="1" dirty="0" smtClean="0">
                <a:solidFill>
                  <a:schemeClr val="bg2"/>
                </a:solidFill>
              </a:rPr>
              <a:t>sorrow</a:t>
            </a:r>
            <a:r>
              <a:rPr lang="en-US" b="1" dirty="0" smtClean="0">
                <a:solidFill>
                  <a:schemeClr val="bg2"/>
                </a:solidFill>
              </a:rPr>
              <a:t>, </a:t>
            </a:r>
            <a:r>
              <a:rPr lang="en-US" b="1" u="sng" dirty="0" smtClean="0">
                <a:solidFill>
                  <a:srgbClr val="FFFF00"/>
                </a:solidFill>
              </a:rPr>
              <a:t>v.18b</a:t>
            </a:r>
            <a:endParaRPr lang="en-US" b="1" dirty="0" smtClean="0">
              <a:solidFill>
                <a:srgbClr val="FFFF00"/>
              </a:solidFill>
            </a:endParaRPr>
          </a:p>
          <a:p>
            <a:pPr marL="747522" lvl="1" indent="-347472">
              <a:spcBef>
                <a:spcPts val="0"/>
              </a:spcBef>
              <a:spcAft>
                <a:spcPts val="600"/>
              </a:spcAft>
            </a:pPr>
            <a:r>
              <a:rPr lang="en-US" b="1" i="1" dirty="0" smtClean="0">
                <a:solidFill>
                  <a:schemeClr val="bg2"/>
                </a:solidFill>
              </a:rPr>
              <a:t>Most all </a:t>
            </a:r>
            <a:r>
              <a:rPr lang="en-US" b="1" dirty="0" smtClean="0">
                <a:solidFill>
                  <a:schemeClr val="bg2"/>
                </a:solidFill>
              </a:rPr>
              <a:t>were idolatrous; it is said there were some 30,000 </a:t>
            </a:r>
            <a:r>
              <a:rPr lang="en-US" b="1" i="1" dirty="0" smtClean="0">
                <a:solidFill>
                  <a:schemeClr val="bg2"/>
                </a:solidFill>
              </a:rPr>
              <a:t>gods </a:t>
            </a:r>
            <a:r>
              <a:rPr lang="en-US" b="1" dirty="0" smtClean="0">
                <a:solidFill>
                  <a:schemeClr val="bg2"/>
                </a:solidFill>
              </a:rPr>
              <a:t>in Athens, </a:t>
            </a:r>
            <a:r>
              <a:rPr lang="en-US" b="1" u="sng" dirty="0" smtClean="0">
                <a:solidFill>
                  <a:srgbClr val="FFFF00"/>
                </a:solidFill>
              </a:rPr>
              <a:t>cf. v.16b</a:t>
            </a:r>
            <a:endParaRPr lang="en-US" b="1" dirty="0" smtClean="0">
              <a:solidFill>
                <a:srgbClr val="FFFF00"/>
              </a:solidFill>
            </a:endParaRPr>
          </a:p>
          <a:p>
            <a:pPr marL="347472" indent="-347472">
              <a:spcBef>
                <a:spcPts val="0"/>
              </a:spcBef>
              <a:spcAft>
                <a:spcPts val="600"/>
              </a:spcAft>
            </a:pPr>
            <a:endParaRPr lang="en-US" b="1" dirty="0" smtClean="0">
              <a:solidFill>
                <a:schemeClr val="bg2"/>
              </a:solidFill>
            </a:endParaRPr>
          </a:p>
        </p:txBody>
      </p:sp>
      <p:sp>
        <p:nvSpPr>
          <p:cNvPr id="4" name="TextBox 3"/>
          <p:cNvSpPr txBox="1"/>
          <p:nvPr/>
        </p:nvSpPr>
        <p:spPr>
          <a:xfrm>
            <a:off x="1959278" y="814491"/>
            <a:ext cx="4098926" cy="523220"/>
          </a:xfrm>
          <a:prstGeom prst="rect">
            <a:avLst/>
          </a:prstGeom>
          <a:noFill/>
        </p:spPr>
        <p:txBody>
          <a:bodyPr wrap="square" rtlCol="0">
            <a:spAutoFit/>
          </a:bodyPr>
          <a:lstStyle/>
          <a:p>
            <a:pPr algn="ctr"/>
            <a:r>
              <a:rPr lang="en-US" sz="2800" b="1" dirty="0" smtClean="0">
                <a:solidFill>
                  <a:srgbClr val="233013"/>
                </a:solidFill>
                <a:effectLst>
                  <a:glow rad="139700">
                    <a:srgbClr val="233013">
                      <a:alpha val="40000"/>
                    </a:srgbClr>
                  </a:glow>
                </a:effectLst>
              </a:rPr>
              <a:t>(but the Athenians didn’t)</a:t>
            </a:r>
            <a:endParaRPr lang="en-US" sz="2800" dirty="0">
              <a:effectLst>
                <a:glow rad="139700">
                  <a:srgbClr val="233013">
                    <a:alpha val="40000"/>
                  </a:srgbClr>
                </a:glow>
              </a:effectLst>
            </a:endParaRPr>
          </a:p>
        </p:txBody>
      </p:sp>
    </p:spTree>
    <p:extLst>
      <p:ext uri="{BB962C8B-B14F-4D97-AF65-F5344CB8AC3E}">
        <p14:creationId xmlns:p14="http://schemas.microsoft.com/office/powerpoint/2010/main" val="343247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636"/>
            <a:ext cx="8229600" cy="855499"/>
          </a:xfrm>
        </p:spPr>
        <p:txBody>
          <a:bodyPr/>
          <a:lstStyle/>
          <a:p>
            <a:r>
              <a:rPr lang="en-US" b="1" dirty="0" smtClean="0">
                <a:solidFill>
                  <a:srgbClr val="233013"/>
                </a:solidFill>
                <a:effectLst>
                  <a:glow rad="139700">
                    <a:srgbClr val="233013">
                      <a:alpha val="40000"/>
                    </a:srgbClr>
                  </a:glow>
                </a:effectLst>
              </a:rPr>
              <a:t>The God that We Should Know</a:t>
            </a:r>
            <a:endParaRPr lang="en-US" b="1" dirty="0">
              <a:solidFill>
                <a:srgbClr val="233013"/>
              </a:solidFill>
              <a:effectLst>
                <a:glow rad="139700">
                  <a:srgbClr val="233013">
                    <a:alpha val="40000"/>
                  </a:srgbClr>
                </a:glow>
              </a:effectLst>
            </a:endParaRPr>
          </a:p>
        </p:txBody>
      </p:sp>
      <p:sp>
        <p:nvSpPr>
          <p:cNvPr id="3" name="Subtitle 2"/>
          <p:cNvSpPr>
            <a:spLocks noGrp="1"/>
          </p:cNvSpPr>
          <p:nvPr>
            <p:ph idx="1"/>
          </p:nvPr>
        </p:nvSpPr>
        <p:spPr>
          <a:xfrm>
            <a:off x="314607" y="1337711"/>
            <a:ext cx="8541003" cy="5520289"/>
          </a:xfrm>
          <a:solidFill>
            <a:srgbClr val="233013">
              <a:alpha val="75000"/>
            </a:srgbClr>
          </a:solidFill>
          <a:effectLst>
            <a:softEdge rad="127000"/>
          </a:effectLst>
        </p:spPr>
        <p:txBody>
          <a:bodyPr lIns="274320" tIns="274320" anchor="t">
            <a:normAutofit fontScale="92500" lnSpcReduction="20000"/>
          </a:bodyPr>
          <a:lstStyle/>
          <a:p>
            <a:pPr marL="0" indent="0">
              <a:spcBef>
                <a:spcPts val="0"/>
              </a:spcBef>
              <a:spcAft>
                <a:spcPts val="600"/>
              </a:spcAft>
              <a:buNone/>
            </a:pPr>
            <a:r>
              <a:rPr lang="en-US" b="1" dirty="0" smtClean="0">
                <a:solidFill>
                  <a:schemeClr val="bg2"/>
                </a:solidFill>
              </a:rPr>
              <a:t>Preliminaries</a:t>
            </a:r>
          </a:p>
          <a:p>
            <a:pPr marL="347472" indent="-347472">
              <a:spcBef>
                <a:spcPts val="0"/>
              </a:spcBef>
              <a:spcAft>
                <a:spcPts val="600"/>
              </a:spcAft>
            </a:pPr>
            <a:r>
              <a:rPr lang="en-US" b="1" i="1" dirty="0" smtClean="0">
                <a:solidFill>
                  <a:schemeClr val="bg2"/>
                </a:solidFill>
              </a:rPr>
              <a:t>Generally, </a:t>
            </a:r>
            <a:r>
              <a:rPr lang="en-US" b="1" dirty="0" smtClean="0">
                <a:solidFill>
                  <a:schemeClr val="bg2"/>
                </a:solidFill>
              </a:rPr>
              <a:t>the Athenians and visitors there were consumed with telling or hearing something </a:t>
            </a:r>
            <a:r>
              <a:rPr lang="en-US" b="1" i="1" dirty="0" smtClean="0">
                <a:solidFill>
                  <a:schemeClr val="bg2"/>
                </a:solidFill>
              </a:rPr>
              <a:t>new, </a:t>
            </a:r>
            <a:r>
              <a:rPr lang="en-US" b="1" u="sng" dirty="0" smtClean="0">
                <a:solidFill>
                  <a:srgbClr val="FFFF00"/>
                </a:solidFill>
              </a:rPr>
              <a:t>v.21</a:t>
            </a:r>
            <a:endParaRPr lang="en-US" b="1" dirty="0" smtClean="0">
              <a:solidFill>
                <a:schemeClr val="bg2"/>
              </a:solidFill>
            </a:endParaRPr>
          </a:p>
          <a:p>
            <a:pPr marL="747522" lvl="1" indent="-347472">
              <a:spcBef>
                <a:spcPts val="0"/>
              </a:spcBef>
              <a:spcAft>
                <a:spcPts val="600"/>
              </a:spcAft>
            </a:pPr>
            <a:r>
              <a:rPr lang="en-US" b="1" dirty="0" smtClean="0">
                <a:solidFill>
                  <a:schemeClr val="bg2"/>
                </a:solidFill>
              </a:rPr>
              <a:t>They, like many </a:t>
            </a:r>
            <a:r>
              <a:rPr lang="en-US" b="1" i="1" dirty="0" smtClean="0">
                <a:solidFill>
                  <a:schemeClr val="bg2"/>
                </a:solidFill>
              </a:rPr>
              <a:t>philosophers, </a:t>
            </a:r>
            <a:r>
              <a:rPr lang="en-US" b="1" dirty="0" smtClean="0">
                <a:solidFill>
                  <a:schemeClr val="bg2"/>
                </a:solidFill>
              </a:rPr>
              <a:t>seemed to be more interested in </a:t>
            </a:r>
            <a:r>
              <a:rPr lang="en-US" b="1" i="1" dirty="0" smtClean="0">
                <a:solidFill>
                  <a:schemeClr val="bg2"/>
                </a:solidFill>
              </a:rPr>
              <a:t>questions </a:t>
            </a:r>
            <a:r>
              <a:rPr lang="en-US" b="1" dirty="0" smtClean="0">
                <a:solidFill>
                  <a:schemeClr val="bg2"/>
                </a:solidFill>
              </a:rPr>
              <a:t>and </a:t>
            </a:r>
            <a:r>
              <a:rPr lang="en-US" b="1" i="1" dirty="0" smtClean="0">
                <a:solidFill>
                  <a:schemeClr val="bg2"/>
                </a:solidFill>
              </a:rPr>
              <a:t>debate </a:t>
            </a:r>
            <a:r>
              <a:rPr lang="en-US" b="1" dirty="0" smtClean="0">
                <a:solidFill>
                  <a:schemeClr val="bg2"/>
                </a:solidFill>
              </a:rPr>
              <a:t>than actual </a:t>
            </a:r>
            <a:r>
              <a:rPr lang="en-US" b="1" i="1" dirty="0" smtClean="0">
                <a:solidFill>
                  <a:schemeClr val="bg2"/>
                </a:solidFill>
              </a:rPr>
              <a:t>answers </a:t>
            </a:r>
            <a:r>
              <a:rPr lang="en-US" b="1" dirty="0" smtClean="0">
                <a:solidFill>
                  <a:schemeClr val="bg2"/>
                </a:solidFill>
              </a:rPr>
              <a:t>and </a:t>
            </a:r>
            <a:r>
              <a:rPr lang="en-US" b="1" i="1" dirty="0" smtClean="0">
                <a:solidFill>
                  <a:schemeClr val="bg2"/>
                </a:solidFill>
              </a:rPr>
              <a:t>truth, </a:t>
            </a:r>
            <a:r>
              <a:rPr lang="en-US" b="1" u="sng" dirty="0" smtClean="0">
                <a:solidFill>
                  <a:srgbClr val="FFFF00"/>
                </a:solidFill>
              </a:rPr>
              <a:t>vv.32-33</a:t>
            </a:r>
            <a:endParaRPr lang="en-US" b="1" dirty="0" smtClean="0">
              <a:solidFill>
                <a:srgbClr val="FFFF00"/>
              </a:solidFill>
            </a:endParaRPr>
          </a:p>
          <a:p>
            <a:pPr marL="747522" lvl="1" indent="-347472">
              <a:spcBef>
                <a:spcPts val="0"/>
              </a:spcBef>
              <a:spcAft>
                <a:spcPts val="600"/>
              </a:spcAft>
            </a:pPr>
            <a:r>
              <a:rPr lang="en-US" b="1" dirty="0" smtClean="0">
                <a:solidFill>
                  <a:schemeClr val="bg2"/>
                </a:solidFill>
              </a:rPr>
              <a:t>So, they were willing to hear what they termed an </a:t>
            </a:r>
            <a:r>
              <a:rPr lang="en-US" b="1" i="1" dirty="0" smtClean="0">
                <a:solidFill>
                  <a:schemeClr val="bg2"/>
                </a:solidFill>
              </a:rPr>
              <a:t>idle babbler </a:t>
            </a:r>
            <a:r>
              <a:rPr lang="en-US" dirty="0" smtClean="0">
                <a:solidFill>
                  <a:schemeClr val="bg2"/>
                </a:solidFill>
              </a:rPr>
              <a:t>(</a:t>
            </a:r>
            <a:r>
              <a:rPr lang="en-US" i="1" dirty="0" err="1" smtClean="0">
                <a:solidFill>
                  <a:schemeClr val="bg2"/>
                </a:solidFill>
              </a:rPr>
              <a:t>spermologos</a:t>
            </a:r>
            <a:r>
              <a:rPr lang="en-US" i="1" dirty="0" smtClean="0">
                <a:solidFill>
                  <a:schemeClr val="bg2"/>
                </a:solidFill>
              </a:rPr>
              <a:t>- </a:t>
            </a:r>
            <a:r>
              <a:rPr lang="en-US" dirty="0" smtClean="0">
                <a:solidFill>
                  <a:schemeClr val="bg2"/>
                </a:solidFill>
              </a:rPr>
              <a:t>one who </a:t>
            </a:r>
            <a:r>
              <a:rPr lang="en-US" i="1" dirty="0" smtClean="0">
                <a:solidFill>
                  <a:schemeClr val="bg2"/>
                </a:solidFill>
              </a:rPr>
              <a:t>picks up seed; </a:t>
            </a:r>
            <a:r>
              <a:rPr lang="en-US" dirty="0" smtClean="0">
                <a:solidFill>
                  <a:schemeClr val="bg2"/>
                </a:solidFill>
              </a:rPr>
              <a:t>of birds that pick up grain in the fields; or one who lounges in the marketplace picking up merchandise that falls from a load)</a:t>
            </a:r>
            <a:r>
              <a:rPr lang="en-US" b="1" dirty="0" smtClean="0">
                <a:solidFill>
                  <a:schemeClr val="bg2"/>
                </a:solidFill>
              </a:rPr>
              <a:t>, </a:t>
            </a:r>
            <a:r>
              <a:rPr lang="en-US" b="1" u="sng" dirty="0" smtClean="0">
                <a:solidFill>
                  <a:srgbClr val="FFFF00"/>
                </a:solidFill>
              </a:rPr>
              <a:t>v.18c</a:t>
            </a:r>
            <a:endParaRPr lang="en-US" b="1" dirty="0" smtClean="0">
              <a:solidFill>
                <a:srgbClr val="FFFF00"/>
              </a:solidFill>
            </a:endParaRPr>
          </a:p>
          <a:p>
            <a:pPr marL="747522" lvl="1" indent="-347472">
              <a:spcBef>
                <a:spcPts val="0"/>
              </a:spcBef>
              <a:spcAft>
                <a:spcPts val="600"/>
              </a:spcAft>
            </a:pPr>
            <a:r>
              <a:rPr lang="en-US" b="1" dirty="0" smtClean="0">
                <a:solidFill>
                  <a:schemeClr val="bg2"/>
                </a:solidFill>
              </a:rPr>
              <a:t>Especially one who proclaimed </a:t>
            </a:r>
            <a:r>
              <a:rPr lang="en-US" b="1" i="1" dirty="0" smtClean="0">
                <a:solidFill>
                  <a:schemeClr val="bg2"/>
                </a:solidFill>
              </a:rPr>
              <a:t>strange </a:t>
            </a:r>
            <a:r>
              <a:rPr lang="en-US" b="1" dirty="0" smtClean="0">
                <a:solidFill>
                  <a:schemeClr val="bg2"/>
                </a:solidFill>
              </a:rPr>
              <a:t>(new) </a:t>
            </a:r>
            <a:r>
              <a:rPr lang="en-US" b="1" i="1" dirty="0" smtClean="0">
                <a:solidFill>
                  <a:schemeClr val="bg2"/>
                </a:solidFill>
              </a:rPr>
              <a:t>deities </a:t>
            </a:r>
            <a:r>
              <a:rPr lang="en-US" dirty="0" smtClean="0">
                <a:solidFill>
                  <a:schemeClr val="bg2"/>
                </a:solidFill>
              </a:rPr>
              <a:t>(</a:t>
            </a:r>
            <a:r>
              <a:rPr lang="en-US" i="1" dirty="0" err="1" smtClean="0">
                <a:solidFill>
                  <a:schemeClr val="bg2"/>
                </a:solidFill>
              </a:rPr>
              <a:t>diamonion</a:t>
            </a:r>
            <a:r>
              <a:rPr lang="en-US" i="1" dirty="0" smtClean="0">
                <a:solidFill>
                  <a:schemeClr val="bg2"/>
                </a:solidFill>
              </a:rPr>
              <a:t>- god, spirit, deity, divinity</a:t>
            </a:r>
            <a:r>
              <a:rPr lang="en-US" dirty="0" smtClean="0">
                <a:solidFill>
                  <a:schemeClr val="bg2"/>
                </a:solidFill>
              </a:rPr>
              <a:t>)</a:t>
            </a:r>
            <a:r>
              <a:rPr lang="en-US" b="1" dirty="0" smtClean="0">
                <a:solidFill>
                  <a:schemeClr val="bg2"/>
                </a:solidFill>
              </a:rPr>
              <a:t>, </a:t>
            </a:r>
            <a:r>
              <a:rPr lang="en-US" b="1" u="sng" dirty="0" smtClean="0">
                <a:solidFill>
                  <a:srgbClr val="FFFF00"/>
                </a:solidFill>
              </a:rPr>
              <a:t>cf. v.18d-21</a:t>
            </a:r>
            <a:endParaRPr lang="en-US" b="1" dirty="0" smtClean="0">
              <a:solidFill>
                <a:schemeClr val="bg2"/>
              </a:solidFill>
            </a:endParaRPr>
          </a:p>
        </p:txBody>
      </p:sp>
      <p:sp>
        <p:nvSpPr>
          <p:cNvPr id="4" name="TextBox 3"/>
          <p:cNvSpPr txBox="1"/>
          <p:nvPr/>
        </p:nvSpPr>
        <p:spPr>
          <a:xfrm>
            <a:off x="1959278" y="814491"/>
            <a:ext cx="4098926" cy="523220"/>
          </a:xfrm>
          <a:prstGeom prst="rect">
            <a:avLst/>
          </a:prstGeom>
          <a:noFill/>
        </p:spPr>
        <p:txBody>
          <a:bodyPr wrap="square" rtlCol="0">
            <a:spAutoFit/>
          </a:bodyPr>
          <a:lstStyle/>
          <a:p>
            <a:pPr algn="ctr"/>
            <a:r>
              <a:rPr lang="en-US" sz="2800" b="1" dirty="0" smtClean="0">
                <a:solidFill>
                  <a:srgbClr val="233013"/>
                </a:solidFill>
                <a:effectLst>
                  <a:glow rad="139700">
                    <a:srgbClr val="233013">
                      <a:alpha val="40000"/>
                    </a:srgbClr>
                  </a:glow>
                </a:effectLst>
              </a:rPr>
              <a:t>(but the Athenians didn’t)</a:t>
            </a:r>
            <a:endParaRPr lang="en-US" sz="2800" dirty="0">
              <a:effectLst>
                <a:glow rad="139700">
                  <a:srgbClr val="233013">
                    <a:alpha val="40000"/>
                  </a:srgbClr>
                </a:glow>
              </a:effectLst>
            </a:endParaRPr>
          </a:p>
        </p:txBody>
      </p:sp>
    </p:spTree>
    <p:extLst>
      <p:ext uri="{BB962C8B-B14F-4D97-AF65-F5344CB8AC3E}">
        <p14:creationId xmlns:p14="http://schemas.microsoft.com/office/powerpoint/2010/main" val="3417800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636"/>
            <a:ext cx="8229600" cy="855499"/>
          </a:xfrm>
        </p:spPr>
        <p:txBody>
          <a:bodyPr/>
          <a:lstStyle/>
          <a:p>
            <a:r>
              <a:rPr lang="en-US" b="1" dirty="0" smtClean="0">
                <a:solidFill>
                  <a:srgbClr val="233013"/>
                </a:solidFill>
                <a:effectLst>
                  <a:glow rad="139700">
                    <a:srgbClr val="233013">
                      <a:alpha val="40000"/>
                    </a:srgbClr>
                  </a:glow>
                </a:effectLst>
              </a:rPr>
              <a:t>The God that We Should Know</a:t>
            </a:r>
            <a:endParaRPr lang="en-US" b="1" dirty="0">
              <a:solidFill>
                <a:srgbClr val="233013"/>
              </a:solidFill>
              <a:effectLst>
                <a:glow rad="139700">
                  <a:srgbClr val="233013">
                    <a:alpha val="40000"/>
                  </a:srgbClr>
                </a:glow>
              </a:effectLst>
            </a:endParaRPr>
          </a:p>
        </p:txBody>
      </p:sp>
      <p:sp>
        <p:nvSpPr>
          <p:cNvPr id="3" name="Subtitle 2"/>
          <p:cNvSpPr>
            <a:spLocks noGrp="1"/>
          </p:cNvSpPr>
          <p:nvPr>
            <p:ph idx="1"/>
          </p:nvPr>
        </p:nvSpPr>
        <p:spPr>
          <a:xfrm>
            <a:off x="314607" y="1337711"/>
            <a:ext cx="8541003" cy="5396497"/>
          </a:xfrm>
          <a:solidFill>
            <a:srgbClr val="233013">
              <a:alpha val="75000"/>
            </a:srgbClr>
          </a:solidFill>
          <a:effectLst>
            <a:softEdge rad="127000"/>
          </a:effectLst>
        </p:spPr>
        <p:txBody>
          <a:bodyPr lIns="274320" tIns="274320" anchor="t">
            <a:normAutofit/>
          </a:bodyPr>
          <a:lstStyle/>
          <a:p>
            <a:pPr marL="0" indent="0">
              <a:spcBef>
                <a:spcPts val="0"/>
              </a:spcBef>
              <a:spcAft>
                <a:spcPts val="600"/>
              </a:spcAft>
              <a:buNone/>
            </a:pPr>
            <a:r>
              <a:rPr lang="en-US" b="1" dirty="0" smtClean="0">
                <a:solidFill>
                  <a:schemeClr val="bg2"/>
                </a:solidFill>
              </a:rPr>
              <a:t>So what did Paul want these </a:t>
            </a:r>
            <a:r>
              <a:rPr lang="en-US" b="1" i="1" dirty="0" smtClean="0">
                <a:solidFill>
                  <a:schemeClr val="bg2"/>
                </a:solidFill>
              </a:rPr>
              <a:t>idolatrous, philosophizing, </a:t>
            </a:r>
            <a:r>
              <a:rPr lang="en-US" b="1" dirty="0" smtClean="0">
                <a:solidFill>
                  <a:schemeClr val="bg2"/>
                </a:solidFill>
              </a:rPr>
              <a:t>consumed with </a:t>
            </a:r>
            <a:r>
              <a:rPr lang="en-US" b="1" i="1" dirty="0" smtClean="0">
                <a:solidFill>
                  <a:schemeClr val="bg2"/>
                </a:solidFill>
              </a:rPr>
              <a:t>the novelty of the new </a:t>
            </a:r>
            <a:r>
              <a:rPr lang="en-US" b="1" dirty="0" smtClean="0">
                <a:solidFill>
                  <a:schemeClr val="bg2"/>
                </a:solidFill>
              </a:rPr>
              <a:t>and </a:t>
            </a:r>
            <a:r>
              <a:rPr lang="en-US" b="1" i="1" dirty="0" smtClean="0">
                <a:solidFill>
                  <a:schemeClr val="bg2"/>
                </a:solidFill>
              </a:rPr>
              <a:t>very religious* </a:t>
            </a:r>
            <a:r>
              <a:rPr lang="en-US" b="1" dirty="0" smtClean="0">
                <a:solidFill>
                  <a:schemeClr val="bg2"/>
                </a:solidFill>
              </a:rPr>
              <a:t>Athenians to know?</a:t>
            </a:r>
          </a:p>
          <a:p>
            <a:pPr marL="347472" indent="-347472">
              <a:spcBef>
                <a:spcPts val="0"/>
              </a:spcBef>
              <a:spcAft>
                <a:spcPts val="600"/>
              </a:spcAft>
            </a:pPr>
            <a:r>
              <a:rPr lang="en-US" b="1" i="1" dirty="0" smtClean="0">
                <a:solidFill>
                  <a:schemeClr val="bg2"/>
                </a:solidFill>
              </a:rPr>
              <a:t>The </a:t>
            </a:r>
            <a:r>
              <a:rPr lang="en-US" b="1" dirty="0" smtClean="0">
                <a:solidFill>
                  <a:schemeClr val="bg2"/>
                </a:solidFill>
              </a:rPr>
              <a:t>God they had failed to discover- the </a:t>
            </a:r>
            <a:r>
              <a:rPr lang="en-US" b="1" i="1" dirty="0" smtClean="0">
                <a:solidFill>
                  <a:schemeClr val="bg2"/>
                </a:solidFill>
              </a:rPr>
              <a:t>Unknown God </a:t>
            </a:r>
            <a:r>
              <a:rPr lang="en-US" b="1" dirty="0" smtClean="0">
                <a:solidFill>
                  <a:schemeClr val="bg2"/>
                </a:solidFill>
              </a:rPr>
              <a:t>that they had only worshipped in </a:t>
            </a:r>
            <a:r>
              <a:rPr lang="en-US" b="1" i="1" dirty="0" smtClean="0">
                <a:solidFill>
                  <a:schemeClr val="bg2"/>
                </a:solidFill>
              </a:rPr>
              <a:t>ignorance, </a:t>
            </a:r>
            <a:r>
              <a:rPr lang="en-US" b="1" u="sng" dirty="0" smtClean="0">
                <a:solidFill>
                  <a:srgbClr val="FFFF00"/>
                </a:solidFill>
              </a:rPr>
              <a:t>vv.22-23</a:t>
            </a:r>
            <a:endParaRPr lang="en-US" b="1" dirty="0" smtClean="0">
              <a:solidFill>
                <a:srgbClr val="FFFF00"/>
              </a:solidFill>
            </a:endParaRPr>
          </a:p>
          <a:p>
            <a:pPr marL="347472" indent="-347472">
              <a:spcBef>
                <a:spcPts val="0"/>
              </a:spcBef>
              <a:spcAft>
                <a:spcPts val="600"/>
              </a:spcAft>
            </a:pPr>
            <a:r>
              <a:rPr lang="en-US" b="1" dirty="0" smtClean="0">
                <a:solidFill>
                  <a:schemeClr val="bg1"/>
                </a:solidFill>
              </a:rPr>
              <a:t>Thus, the sermon that follows is specifically designed and delivered to manifest the one true God and His attributes to the Athenians, and all since like them! </a:t>
            </a:r>
          </a:p>
        </p:txBody>
      </p:sp>
      <p:sp>
        <p:nvSpPr>
          <p:cNvPr id="4" name="TextBox 3"/>
          <p:cNvSpPr txBox="1"/>
          <p:nvPr/>
        </p:nvSpPr>
        <p:spPr>
          <a:xfrm>
            <a:off x="1959278" y="814491"/>
            <a:ext cx="4098926" cy="523220"/>
          </a:xfrm>
          <a:prstGeom prst="rect">
            <a:avLst/>
          </a:prstGeom>
          <a:noFill/>
        </p:spPr>
        <p:txBody>
          <a:bodyPr wrap="square" rtlCol="0">
            <a:spAutoFit/>
          </a:bodyPr>
          <a:lstStyle/>
          <a:p>
            <a:pPr algn="ctr"/>
            <a:r>
              <a:rPr lang="en-US" sz="2800" b="1" dirty="0" smtClean="0">
                <a:solidFill>
                  <a:srgbClr val="233013"/>
                </a:solidFill>
                <a:effectLst>
                  <a:glow rad="139700">
                    <a:srgbClr val="233013">
                      <a:alpha val="40000"/>
                    </a:srgbClr>
                  </a:glow>
                </a:effectLst>
              </a:rPr>
              <a:t>(but the Athenians didn’t)</a:t>
            </a:r>
            <a:endParaRPr lang="en-US" sz="2800" dirty="0">
              <a:effectLst>
                <a:glow rad="139700">
                  <a:srgbClr val="233013">
                    <a:alpha val="40000"/>
                  </a:srgbClr>
                </a:glow>
              </a:effectLst>
            </a:endParaRPr>
          </a:p>
        </p:txBody>
      </p:sp>
    </p:spTree>
    <p:extLst>
      <p:ext uri="{BB962C8B-B14F-4D97-AF65-F5344CB8AC3E}">
        <p14:creationId xmlns:p14="http://schemas.microsoft.com/office/powerpoint/2010/main" val="231585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636"/>
            <a:ext cx="8229600" cy="855499"/>
          </a:xfrm>
        </p:spPr>
        <p:txBody>
          <a:bodyPr/>
          <a:lstStyle/>
          <a:p>
            <a:r>
              <a:rPr lang="en-US" b="1" dirty="0" smtClean="0">
                <a:solidFill>
                  <a:srgbClr val="233013"/>
                </a:solidFill>
                <a:effectLst>
                  <a:glow rad="139700">
                    <a:srgbClr val="233013">
                      <a:alpha val="40000"/>
                    </a:srgbClr>
                  </a:glow>
                </a:effectLst>
              </a:rPr>
              <a:t>The God that We Should Know</a:t>
            </a:r>
            <a:endParaRPr lang="en-US" b="1" dirty="0">
              <a:solidFill>
                <a:srgbClr val="233013"/>
              </a:solidFill>
              <a:effectLst>
                <a:glow rad="139700">
                  <a:srgbClr val="233013">
                    <a:alpha val="40000"/>
                  </a:srgbClr>
                </a:glow>
              </a:effectLst>
            </a:endParaRPr>
          </a:p>
        </p:txBody>
      </p:sp>
      <p:sp>
        <p:nvSpPr>
          <p:cNvPr id="3" name="Subtitle 2"/>
          <p:cNvSpPr>
            <a:spLocks noGrp="1"/>
          </p:cNvSpPr>
          <p:nvPr>
            <p:ph idx="1"/>
          </p:nvPr>
        </p:nvSpPr>
        <p:spPr>
          <a:xfrm>
            <a:off x="0" y="1337711"/>
            <a:ext cx="9144000" cy="5396497"/>
          </a:xfrm>
          <a:solidFill>
            <a:srgbClr val="233013">
              <a:alpha val="75000"/>
            </a:srgbClr>
          </a:solidFill>
          <a:effectLst>
            <a:softEdge rad="127000"/>
          </a:effectLst>
        </p:spPr>
        <p:txBody>
          <a:bodyPr lIns="274320" tIns="274320" anchor="t">
            <a:normAutofit lnSpcReduction="10000"/>
          </a:bodyPr>
          <a:lstStyle/>
          <a:p>
            <a:pPr marL="0" indent="0">
              <a:spcBef>
                <a:spcPts val="0"/>
              </a:spcBef>
              <a:spcAft>
                <a:spcPts val="600"/>
              </a:spcAft>
              <a:buNone/>
            </a:pPr>
            <a:r>
              <a:rPr lang="en-US" b="1" dirty="0" smtClean="0">
                <a:solidFill>
                  <a:schemeClr val="bg2"/>
                </a:solidFill>
              </a:rPr>
              <a:t>The Sermon: This </a:t>
            </a:r>
            <a:r>
              <a:rPr lang="en-US" b="1" i="1" dirty="0" smtClean="0">
                <a:solidFill>
                  <a:schemeClr val="bg2"/>
                </a:solidFill>
              </a:rPr>
              <a:t>Unknown God </a:t>
            </a:r>
            <a:r>
              <a:rPr lang="en-US" b="1" dirty="0" smtClean="0">
                <a:solidFill>
                  <a:schemeClr val="bg2"/>
                </a:solidFill>
              </a:rPr>
              <a:t>is:</a:t>
            </a:r>
          </a:p>
          <a:p>
            <a:pPr marL="347472" indent="-347472">
              <a:spcBef>
                <a:spcPts val="0"/>
              </a:spcBef>
              <a:spcAft>
                <a:spcPts val="600"/>
              </a:spcAft>
            </a:pPr>
            <a:r>
              <a:rPr lang="en-US" b="1" dirty="0" smtClean="0">
                <a:solidFill>
                  <a:schemeClr val="bg2"/>
                </a:solidFill>
              </a:rPr>
              <a:t>Your </a:t>
            </a:r>
            <a:r>
              <a:rPr lang="en-US" b="1" i="1" dirty="0" smtClean="0">
                <a:solidFill>
                  <a:schemeClr val="bg2"/>
                </a:solidFill>
              </a:rPr>
              <a:t>Creator, </a:t>
            </a:r>
            <a:r>
              <a:rPr lang="en-US" b="1" u="sng" dirty="0" smtClean="0">
                <a:solidFill>
                  <a:srgbClr val="FFFF00"/>
                </a:solidFill>
              </a:rPr>
              <a:t>v.24</a:t>
            </a:r>
            <a:r>
              <a:rPr lang="en-US" b="1" dirty="0" smtClean="0">
                <a:solidFill>
                  <a:srgbClr val="FFFF00"/>
                </a:solidFill>
              </a:rPr>
              <a:t>; </a:t>
            </a:r>
            <a:r>
              <a:rPr lang="en-US" b="1" u="sng" dirty="0" smtClean="0">
                <a:solidFill>
                  <a:srgbClr val="FFFF00"/>
                </a:solidFill>
              </a:rPr>
              <a:t>cf. 14:15</a:t>
            </a:r>
            <a:r>
              <a:rPr lang="en-US" b="1" dirty="0" smtClean="0">
                <a:solidFill>
                  <a:srgbClr val="FFFF00"/>
                </a:solidFill>
              </a:rPr>
              <a:t>; </a:t>
            </a:r>
            <a:r>
              <a:rPr lang="en-US" b="1" u="sng" dirty="0" smtClean="0">
                <a:solidFill>
                  <a:srgbClr val="FFFF00"/>
                </a:solidFill>
              </a:rPr>
              <a:t>Heb.11:1-3</a:t>
            </a:r>
            <a:endParaRPr lang="en-US" b="1" dirty="0" smtClean="0">
              <a:solidFill>
                <a:srgbClr val="FFFF00"/>
              </a:solidFill>
            </a:endParaRPr>
          </a:p>
          <a:p>
            <a:pPr marL="347472" indent="-347472">
              <a:spcBef>
                <a:spcPts val="0"/>
              </a:spcBef>
              <a:spcAft>
                <a:spcPts val="600"/>
              </a:spcAft>
            </a:pPr>
            <a:r>
              <a:rPr lang="en-US" b="1" dirty="0" smtClean="0">
                <a:solidFill>
                  <a:srgbClr val="FFFFFF"/>
                </a:solidFill>
              </a:rPr>
              <a:t>Your </a:t>
            </a:r>
            <a:r>
              <a:rPr lang="en-US" b="1" i="1" dirty="0" smtClean="0">
                <a:solidFill>
                  <a:srgbClr val="FFFFFF"/>
                </a:solidFill>
              </a:rPr>
              <a:t>Sustainer, </a:t>
            </a:r>
            <a:r>
              <a:rPr lang="en-US" b="1" u="sng" dirty="0" smtClean="0">
                <a:solidFill>
                  <a:srgbClr val="FFFF00"/>
                </a:solidFill>
              </a:rPr>
              <a:t>v.25</a:t>
            </a:r>
            <a:r>
              <a:rPr lang="en-US" b="1" dirty="0" smtClean="0">
                <a:solidFill>
                  <a:srgbClr val="FFFF00"/>
                </a:solidFill>
              </a:rPr>
              <a:t>; </a:t>
            </a:r>
            <a:r>
              <a:rPr lang="en-US" b="1" u="sng" dirty="0" smtClean="0">
                <a:solidFill>
                  <a:srgbClr val="FFFF00"/>
                </a:solidFill>
              </a:rPr>
              <a:t>cf. 14:16-17</a:t>
            </a:r>
            <a:endParaRPr lang="en-US" b="1" dirty="0" smtClean="0">
              <a:solidFill>
                <a:srgbClr val="FFFF00"/>
              </a:solidFill>
            </a:endParaRPr>
          </a:p>
          <a:p>
            <a:pPr marL="347472" indent="-347472">
              <a:spcBef>
                <a:spcPts val="0"/>
              </a:spcBef>
              <a:spcAft>
                <a:spcPts val="600"/>
              </a:spcAft>
            </a:pPr>
            <a:r>
              <a:rPr lang="en-US" b="1" dirty="0" smtClean="0">
                <a:solidFill>
                  <a:srgbClr val="FFFFFF"/>
                </a:solidFill>
              </a:rPr>
              <a:t>Your </a:t>
            </a:r>
            <a:r>
              <a:rPr lang="en-US" b="1" i="1" dirty="0" smtClean="0">
                <a:solidFill>
                  <a:srgbClr val="FFFFFF"/>
                </a:solidFill>
              </a:rPr>
              <a:t>Unifier,</a:t>
            </a:r>
            <a:r>
              <a:rPr lang="en-US" b="1" i="1" dirty="0" smtClean="0">
                <a:solidFill>
                  <a:srgbClr val="FFFF00"/>
                </a:solidFill>
              </a:rPr>
              <a:t> </a:t>
            </a:r>
            <a:r>
              <a:rPr lang="en-US" b="1" u="sng" dirty="0" smtClean="0">
                <a:solidFill>
                  <a:srgbClr val="FFFF00"/>
                </a:solidFill>
              </a:rPr>
              <a:t>v.26a</a:t>
            </a:r>
            <a:r>
              <a:rPr lang="en-US" b="1" dirty="0" smtClean="0">
                <a:solidFill>
                  <a:srgbClr val="FFFF00"/>
                </a:solidFill>
              </a:rPr>
              <a:t>; </a:t>
            </a:r>
            <a:r>
              <a:rPr lang="en-US" b="1" u="sng" dirty="0" smtClean="0">
                <a:solidFill>
                  <a:srgbClr val="FFFF00"/>
                </a:solidFill>
              </a:rPr>
              <a:t>cf. 10:34-35</a:t>
            </a:r>
            <a:r>
              <a:rPr lang="en-US" b="1" dirty="0" smtClean="0">
                <a:solidFill>
                  <a:srgbClr val="FFFF00"/>
                </a:solidFill>
              </a:rPr>
              <a:t>; </a:t>
            </a:r>
            <a:r>
              <a:rPr lang="en-US" b="1" u="sng" dirty="0" smtClean="0">
                <a:solidFill>
                  <a:srgbClr val="FFFF00"/>
                </a:solidFill>
              </a:rPr>
              <a:t>Gal.3:28-29</a:t>
            </a:r>
            <a:endParaRPr lang="en-US" b="1" dirty="0" smtClean="0">
              <a:solidFill>
                <a:srgbClr val="FFFF00"/>
              </a:solidFill>
            </a:endParaRPr>
          </a:p>
          <a:p>
            <a:pPr marL="347472" indent="-347472">
              <a:spcBef>
                <a:spcPts val="0"/>
              </a:spcBef>
              <a:spcAft>
                <a:spcPts val="600"/>
              </a:spcAft>
            </a:pPr>
            <a:r>
              <a:rPr lang="en-US" b="1" dirty="0" smtClean="0">
                <a:solidFill>
                  <a:srgbClr val="FFFFFF"/>
                </a:solidFill>
              </a:rPr>
              <a:t>Your </a:t>
            </a:r>
            <a:r>
              <a:rPr lang="en-US" b="1" i="1" dirty="0" smtClean="0">
                <a:solidFill>
                  <a:srgbClr val="FFFFFF"/>
                </a:solidFill>
              </a:rPr>
              <a:t>Limiter, </a:t>
            </a:r>
            <a:r>
              <a:rPr lang="en-US" b="1" u="sng" dirty="0" smtClean="0">
                <a:solidFill>
                  <a:srgbClr val="FFFF00"/>
                </a:solidFill>
              </a:rPr>
              <a:t>v.26b</a:t>
            </a:r>
            <a:r>
              <a:rPr lang="en-US" b="1" dirty="0" smtClean="0">
                <a:solidFill>
                  <a:srgbClr val="FFFF00"/>
                </a:solidFill>
              </a:rPr>
              <a:t>; </a:t>
            </a:r>
            <a:r>
              <a:rPr lang="en-US" b="1" u="sng" dirty="0" smtClean="0">
                <a:solidFill>
                  <a:srgbClr val="FFFF00"/>
                </a:solidFill>
              </a:rPr>
              <a:t>cf. Job 12:23</a:t>
            </a:r>
            <a:endParaRPr lang="en-US" b="1" dirty="0" smtClean="0">
              <a:solidFill>
                <a:srgbClr val="FFFF00"/>
              </a:solidFill>
            </a:endParaRPr>
          </a:p>
          <a:p>
            <a:pPr marL="347472" indent="-347472">
              <a:spcBef>
                <a:spcPts val="0"/>
              </a:spcBef>
              <a:spcAft>
                <a:spcPts val="600"/>
              </a:spcAft>
            </a:pPr>
            <a:r>
              <a:rPr lang="en-US" b="1" dirty="0" smtClean="0">
                <a:solidFill>
                  <a:srgbClr val="FFFFFF"/>
                </a:solidFill>
              </a:rPr>
              <a:t>Your </a:t>
            </a:r>
            <a:r>
              <a:rPr lang="en-US" b="1" i="1" dirty="0" smtClean="0">
                <a:solidFill>
                  <a:srgbClr val="FFFFFF"/>
                </a:solidFill>
              </a:rPr>
              <a:t>Life’s (near) Objective, </a:t>
            </a:r>
            <a:r>
              <a:rPr lang="en-US" b="1" u="sng" dirty="0" smtClean="0">
                <a:solidFill>
                  <a:srgbClr val="FFFF00"/>
                </a:solidFill>
              </a:rPr>
              <a:t>v.27</a:t>
            </a:r>
            <a:r>
              <a:rPr lang="en-US" b="1" dirty="0" smtClean="0">
                <a:solidFill>
                  <a:srgbClr val="FFFF00"/>
                </a:solidFill>
              </a:rPr>
              <a:t>; </a:t>
            </a:r>
            <a:r>
              <a:rPr lang="en-US" b="1" u="sng" dirty="0" smtClean="0">
                <a:solidFill>
                  <a:srgbClr val="FFFF00"/>
                </a:solidFill>
              </a:rPr>
              <a:t>cf. Rom.1:18-20</a:t>
            </a:r>
            <a:endParaRPr lang="en-US" b="1" dirty="0" smtClean="0">
              <a:solidFill>
                <a:srgbClr val="FFFFFF"/>
              </a:solidFill>
            </a:endParaRPr>
          </a:p>
          <a:p>
            <a:pPr marL="347472" indent="-347472">
              <a:spcBef>
                <a:spcPts val="0"/>
              </a:spcBef>
              <a:spcAft>
                <a:spcPts val="600"/>
              </a:spcAft>
            </a:pPr>
            <a:r>
              <a:rPr lang="en-US" b="1" dirty="0" smtClean="0">
                <a:solidFill>
                  <a:schemeClr val="bg1"/>
                </a:solidFill>
              </a:rPr>
              <a:t>Your </a:t>
            </a:r>
            <a:r>
              <a:rPr lang="en-US" b="1" i="1" dirty="0" smtClean="0">
                <a:solidFill>
                  <a:schemeClr val="bg1"/>
                </a:solidFill>
              </a:rPr>
              <a:t>Source/Father, </a:t>
            </a:r>
            <a:r>
              <a:rPr lang="en-US" b="1" u="sng" dirty="0" smtClean="0">
                <a:solidFill>
                  <a:srgbClr val="FFFF00"/>
                </a:solidFill>
              </a:rPr>
              <a:t>vv.28-29a</a:t>
            </a:r>
            <a:r>
              <a:rPr lang="en-US" b="1" dirty="0" smtClean="0">
                <a:solidFill>
                  <a:srgbClr val="FFFF00"/>
                </a:solidFill>
              </a:rPr>
              <a:t>; </a:t>
            </a:r>
            <a:r>
              <a:rPr lang="en-US" b="1" u="sng" dirty="0" smtClean="0">
                <a:solidFill>
                  <a:srgbClr val="FFFF00"/>
                </a:solidFill>
              </a:rPr>
              <a:t>cf. Job 12:10</a:t>
            </a:r>
            <a:endParaRPr lang="en-US" b="1" dirty="0" smtClean="0">
              <a:solidFill>
                <a:srgbClr val="FFFF00"/>
              </a:solidFill>
            </a:endParaRPr>
          </a:p>
          <a:p>
            <a:pPr marL="347472" indent="-347472">
              <a:spcBef>
                <a:spcPts val="0"/>
              </a:spcBef>
              <a:spcAft>
                <a:spcPts val="600"/>
              </a:spcAft>
            </a:pPr>
            <a:r>
              <a:rPr lang="en-US" b="1" dirty="0" smtClean="0">
                <a:solidFill>
                  <a:schemeClr val="bg1"/>
                </a:solidFill>
              </a:rPr>
              <a:t>Your </a:t>
            </a:r>
            <a:r>
              <a:rPr lang="en-US" b="1" i="1" dirty="0" smtClean="0">
                <a:solidFill>
                  <a:schemeClr val="bg1"/>
                </a:solidFill>
              </a:rPr>
              <a:t>Spiritual Source/Father, </a:t>
            </a:r>
            <a:r>
              <a:rPr lang="en-US" b="1" u="sng" dirty="0" smtClean="0">
                <a:solidFill>
                  <a:srgbClr val="FFFF00"/>
                </a:solidFill>
              </a:rPr>
              <a:t>v.29b</a:t>
            </a:r>
            <a:r>
              <a:rPr lang="en-US" b="1" dirty="0" smtClean="0">
                <a:solidFill>
                  <a:srgbClr val="FFFF00"/>
                </a:solidFill>
              </a:rPr>
              <a:t>; </a:t>
            </a:r>
            <a:r>
              <a:rPr lang="en-US" b="1" u="sng" dirty="0" smtClean="0">
                <a:solidFill>
                  <a:srgbClr val="FFFF00"/>
                </a:solidFill>
              </a:rPr>
              <a:t>cf. 7:48</a:t>
            </a:r>
            <a:r>
              <a:rPr lang="en-US" b="1" u="sng" dirty="0" smtClean="0">
                <a:solidFill>
                  <a:srgbClr val="FFFF00"/>
                </a:solidFill>
              </a:rPr>
              <a:t>-50</a:t>
            </a:r>
            <a:endParaRPr lang="en-US" b="1" dirty="0" smtClean="0">
              <a:solidFill>
                <a:srgbClr val="FFFF00"/>
              </a:solidFill>
            </a:endParaRPr>
          </a:p>
          <a:p>
            <a:pPr marL="0" indent="0">
              <a:spcBef>
                <a:spcPts val="0"/>
              </a:spcBef>
              <a:spcAft>
                <a:spcPts val="600"/>
              </a:spcAft>
              <a:buNone/>
            </a:pPr>
            <a:r>
              <a:rPr lang="en-US" b="1" dirty="0" smtClean="0">
                <a:solidFill>
                  <a:schemeClr val="bg1"/>
                </a:solidFill>
              </a:rPr>
              <a:t>And why the Athenians (and we) need to know these things in particular about the </a:t>
            </a:r>
            <a:r>
              <a:rPr lang="en-US" b="1" i="1" dirty="0" smtClean="0">
                <a:solidFill>
                  <a:schemeClr val="bg1"/>
                </a:solidFill>
              </a:rPr>
              <a:t>Unknown God?</a:t>
            </a:r>
            <a:endParaRPr lang="en-US" b="1" dirty="0" smtClean="0">
              <a:solidFill>
                <a:schemeClr val="bg1"/>
              </a:solidFill>
            </a:endParaRPr>
          </a:p>
        </p:txBody>
      </p:sp>
      <p:sp>
        <p:nvSpPr>
          <p:cNvPr id="4" name="TextBox 3"/>
          <p:cNvSpPr txBox="1"/>
          <p:nvPr/>
        </p:nvSpPr>
        <p:spPr>
          <a:xfrm>
            <a:off x="1959278" y="814491"/>
            <a:ext cx="4098926" cy="523220"/>
          </a:xfrm>
          <a:prstGeom prst="rect">
            <a:avLst/>
          </a:prstGeom>
          <a:noFill/>
        </p:spPr>
        <p:txBody>
          <a:bodyPr wrap="square" rtlCol="0">
            <a:spAutoFit/>
          </a:bodyPr>
          <a:lstStyle/>
          <a:p>
            <a:pPr algn="ctr"/>
            <a:r>
              <a:rPr lang="en-US" sz="2800" b="1" dirty="0" smtClean="0">
                <a:solidFill>
                  <a:srgbClr val="233013"/>
                </a:solidFill>
                <a:effectLst>
                  <a:glow rad="139700">
                    <a:srgbClr val="233013">
                      <a:alpha val="40000"/>
                    </a:srgbClr>
                  </a:glow>
                </a:effectLst>
              </a:rPr>
              <a:t>(but the Athenians didn’t)</a:t>
            </a:r>
            <a:endParaRPr lang="en-US" sz="2800" dirty="0">
              <a:effectLst>
                <a:glow rad="139700">
                  <a:srgbClr val="233013">
                    <a:alpha val="40000"/>
                  </a:srgbClr>
                </a:glow>
              </a:effectLst>
            </a:endParaRPr>
          </a:p>
        </p:txBody>
      </p:sp>
    </p:spTree>
    <p:extLst>
      <p:ext uri="{BB962C8B-B14F-4D97-AF65-F5344CB8AC3E}">
        <p14:creationId xmlns:p14="http://schemas.microsoft.com/office/powerpoint/2010/main" val="60583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636"/>
            <a:ext cx="8229600" cy="855499"/>
          </a:xfrm>
        </p:spPr>
        <p:txBody>
          <a:bodyPr/>
          <a:lstStyle/>
          <a:p>
            <a:r>
              <a:rPr lang="en-US" b="1" dirty="0" smtClean="0">
                <a:solidFill>
                  <a:srgbClr val="233013"/>
                </a:solidFill>
                <a:effectLst>
                  <a:glow rad="139700">
                    <a:srgbClr val="233013">
                      <a:alpha val="40000"/>
                    </a:srgbClr>
                  </a:glow>
                </a:effectLst>
              </a:rPr>
              <a:t>The God that We Should Know</a:t>
            </a:r>
            <a:endParaRPr lang="en-US" b="1" dirty="0">
              <a:solidFill>
                <a:srgbClr val="233013"/>
              </a:solidFill>
              <a:effectLst>
                <a:glow rad="139700">
                  <a:srgbClr val="233013">
                    <a:alpha val="40000"/>
                  </a:srgbClr>
                </a:glow>
              </a:effectLst>
            </a:endParaRPr>
          </a:p>
        </p:txBody>
      </p:sp>
      <p:sp>
        <p:nvSpPr>
          <p:cNvPr id="3" name="Subtitle 2"/>
          <p:cNvSpPr>
            <a:spLocks noGrp="1"/>
          </p:cNvSpPr>
          <p:nvPr>
            <p:ph idx="1"/>
          </p:nvPr>
        </p:nvSpPr>
        <p:spPr>
          <a:xfrm>
            <a:off x="0" y="1337711"/>
            <a:ext cx="9144000" cy="5396497"/>
          </a:xfrm>
          <a:solidFill>
            <a:srgbClr val="233013">
              <a:alpha val="75000"/>
            </a:srgbClr>
          </a:solidFill>
          <a:effectLst>
            <a:softEdge rad="127000"/>
          </a:effectLst>
        </p:spPr>
        <p:txBody>
          <a:bodyPr lIns="274320" tIns="274320" anchor="t">
            <a:normAutofit fontScale="92500"/>
          </a:bodyPr>
          <a:lstStyle/>
          <a:p>
            <a:pPr marL="0" indent="0">
              <a:spcBef>
                <a:spcPts val="0"/>
              </a:spcBef>
              <a:spcAft>
                <a:spcPts val="600"/>
              </a:spcAft>
              <a:buNone/>
            </a:pPr>
            <a:r>
              <a:rPr lang="en-US" b="1" dirty="0" smtClean="0">
                <a:solidFill>
                  <a:schemeClr val="bg2"/>
                </a:solidFill>
              </a:rPr>
              <a:t>Because:</a:t>
            </a:r>
          </a:p>
          <a:p>
            <a:pPr marL="347472" indent="-347472">
              <a:spcBef>
                <a:spcPts val="0"/>
              </a:spcBef>
              <a:spcAft>
                <a:spcPts val="600"/>
              </a:spcAft>
            </a:pPr>
            <a:r>
              <a:rPr lang="en-US" b="1" i="1" dirty="0" smtClean="0">
                <a:solidFill>
                  <a:schemeClr val="bg2"/>
                </a:solidFill>
              </a:rPr>
              <a:t>This </a:t>
            </a:r>
            <a:r>
              <a:rPr lang="en-US" b="1" dirty="0" smtClean="0">
                <a:solidFill>
                  <a:schemeClr val="bg2"/>
                </a:solidFill>
              </a:rPr>
              <a:t>God has and will overlook (the/your) </a:t>
            </a:r>
            <a:r>
              <a:rPr lang="en-US" b="1" i="1" dirty="0" smtClean="0">
                <a:solidFill>
                  <a:schemeClr val="bg2"/>
                </a:solidFill>
              </a:rPr>
              <a:t>times of ignorance, </a:t>
            </a:r>
            <a:r>
              <a:rPr lang="en-US" b="1" u="sng" dirty="0" smtClean="0">
                <a:solidFill>
                  <a:srgbClr val="FFFF00"/>
                </a:solidFill>
              </a:rPr>
              <a:t>v.30a</a:t>
            </a:r>
            <a:r>
              <a:rPr lang="en-US" b="1" dirty="0" smtClean="0">
                <a:solidFill>
                  <a:srgbClr val="FFFF00"/>
                </a:solidFill>
              </a:rPr>
              <a:t>; </a:t>
            </a:r>
            <a:r>
              <a:rPr lang="en-US" b="1" u="sng" dirty="0" smtClean="0">
                <a:solidFill>
                  <a:srgbClr val="FFFF00"/>
                </a:solidFill>
              </a:rPr>
              <a:t>cf. 3:17; 14:16</a:t>
            </a:r>
            <a:r>
              <a:rPr lang="en-US" b="1" dirty="0" smtClean="0">
                <a:solidFill>
                  <a:srgbClr val="FFFF00"/>
                </a:solidFill>
              </a:rPr>
              <a:t>; </a:t>
            </a:r>
            <a:r>
              <a:rPr lang="en-US" b="1" u="sng" dirty="0" smtClean="0">
                <a:solidFill>
                  <a:srgbClr val="FFFF00"/>
                </a:solidFill>
              </a:rPr>
              <a:t>Rom.3:25</a:t>
            </a:r>
            <a:endParaRPr lang="en-US" b="1" dirty="0" smtClean="0">
              <a:solidFill>
                <a:srgbClr val="FFFF00"/>
              </a:solidFill>
            </a:endParaRPr>
          </a:p>
          <a:p>
            <a:pPr marL="347472" indent="-347472">
              <a:spcBef>
                <a:spcPts val="0"/>
              </a:spcBef>
              <a:spcAft>
                <a:spcPts val="600"/>
              </a:spcAft>
            </a:pPr>
            <a:r>
              <a:rPr lang="en-US" b="1" i="1" dirty="0" smtClean="0">
                <a:solidFill>
                  <a:srgbClr val="FFFFFF"/>
                </a:solidFill>
              </a:rPr>
              <a:t>If </a:t>
            </a:r>
            <a:r>
              <a:rPr lang="en-US" b="1" dirty="0" smtClean="0">
                <a:solidFill>
                  <a:srgbClr val="FFFFFF"/>
                </a:solidFill>
              </a:rPr>
              <a:t>you/we will </a:t>
            </a:r>
            <a:r>
              <a:rPr lang="en-US" b="1" i="1" dirty="0" smtClean="0">
                <a:solidFill>
                  <a:srgbClr val="FFFFFF"/>
                </a:solidFill>
              </a:rPr>
              <a:t>repent, </a:t>
            </a:r>
            <a:r>
              <a:rPr lang="en-US" b="1" u="sng" dirty="0" smtClean="0">
                <a:solidFill>
                  <a:srgbClr val="FFFF00"/>
                </a:solidFill>
              </a:rPr>
              <a:t>v.30b</a:t>
            </a:r>
            <a:r>
              <a:rPr lang="en-US" b="1" dirty="0" smtClean="0">
                <a:solidFill>
                  <a:srgbClr val="FFFF00"/>
                </a:solidFill>
              </a:rPr>
              <a:t>; </a:t>
            </a:r>
            <a:r>
              <a:rPr lang="en-US" b="1" u="sng" dirty="0" smtClean="0">
                <a:solidFill>
                  <a:srgbClr val="FFFF00"/>
                </a:solidFill>
              </a:rPr>
              <a:t>cf. Luke 24:27</a:t>
            </a:r>
            <a:r>
              <a:rPr lang="en-US" b="1" dirty="0" smtClean="0">
                <a:solidFill>
                  <a:srgbClr val="FFFF00"/>
                </a:solidFill>
              </a:rPr>
              <a:t>; 										 	 </a:t>
            </a:r>
            <a:r>
              <a:rPr lang="en-US" b="1" u="sng" dirty="0" smtClean="0">
                <a:solidFill>
                  <a:srgbClr val="FFFF00"/>
                </a:solidFill>
              </a:rPr>
              <a:t>Titus 2:11-14</a:t>
            </a:r>
            <a:endParaRPr lang="en-US" b="1" dirty="0" smtClean="0">
              <a:solidFill>
                <a:srgbClr val="FFFF00"/>
              </a:solidFill>
            </a:endParaRPr>
          </a:p>
          <a:p>
            <a:pPr marL="0" indent="0">
              <a:spcBef>
                <a:spcPts val="0"/>
              </a:spcBef>
              <a:spcAft>
                <a:spcPts val="600"/>
              </a:spcAft>
              <a:buNone/>
            </a:pPr>
            <a:r>
              <a:rPr lang="en-US" b="1" dirty="0" smtClean="0">
                <a:solidFill>
                  <a:srgbClr val="FFFFFF"/>
                </a:solidFill>
              </a:rPr>
              <a:t>Otherwise:</a:t>
            </a:r>
          </a:p>
          <a:p>
            <a:pPr>
              <a:spcBef>
                <a:spcPts val="0"/>
              </a:spcBef>
              <a:spcAft>
                <a:spcPts val="600"/>
              </a:spcAft>
            </a:pPr>
            <a:r>
              <a:rPr lang="en-US" b="1" dirty="0" smtClean="0">
                <a:solidFill>
                  <a:srgbClr val="FFFFFF"/>
                </a:solidFill>
              </a:rPr>
              <a:t>Judgment through the </a:t>
            </a:r>
            <a:r>
              <a:rPr lang="en-US" b="1" i="1" dirty="0" smtClean="0">
                <a:solidFill>
                  <a:srgbClr val="FFFFFF"/>
                </a:solidFill>
              </a:rPr>
              <a:t>Resurrected One, </a:t>
            </a:r>
            <a:r>
              <a:rPr lang="en-US" b="1" u="sng" dirty="0" smtClean="0">
                <a:solidFill>
                  <a:srgbClr val="FFFF00"/>
                </a:solidFill>
              </a:rPr>
              <a:t>v.31</a:t>
            </a:r>
            <a:r>
              <a:rPr lang="mr-IN" b="1" dirty="0" smtClean="0">
                <a:solidFill>
                  <a:srgbClr val="FFFFFF"/>
                </a:solidFill>
              </a:rPr>
              <a:t>…</a:t>
            </a:r>
            <a:endParaRPr lang="en-US" b="1" dirty="0" smtClean="0">
              <a:solidFill>
                <a:srgbClr val="FFFFFF"/>
              </a:solidFill>
            </a:endParaRPr>
          </a:p>
          <a:p>
            <a:pPr>
              <a:spcBef>
                <a:spcPts val="0"/>
              </a:spcBef>
              <a:spcAft>
                <a:spcPts val="600"/>
              </a:spcAft>
            </a:pPr>
            <a:r>
              <a:rPr lang="en-US" b="1" dirty="0" smtClean="0">
                <a:solidFill>
                  <a:srgbClr val="FFFFFF"/>
                </a:solidFill>
              </a:rPr>
              <a:t>Whether you believe in resurrection or not, </a:t>
            </a:r>
            <a:r>
              <a:rPr lang="en-US" b="1" u="sng" dirty="0" smtClean="0">
                <a:solidFill>
                  <a:srgbClr val="FFFF00"/>
                </a:solidFill>
              </a:rPr>
              <a:t>vv.32-34</a:t>
            </a:r>
            <a:r>
              <a:rPr lang="en-US" b="1" dirty="0" smtClean="0">
                <a:solidFill>
                  <a:srgbClr val="FFFFFF"/>
                </a:solidFill>
              </a:rPr>
              <a:t> </a:t>
            </a:r>
          </a:p>
          <a:p>
            <a:pPr>
              <a:spcBef>
                <a:spcPts val="0"/>
              </a:spcBef>
              <a:spcAft>
                <a:spcPts val="600"/>
              </a:spcAft>
            </a:pPr>
            <a:r>
              <a:rPr lang="en-US" b="1" dirty="0">
                <a:solidFill>
                  <a:srgbClr val="FFFFFF"/>
                </a:solidFill>
              </a:rPr>
              <a:t>A</a:t>
            </a:r>
            <a:r>
              <a:rPr lang="en-US" b="1" dirty="0" smtClean="0">
                <a:solidFill>
                  <a:srgbClr val="FFFFFF"/>
                </a:solidFill>
              </a:rPr>
              <a:t>nd even if you believe (and live like) that </a:t>
            </a:r>
            <a:r>
              <a:rPr lang="en-US" b="1" i="1" dirty="0" smtClean="0">
                <a:solidFill>
                  <a:srgbClr val="FFFFFF"/>
                </a:solidFill>
              </a:rPr>
              <a:t>this life</a:t>
            </a:r>
            <a:r>
              <a:rPr lang="en-US" b="1" dirty="0" smtClean="0">
                <a:solidFill>
                  <a:srgbClr val="FFFFFF"/>
                </a:solidFill>
              </a:rPr>
              <a:t> is all there is, </a:t>
            </a:r>
            <a:r>
              <a:rPr lang="en-US" b="1" u="sng" dirty="0" smtClean="0">
                <a:solidFill>
                  <a:srgbClr val="FFFF00"/>
                </a:solidFill>
              </a:rPr>
              <a:t>cf. v.18</a:t>
            </a:r>
            <a:r>
              <a:rPr lang="en-US" b="1" dirty="0" smtClean="0">
                <a:solidFill>
                  <a:srgbClr val="FFFFFF"/>
                </a:solidFill>
              </a:rPr>
              <a:t>! </a:t>
            </a:r>
            <a:endParaRPr lang="en-US" b="1" dirty="0" smtClean="0">
              <a:solidFill>
                <a:schemeClr val="bg1"/>
              </a:solidFill>
            </a:endParaRPr>
          </a:p>
        </p:txBody>
      </p:sp>
      <p:sp>
        <p:nvSpPr>
          <p:cNvPr id="4" name="TextBox 3"/>
          <p:cNvSpPr txBox="1"/>
          <p:nvPr/>
        </p:nvSpPr>
        <p:spPr>
          <a:xfrm>
            <a:off x="1959278" y="814491"/>
            <a:ext cx="4098926" cy="523220"/>
          </a:xfrm>
          <a:prstGeom prst="rect">
            <a:avLst/>
          </a:prstGeom>
          <a:noFill/>
        </p:spPr>
        <p:txBody>
          <a:bodyPr wrap="square" rtlCol="0">
            <a:spAutoFit/>
          </a:bodyPr>
          <a:lstStyle/>
          <a:p>
            <a:pPr algn="ctr"/>
            <a:r>
              <a:rPr lang="en-US" sz="2800" b="1" dirty="0" smtClean="0">
                <a:solidFill>
                  <a:srgbClr val="233013"/>
                </a:solidFill>
                <a:effectLst>
                  <a:glow rad="139700">
                    <a:srgbClr val="233013">
                      <a:alpha val="40000"/>
                    </a:srgbClr>
                  </a:glow>
                </a:effectLst>
              </a:rPr>
              <a:t>(but the Athenians didn’t)</a:t>
            </a:r>
            <a:endParaRPr lang="en-US" sz="2800" dirty="0">
              <a:effectLst>
                <a:glow rad="139700">
                  <a:srgbClr val="233013">
                    <a:alpha val="40000"/>
                  </a:srgbClr>
                </a:glow>
              </a:effectLst>
            </a:endParaRPr>
          </a:p>
        </p:txBody>
      </p:sp>
    </p:spTree>
    <p:extLst>
      <p:ext uri="{BB962C8B-B14F-4D97-AF65-F5344CB8AC3E}">
        <p14:creationId xmlns:p14="http://schemas.microsoft.com/office/powerpoint/2010/main" val="106204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636"/>
            <a:ext cx="8229600" cy="855499"/>
          </a:xfrm>
        </p:spPr>
        <p:txBody>
          <a:bodyPr/>
          <a:lstStyle/>
          <a:p>
            <a:r>
              <a:rPr lang="en-US" b="1" dirty="0" smtClean="0">
                <a:solidFill>
                  <a:srgbClr val="233013"/>
                </a:solidFill>
                <a:effectLst>
                  <a:glow rad="139700">
                    <a:srgbClr val="233013">
                      <a:alpha val="40000"/>
                    </a:srgbClr>
                  </a:glow>
                </a:effectLst>
              </a:rPr>
              <a:t>Conclusions</a:t>
            </a:r>
            <a:endParaRPr lang="en-US" b="1" dirty="0">
              <a:solidFill>
                <a:srgbClr val="233013"/>
              </a:solidFill>
              <a:effectLst>
                <a:glow rad="139700">
                  <a:srgbClr val="233013">
                    <a:alpha val="40000"/>
                  </a:srgbClr>
                </a:glow>
              </a:effectLst>
            </a:endParaRPr>
          </a:p>
        </p:txBody>
      </p:sp>
      <p:sp>
        <p:nvSpPr>
          <p:cNvPr id="3" name="Subtitle 2"/>
          <p:cNvSpPr>
            <a:spLocks noGrp="1"/>
          </p:cNvSpPr>
          <p:nvPr>
            <p:ph idx="1"/>
          </p:nvPr>
        </p:nvSpPr>
        <p:spPr>
          <a:xfrm>
            <a:off x="0" y="1337711"/>
            <a:ext cx="9144000" cy="5396497"/>
          </a:xfrm>
          <a:solidFill>
            <a:srgbClr val="233013">
              <a:alpha val="75000"/>
            </a:srgbClr>
          </a:solidFill>
          <a:effectLst>
            <a:softEdge rad="127000"/>
          </a:effectLst>
        </p:spPr>
        <p:txBody>
          <a:bodyPr lIns="274320" tIns="274320" anchor="t">
            <a:normAutofit lnSpcReduction="10000"/>
          </a:bodyPr>
          <a:lstStyle/>
          <a:p>
            <a:pPr>
              <a:spcBef>
                <a:spcPts val="0"/>
              </a:spcBef>
              <a:spcAft>
                <a:spcPts val="600"/>
              </a:spcAft>
            </a:pPr>
            <a:r>
              <a:rPr lang="en-US" b="1" dirty="0" smtClean="0">
                <a:solidFill>
                  <a:schemeClr val="bg2"/>
                </a:solidFill>
              </a:rPr>
              <a:t>It was imperative that the Athenians come to </a:t>
            </a:r>
            <a:r>
              <a:rPr lang="en-US" b="1" i="1" dirty="0" smtClean="0">
                <a:solidFill>
                  <a:schemeClr val="bg2"/>
                </a:solidFill>
              </a:rPr>
              <a:t>know </a:t>
            </a:r>
            <a:r>
              <a:rPr lang="en-US" b="1" dirty="0" smtClean="0">
                <a:solidFill>
                  <a:schemeClr val="bg2"/>
                </a:solidFill>
              </a:rPr>
              <a:t>this </a:t>
            </a:r>
            <a:r>
              <a:rPr lang="en-US" b="1" i="1" dirty="0" smtClean="0">
                <a:solidFill>
                  <a:schemeClr val="bg2"/>
                </a:solidFill>
              </a:rPr>
              <a:t>Unknown God</a:t>
            </a:r>
            <a:r>
              <a:rPr lang="en-US" b="1" dirty="0" smtClean="0">
                <a:solidFill>
                  <a:schemeClr val="bg2"/>
                </a:solidFill>
              </a:rPr>
              <a:t>.</a:t>
            </a:r>
          </a:p>
          <a:p>
            <a:pPr marL="347472" indent="-347472">
              <a:spcBef>
                <a:spcPts val="0"/>
              </a:spcBef>
              <a:spcAft>
                <a:spcPts val="600"/>
              </a:spcAft>
            </a:pPr>
            <a:r>
              <a:rPr lang="en-US" b="1" dirty="0" smtClean="0">
                <a:solidFill>
                  <a:schemeClr val="bg2"/>
                </a:solidFill>
              </a:rPr>
              <a:t>He was/is the answer to everything that their philosophies and pursuits had failed, and would continue to fail, to produce. </a:t>
            </a:r>
          </a:p>
          <a:p>
            <a:pPr marL="347472" indent="-347472">
              <a:spcBef>
                <a:spcPts val="0"/>
              </a:spcBef>
              <a:spcAft>
                <a:spcPts val="600"/>
              </a:spcAft>
            </a:pPr>
            <a:r>
              <a:rPr lang="en-US" b="1" dirty="0" smtClean="0">
                <a:solidFill>
                  <a:schemeClr val="bg2"/>
                </a:solidFill>
              </a:rPr>
              <a:t>We (societally and generationally) are far closer to the Athenians than we’d probably like to admit.</a:t>
            </a:r>
          </a:p>
          <a:p>
            <a:pPr marL="347472" indent="-347472">
              <a:spcBef>
                <a:spcPts val="0"/>
              </a:spcBef>
              <a:spcAft>
                <a:spcPts val="600"/>
              </a:spcAft>
            </a:pPr>
            <a:r>
              <a:rPr lang="en-US" b="1" dirty="0" smtClean="0">
                <a:solidFill>
                  <a:schemeClr val="bg2"/>
                </a:solidFill>
              </a:rPr>
              <a:t>We, too, must come to know this </a:t>
            </a:r>
            <a:r>
              <a:rPr lang="en-US" b="1" i="1" dirty="0" smtClean="0">
                <a:solidFill>
                  <a:schemeClr val="bg2"/>
                </a:solidFill>
              </a:rPr>
              <a:t>Unknown God </a:t>
            </a:r>
            <a:r>
              <a:rPr lang="en-US" b="1" dirty="0" smtClean="0">
                <a:solidFill>
                  <a:schemeClr val="bg2"/>
                </a:solidFill>
              </a:rPr>
              <a:t>to truly understand “life,” and be prepared </a:t>
            </a:r>
            <a:r>
              <a:rPr lang="en-US" b="1" dirty="0" smtClean="0">
                <a:solidFill>
                  <a:srgbClr val="FFFF00"/>
                </a:solidFill>
              </a:rPr>
              <a:t>for judgment!  </a:t>
            </a:r>
            <a:r>
              <a:rPr lang="en-US" b="1" dirty="0" smtClean="0">
                <a:solidFill>
                  <a:schemeClr val="bg2"/>
                </a:solidFill>
              </a:rPr>
              <a:t>“He is </a:t>
            </a:r>
            <a:r>
              <a:rPr lang="en-US" b="1" u="sng" dirty="0" smtClean="0">
                <a:solidFill>
                  <a:schemeClr val="bg2"/>
                </a:solidFill>
              </a:rPr>
              <a:t>the</a:t>
            </a:r>
            <a:r>
              <a:rPr lang="en-US" b="1" dirty="0" smtClean="0">
                <a:solidFill>
                  <a:schemeClr val="bg2"/>
                </a:solidFill>
              </a:rPr>
              <a:t> </a:t>
            </a:r>
            <a:r>
              <a:rPr lang="en-US" b="1" dirty="0">
                <a:solidFill>
                  <a:schemeClr val="bg2"/>
                </a:solidFill>
              </a:rPr>
              <a:t>G</a:t>
            </a:r>
            <a:r>
              <a:rPr lang="en-US" b="1" dirty="0" smtClean="0">
                <a:solidFill>
                  <a:schemeClr val="bg2"/>
                </a:solidFill>
              </a:rPr>
              <a:t>od that </a:t>
            </a:r>
            <a:r>
              <a:rPr lang="en-US" b="1" u="sng" dirty="0" smtClean="0">
                <a:solidFill>
                  <a:schemeClr val="bg2"/>
                </a:solidFill>
              </a:rPr>
              <a:t>we</a:t>
            </a:r>
            <a:r>
              <a:rPr lang="en-US" b="1" dirty="0" smtClean="0">
                <a:solidFill>
                  <a:schemeClr val="bg2"/>
                </a:solidFill>
              </a:rPr>
              <a:t> should know”! </a:t>
            </a:r>
            <a:endParaRPr lang="en-US" b="1" dirty="0" smtClean="0">
              <a:solidFill>
                <a:schemeClr val="bg1"/>
              </a:solidFill>
            </a:endParaRPr>
          </a:p>
        </p:txBody>
      </p:sp>
    </p:spTree>
    <p:extLst>
      <p:ext uri="{BB962C8B-B14F-4D97-AF65-F5344CB8AC3E}">
        <p14:creationId xmlns:p14="http://schemas.microsoft.com/office/powerpoint/2010/main" val="407763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TotalTime>
  <Words>891</Words>
  <Application>Microsoft Macintosh PowerPoint</Application>
  <PresentationFormat>On-screen Show (4:3)</PresentationFormat>
  <Paragraphs>66</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The God that We Should Know</vt:lpstr>
      <vt:lpstr>The God that We Should Know</vt:lpstr>
      <vt:lpstr>The God that We Should Know</vt:lpstr>
      <vt:lpstr>The God that We Should Know</vt:lpstr>
      <vt:lpstr>The God that We Should Know</vt:lpstr>
      <vt:lpstr>The God that We Should Know</vt:lpstr>
      <vt:lpstr>The God that We Should Know</vt:lpstr>
      <vt:lpstr>Conclusions</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 that We Should Know</dc:title>
  <dc:creator>Philip Strong</dc:creator>
  <cp:lastModifiedBy>Philip Strong</cp:lastModifiedBy>
  <cp:revision>24</cp:revision>
  <cp:lastPrinted>2018-08-05T11:18:26Z</cp:lastPrinted>
  <dcterms:created xsi:type="dcterms:W3CDTF">2018-08-03T11:38:34Z</dcterms:created>
  <dcterms:modified xsi:type="dcterms:W3CDTF">2018-08-08T15:32:05Z</dcterms:modified>
</cp:coreProperties>
</file>