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7" r:id="rId2"/>
    <p:sldId id="256" r:id="rId3"/>
    <p:sldId id="259" r:id="rId4"/>
    <p:sldId id="260" r:id="rId5"/>
    <p:sldId id="261" r:id="rId6"/>
    <p:sldId id="262" r:id="rId7"/>
    <p:sldId id="263"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clrMru>
    <a:srgbClr val="FFFF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8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B2F982CA-F25D-47B4-A9F9-E1D9BDD036A6}" type="datetimeFigureOut">
              <a:rPr lang="en-US" smtClean="0"/>
              <a:pPr/>
              <a:t>8/11/18</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C2A732E7-EC99-4BC4-A758-5DBBF0BF166B}" type="slidenum">
              <a:rPr lang="en-US" smtClean="0"/>
              <a:pPr/>
              <a:t>‹#›</a:t>
            </a:fld>
            <a:endParaRPr lang="en-US"/>
          </a:p>
        </p:txBody>
      </p:sp>
    </p:spTree>
    <p:extLst>
      <p:ext uri="{BB962C8B-B14F-4D97-AF65-F5344CB8AC3E}">
        <p14:creationId xmlns:p14="http://schemas.microsoft.com/office/powerpoint/2010/main" val="5322051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791527D-D04C-469C-ACAA-1090F44520BE}" type="datetimeFigureOut">
              <a:rPr lang="en-US" smtClean="0"/>
              <a:pPr/>
              <a:t>8/11/18</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BC48085-F1FA-4FB1-86D8-A323D5428A77}"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transition xmlns:p14="http://schemas.microsoft.com/office/powerpoint/2010/mai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91527D-D04C-469C-ACAA-1090F44520BE}" type="datetimeFigureOut">
              <a:rPr lang="en-US" smtClean="0"/>
              <a:pPr/>
              <a:t>8/11/18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C48085-F1FA-4FB1-86D8-A323D5428A77}" type="slidenum">
              <a:rPr lang="en-US" smtClean="0"/>
              <a:pPr/>
              <a:t>‹#›</a:t>
            </a:fld>
            <a:endParaRPr lang="en-US" dirty="0"/>
          </a:p>
        </p:txBody>
      </p:sp>
    </p:spTree>
  </p:cSld>
  <p:clrMapOvr>
    <a:masterClrMapping/>
  </p:clrMapOvr>
  <p:transition xmlns:p14="http://schemas.microsoft.com/office/powerpoint/2010/mai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91527D-D04C-469C-ACAA-1090F44520BE}" type="datetimeFigureOut">
              <a:rPr lang="en-US" smtClean="0"/>
              <a:pPr/>
              <a:t>8/11/18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C48085-F1FA-4FB1-86D8-A323D5428A77}" type="slidenum">
              <a:rPr lang="en-US" smtClean="0"/>
              <a:pPr/>
              <a:t>‹#›</a:t>
            </a:fld>
            <a:endParaRPr lang="en-US" dirty="0"/>
          </a:p>
        </p:txBody>
      </p:sp>
    </p:spTree>
  </p:cSld>
  <p:clrMapOvr>
    <a:masterClrMapping/>
  </p:clrMapOvr>
  <p:transition xmlns:p14="http://schemas.microsoft.com/office/powerpoint/2010/mai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91527D-D04C-469C-ACAA-1090F44520BE}" type="datetimeFigureOut">
              <a:rPr lang="en-US" smtClean="0"/>
              <a:pPr/>
              <a:t>8/11/18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C48085-F1FA-4FB1-86D8-A323D5428A77}" type="slidenum">
              <a:rPr lang="en-US" smtClean="0"/>
              <a:pPr/>
              <a:t>‹#›</a:t>
            </a:fld>
            <a:endParaRPr lang="en-US" dirty="0"/>
          </a:p>
        </p:txBody>
      </p:sp>
    </p:spTree>
  </p:cSld>
  <p:clrMapOvr>
    <a:masterClrMapping/>
  </p:clrMapOvr>
  <p:transition xmlns:p14="http://schemas.microsoft.com/office/powerpoint/2010/mai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791527D-D04C-469C-ACAA-1090F44520BE}" type="datetimeFigureOut">
              <a:rPr lang="en-US" smtClean="0"/>
              <a:pPr/>
              <a:t>8/11/18</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BC48085-F1FA-4FB1-86D8-A323D5428A77}"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masterClrMapping/>
  </p:clrMapOvr>
  <p:transition xmlns:p14="http://schemas.microsoft.com/office/powerpoint/2010/mai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91527D-D04C-469C-ACAA-1090F44520BE}" type="datetimeFigureOut">
              <a:rPr lang="en-US" smtClean="0"/>
              <a:pPr/>
              <a:t>8/11/18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3BC48085-F1FA-4FB1-86D8-A323D5428A77}"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xmlns:p14="http://schemas.microsoft.com/office/powerpoint/2010/mai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91527D-D04C-469C-ACAA-1090F44520BE}" type="datetimeFigureOut">
              <a:rPr lang="en-US" smtClean="0"/>
              <a:pPr/>
              <a:t>8/11/18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3BC48085-F1FA-4FB1-86D8-A323D5428A77}" type="slidenum">
              <a:rPr lang="en-US" smtClean="0"/>
              <a:pPr/>
              <a:t>‹#›</a:t>
            </a:fld>
            <a:endParaRPr lang="en-US" dirty="0"/>
          </a:p>
        </p:txBody>
      </p:sp>
    </p:spTree>
  </p:cSld>
  <p:clrMapOvr>
    <a:masterClrMapping/>
  </p:clrMapOvr>
  <p:transition xmlns:p14="http://schemas.microsoft.com/office/powerpoint/2010/mai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791527D-D04C-469C-ACAA-1090F44520BE}" type="datetimeFigureOut">
              <a:rPr lang="en-US" smtClean="0"/>
              <a:pPr/>
              <a:t>8/11/18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BC48085-F1FA-4FB1-86D8-A323D5428A77}"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xmlns:p14="http://schemas.microsoft.com/office/powerpoint/2010/mai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791527D-D04C-469C-ACAA-1090F44520BE}" type="datetimeFigureOut">
              <a:rPr lang="en-US" smtClean="0"/>
              <a:pPr/>
              <a:t>8/11/18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BC48085-F1FA-4FB1-86D8-A323D5428A77}" type="slidenum">
              <a:rPr lang="en-US" smtClean="0"/>
              <a:pPr/>
              <a:t>‹#›</a:t>
            </a:fld>
            <a:endParaRPr lang="en-US" dirty="0"/>
          </a:p>
        </p:txBody>
      </p:sp>
    </p:spTree>
  </p:cSld>
  <p:clrMapOvr>
    <a:masterClrMapping/>
  </p:clrMapOvr>
  <p:transition xmlns:p14="http://schemas.microsoft.com/office/powerpoint/2010/mai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791527D-D04C-469C-ACAA-1090F44520BE}" type="datetimeFigureOut">
              <a:rPr lang="en-US" smtClean="0"/>
              <a:pPr/>
              <a:t>8/11/18</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BC48085-F1FA-4FB1-86D8-A323D5428A77}"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masterClrMapping/>
  </p:clrMapOvr>
  <p:transition xmlns:p14="http://schemas.microsoft.com/office/powerpoint/2010/mai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791527D-D04C-469C-ACAA-1090F44520BE}" type="datetimeFigureOut">
              <a:rPr lang="en-US" smtClean="0"/>
              <a:pPr/>
              <a:t>8/11/18</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BC48085-F1FA-4FB1-86D8-A323D5428A77}"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transition xmlns:p14="http://schemas.microsoft.com/office/powerpoint/2010/main">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791527D-D04C-469C-ACAA-1090F44520BE}" type="datetimeFigureOut">
              <a:rPr lang="en-US" smtClean="0"/>
              <a:pPr/>
              <a:t>8/11/18</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BC48085-F1FA-4FB1-86D8-A323D5428A77}"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wipe/>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p:wip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2209800"/>
          </a:xfrm>
        </p:spPr>
        <p:txBody>
          <a:bodyPr anchor="ctr">
            <a:normAutofit/>
          </a:bodyPr>
          <a:lstStyle/>
          <a:p>
            <a:pPr algn="ctr"/>
            <a:r>
              <a:rPr lang="en-US" sz="4400" b="1" dirty="0" smtClean="0">
                <a:solidFill>
                  <a:schemeClr val="accent3"/>
                </a:solidFill>
              </a:rPr>
              <a:t>“Change” </a:t>
            </a:r>
            <a:r>
              <a:rPr lang="en-US" sz="4400" b="1" dirty="0" smtClean="0"/>
              <a:t>can be a good thing.</a:t>
            </a:r>
            <a:endParaRPr lang="en-US" sz="4400" b="1" dirty="0"/>
          </a:p>
        </p:txBody>
      </p:sp>
      <p:sp>
        <p:nvSpPr>
          <p:cNvPr id="3" name="Subtitle 2"/>
          <p:cNvSpPr>
            <a:spLocks noGrp="1"/>
          </p:cNvSpPr>
          <p:nvPr>
            <p:ph type="subTitle" idx="1"/>
          </p:nvPr>
        </p:nvSpPr>
        <p:spPr>
          <a:xfrm>
            <a:off x="2438400" y="2819400"/>
            <a:ext cx="6560234" cy="3886200"/>
          </a:xfrm>
        </p:spPr>
        <p:txBody>
          <a:bodyPr>
            <a:normAutofit/>
          </a:bodyPr>
          <a:lstStyle/>
          <a:p>
            <a:pPr algn="ctr"/>
            <a:r>
              <a:rPr lang="en-US" sz="2800" b="1" dirty="0" smtClean="0">
                <a:solidFill>
                  <a:schemeClr val="tx2"/>
                </a:solidFill>
              </a:rPr>
              <a:t>I </a:t>
            </a:r>
            <a:r>
              <a:rPr lang="en-US" sz="2800" b="1" u="sng" dirty="0" smtClean="0">
                <a:solidFill>
                  <a:schemeClr val="accent2"/>
                </a:solidFill>
              </a:rPr>
              <a:t>don’t</a:t>
            </a:r>
            <a:r>
              <a:rPr lang="en-US" sz="2800" b="1" dirty="0" smtClean="0">
                <a:solidFill>
                  <a:schemeClr val="tx2"/>
                </a:solidFill>
              </a:rPr>
              <a:t> mean the left-over coins from a dollar bill;</a:t>
            </a:r>
          </a:p>
          <a:p>
            <a:pPr algn="ctr"/>
            <a:r>
              <a:rPr lang="en-US" sz="2800" b="1" dirty="0" smtClean="0">
                <a:solidFill>
                  <a:schemeClr val="tx2"/>
                </a:solidFill>
              </a:rPr>
              <a:t>Or the kind a </a:t>
            </a:r>
            <a:r>
              <a:rPr lang="en-US" sz="2800" b="1" smtClean="0">
                <a:solidFill>
                  <a:schemeClr val="tx2"/>
                </a:solidFill>
              </a:rPr>
              <a:t>politician promises, </a:t>
            </a:r>
            <a:r>
              <a:rPr lang="en-US" sz="2800" b="1" dirty="0" smtClean="0">
                <a:solidFill>
                  <a:schemeClr val="tx2"/>
                </a:solidFill>
              </a:rPr>
              <a:t>hoping everyone is sufficiently dissatisfied with the current administration to vote for him/her.</a:t>
            </a:r>
          </a:p>
          <a:p>
            <a:pPr algn="ctr"/>
            <a:r>
              <a:rPr lang="en-US" sz="2800" b="1" dirty="0" smtClean="0">
                <a:solidFill>
                  <a:schemeClr val="tx2"/>
                </a:solidFill>
              </a:rPr>
              <a:t>I </a:t>
            </a:r>
            <a:r>
              <a:rPr lang="en-US" sz="2800" b="1" u="sng" dirty="0" smtClean="0">
                <a:solidFill>
                  <a:schemeClr val="accent2"/>
                </a:solidFill>
              </a:rPr>
              <a:t>do</a:t>
            </a:r>
            <a:r>
              <a:rPr lang="en-US" sz="2800" b="1" dirty="0" smtClean="0">
                <a:solidFill>
                  <a:schemeClr val="tx2"/>
                </a:solidFill>
              </a:rPr>
              <a:t> mean the kind to which we humans are sometimes strongly resistant. </a:t>
            </a:r>
            <a:endParaRPr lang="en-US" sz="2800" b="1" dirty="0">
              <a:solidFill>
                <a:schemeClr val="tx2"/>
              </a:solidFill>
            </a:endParaRPr>
          </a:p>
        </p:txBody>
      </p:sp>
      <p:pic>
        <p:nvPicPr>
          <p:cNvPr id="1027" name="Picture 3" descr="C:\Documents and Settings\Philip Strong\Local Settings\Temporary Internet Files\Content.IE5\HZLG4HY9\MP900399493[1].jpg"/>
          <p:cNvPicPr>
            <a:picLocks noChangeAspect="1" noChangeArrowheads="1"/>
          </p:cNvPicPr>
          <p:nvPr/>
        </p:nvPicPr>
        <p:blipFill>
          <a:blip r:embed="rId2" cstate="print"/>
          <a:srcRect/>
          <a:stretch>
            <a:fillRect/>
          </a:stretch>
        </p:blipFill>
        <p:spPr bwMode="auto">
          <a:xfrm>
            <a:off x="381000" y="2895600"/>
            <a:ext cx="1552956" cy="1941669"/>
          </a:xfrm>
          <a:prstGeom prst="rect">
            <a:avLst/>
          </a:prstGeom>
          <a:noFill/>
        </p:spPr>
      </p:pic>
      <p:sp>
        <p:nvSpPr>
          <p:cNvPr id="6" name="Horizontal Scroll 5"/>
          <p:cNvSpPr/>
          <p:nvPr/>
        </p:nvSpPr>
        <p:spPr>
          <a:xfrm>
            <a:off x="228600" y="4953000"/>
            <a:ext cx="2286000" cy="1752600"/>
          </a:xfrm>
          <a:prstGeom prst="horizontalScroll">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Vote for Change!</a:t>
            </a:r>
            <a:endParaRPr lang="en-US" sz="2800" b="1" dirty="0">
              <a:solidFill>
                <a:schemeClr val="bg1"/>
              </a:solidFill>
            </a:endParaRPr>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Right)">
                                      <p:cBhvr>
                                        <p:cTn id="7" dur="500"/>
                                        <p:tgtEl>
                                          <p:spTgt spid="3">
                                            <p:txEl>
                                              <p:pRg st="0" end="0"/>
                                            </p:txEl>
                                          </p:spTgt>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slide(fromRight)">
                                      <p:cBhvr>
                                        <p:cTn id="11" dur="500"/>
                                        <p:tgtEl>
                                          <p:spTgt spid="1027"/>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2"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lide(fromRight)">
                                      <p:cBhvr>
                                        <p:cTn id="16" dur="500"/>
                                        <p:tgtEl>
                                          <p:spTgt spid="3">
                                            <p:txEl>
                                              <p:pRg st="1" end="1"/>
                                            </p:txEl>
                                          </p:spTgt>
                                        </p:tgtEl>
                                      </p:cBhvr>
                                    </p:animEffect>
                                  </p:childTnLst>
                                </p:cTn>
                              </p:par>
                            </p:childTnLst>
                          </p:cTn>
                        </p:par>
                        <p:par>
                          <p:cTn id="17" fill="hold">
                            <p:stCondLst>
                              <p:cond delay="500"/>
                            </p:stCondLst>
                            <p:childTnLst>
                              <p:par>
                                <p:cTn id="18" presetID="12" presetClass="entr" presetSubtype="2"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lide(fromRight)">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lide(fromRight)">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solidFill>
                  <a:schemeClr val="accent3"/>
                </a:solidFill>
              </a:rPr>
              <a:t>“Change” </a:t>
            </a:r>
            <a:r>
              <a:rPr lang="en-US" b="1" dirty="0" smtClean="0"/>
              <a:t>can be a good thing.</a:t>
            </a:r>
            <a:endParaRPr lang="en-US" b="1" dirty="0"/>
          </a:p>
        </p:txBody>
      </p:sp>
      <p:sp>
        <p:nvSpPr>
          <p:cNvPr id="3" name="Content Placeholder 2"/>
          <p:cNvSpPr>
            <a:spLocks noGrp="1"/>
          </p:cNvSpPr>
          <p:nvPr>
            <p:ph idx="1"/>
          </p:nvPr>
        </p:nvSpPr>
        <p:spPr/>
        <p:txBody>
          <a:bodyPr>
            <a:normAutofit/>
          </a:bodyPr>
          <a:lstStyle/>
          <a:p>
            <a:r>
              <a:rPr lang="en-US" dirty="0" smtClean="0"/>
              <a:t> </a:t>
            </a:r>
            <a:r>
              <a:rPr lang="en-US" b="1" dirty="0" smtClean="0"/>
              <a:t>In fact, change is absolutely necessary if we are in the </a:t>
            </a:r>
            <a:r>
              <a:rPr lang="en-US" b="1" i="1" dirty="0" smtClean="0">
                <a:solidFill>
                  <a:srgbClr val="FFFF9A"/>
                </a:solidFill>
              </a:rPr>
              <a:t>“domain of darkness,” </a:t>
            </a:r>
            <a:r>
              <a:rPr lang="en-US" b="1" u="sng" dirty="0" smtClean="0">
                <a:solidFill>
                  <a:schemeClr val="accent3"/>
                </a:solidFill>
              </a:rPr>
              <a:t>Col.1:13</a:t>
            </a:r>
            <a:r>
              <a:rPr lang="en-US" b="1" dirty="0" smtClean="0"/>
              <a:t>.</a:t>
            </a:r>
          </a:p>
          <a:p>
            <a:r>
              <a:rPr lang="en-US" b="1" dirty="0" smtClean="0"/>
              <a:t> And it is essential if we are currently </a:t>
            </a:r>
            <a:r>
              <a:rPr lang="en-US" b="1" i="1" dirty="0" smtClean="0">
                <a:solidFill>
                  <a:srgbClr val="FFFF9A"/>
                </a:solidFill>
              </a:rPr>
              <a:t>“conformed to this world,” </a:t>
            </a:r>
            <a:r>
              <a:rPr lang="en-US" b="1" u="sng" dirty="0" smtClean="0">
                <a:solidFill>
                  <a:schemeClr val="accent3"/>
                </a:solidFill>
              </a:rPr>
              <a:t>Rom.12:2</a:t>
            </a:r>
            <a:r>
              <a:rPr lang="en-US" b="1" dirty="0" smtClean="0"/>
              <a:t>. </a:t>
            </a:r>
          </a:p>
          <a:p>
            <a:r>
              <a:rPr lang="en-US" b="1" dirty="0" smtClean="0"/>
              <a:t> Even if you were “raised in the church” and are “a good person,” change is absolutely imperative to becoming and remaining a Christian.   Here’s why….</a:t>
            </a:r>
            <a:endParaRPr lang="en-US" dirty="0"/>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b="1" dirty="0" smtClean="0"/>
              <a:t>To become and remain a Christian, we must change our </a:t>
            </a:r>
            <a:r>
              <a:rPr lang="en-US" sz="3600" b="1" u="sng" dirty="0" smtClean="0">
                <a:solidFill>
                  <a:schemeClr val="accent3"/>
                </a:solidFill>
              </a:rPr>
              <a:t>Alle</a:t>
            </a:r>
            <a:r>
              <a:rPr lang="en-US" sz="3600" b="1" dirty="0" smtClean="0">
                <a:solidFill>
                  <a:schemeClr val="accent3"/>
                </a:solidFill>
              </a:rPr>
              <a:t>g</a:t>
            </a:r>
            <a:r>
              <a:rPr lang="en-US" sz="3600" b="1" u="sng" dirty="0" smtClean="0">
                <a:solidFill>
                  <a:schemeClr val="accent3"/>
                </a:solidFill>
              </a:rPr>
              <a:t>iance</a:t>
            </a:r>
            <a:r>
              <a:rPr lang="en-US" sz="3600" b="1" dirty="0" smtClean="0"/>
              <a:t>.</a:t>
            </a:r>
            <a:endParaRPr lang="en-US" sz="3600" b="1" dirty="0"/>
          </a:p>
        </p:txBody>
      </p:sp>
      <p:sp>
        <p:nvSpPr>
          <p:cNvPr id="3" name="Content Placeholder 2"/>
          <p:cNvSpPr>
            <a:spLocks noGrp="1"/>
          </p:cNvSpPr>
          <p:nvPr>
            <p:ph idx="1"/>
          </p:nvPr>
        </p:nvSpPr>
        <p:spPr>
          <a:xfrm>
            <a:off x="457200" y="1828800"/>
            <a:ext cx="8229600" cy="4526280"/>
          </a:xfrm>
        </p:spPr>
        <p:txBody>
          <a:bodyPr>
            <a:normAutofit fontScale="92500" lnSpcReduction="10000"/>
          </a:bodyPr>
          <a:lstStyle/>
          <a:p>
            <a:pPr>
              <a:spcAft>
                <a:spcPts val="600"/>
              </a:spcAft>
            </a:pPr>
            <a:r>
              <a:rPr lang="en-US" b="1" dirty="0" smtClean="0">
                <a:solidFill>
                  <a:srgbClr val="FFFF9A"/>
                </a:solidFill>
              </a:rPr>
              <a:t>“This world” </a:t>
            </a:r>
            <a:r>
              <a:rPr lang="en-US" b="1" dirty="0" smtClean="0"/>
              <a:t>has a </a:t>
            </a:r>
            <a:r>
              <a:rPr lang="en-US" b="1" i="1" dirty="0" smtClean="0">
                <a:solidFill>
                  <a:srgbClr val="FFFF9A"/>
                </a:solidFill>
              </a:rPr>
              <a:t>“prince” </a:t>
            </a:r>
            <a:r>
              <a:rPr lang="en-US" b="1" dirty="0" smtClean="0"/>
              <a:t>who currently rules it, </a:t>
            </a:r>
            <a:r>
              <a:rPr lang="en-US" b="1" u="sng" dirty="0" smtClean="0">
                <a:solidFill>
                  <a:schemeClr val="accent3"/>
                </a:solidFill>
              </a:rPr>
              <a:t>Eph.2:2</a:t>
            </a:r>
            <a:r>
              <a:rPr lang="en-US" b="1" dirty="0" smtClean="0"/>
              <a:t>.</a:t>
            </a:r>
          </a:p>
          <a:p>
            <a:pPr>
              <a:spcAft>
                <a:spcPts val="600"/>
              </a:spcAft>
            </a:pPr>
            <a:r>
              <a:rPr lang="en-US" b="1" dirty="0" smtClean="0"/>
              <a:t>But he has been </a:t>
            </a:r>
            <a:r>
              <a:rPr lang="en-US" b="1" i="1" dirty="0" smtClean="0">
                <a:solidFill>
                  <a:srgbClr val="FFFF9A"/>
                </a:solidFill>
              </a:rPr>
              <a:t>“judged” </a:t>
            </a:r>
            <a:r>
              <a:rPr lang="en-US" b="1" u="sng" dirty="0" smtClean="0">
                <a:solidFill>
                  <a:schemeClr val="accent3"/>
                </a:solidFill>
              </a:rPr>
              <a:t>John 16:11</a:t>
            </a:r>
            <a:r>
              <a:rPr lang="en-US" b="1" dirty="0" smtClean="0"/>
              <a:t>; and will be </a:t>
            </a:r>
            <a:r>
              <a:rPr lang="en-US" b="1" i="1" dirty="0" smtClean="0">
                <a:solidFill>
                  <a:srgbClr val="FFFF9A"/>
                </a:solidFill>
              </a:rPr>
              <a:t>“cast out,” </a:t>
            </a:r>
            <a:r>
              <a:rPr lang="en-US" b="1" u="sng" dirty="0" smtClean="0">
                <a:solidFill>
                  <a:schemeClr val="accent3"/>
                </a:solidFill>
              </a:rPr>
              <a:t>John 12:31</a:t>
            </a:r>
            <a:r>
              <a:rPr lang="en-US" b="1" dirty="0" smtClean="0"/>
              <a:t>. </a:t>
            </a:r>
          </a:p>
          <a:p>
            <a:pPr>
              <a:spcAft>
                <a:spcPts val="600"/>
              </a:spcAft>
            </a:pPr>
            <a:r>
              <a:rPr lang="en-US" b="1" dirty="0" smtClean="0"/>
              <a:t>But the </a:t>
            </a:r>
            <a:r>
              <a:rPr lang="en-US" b="1" i="1" dirty="0" smtClean="0">
                <a:solidFill>
                  <a:srgbClr val="FFFF9A"/>
                </a:solidFill>
              </a:rPr>
              <a:t>“King of kings and Lord of lords” </a:t>
            </a:r>
            <a:r>
              <a:rPr lang="en-US" b="1" dirty="0" smtClean="0"/>
              <a:t>(</a:t>
            </a:r>
            <a:r>
              <a:rPr lang="en-US" b="1" u="sng" dirty="0" smtClean="0">
                <a:solidFill>
                  <a:schemeClr val="accent3"/>
                </a:solidFill>
              </a:rPr>
              <a:t>1Tim.6:15</a:t>
            </a:r>
            <a:r>
              <a:rPr lang="en-US" b="1" dirty="0" smtClean="0"/>
              <a:t>) rules a kingdom which is </a:t>
            </a:r>
            <a:r>
              <a:rPr lang="en-US" b="1" dirty="0" smtClean="0">
                <a:solidFill>
                  <a:schemeClr val="accent2"/>
                </a:solidFill>
              </a:rPr>
              <a:t>not</a:t>
            </a:r>
            <a:r>
              <a:rPr lang="en-US" b="1" dirty="0" smtClean="0"/>
              <a:t> of </a:t>
            </a:r>
            <a:r>
              <a:rPr lang="en-US" b="1" i="1" dirty="0" smtClean="0">
                <a:solidFill>
                  <a:srgbClr val="FFFF9A"/>
                </a:solidFill>
              </a:rPr>
              <a:t>“this world,”</a:t>
            </a:r>
            <a:r>
              <a:rPr lang="en-US" b="1" dirty="0" smtClean="0">
                <a:solidFill>
                  <a:srgbClr val="FFFF9A"/>
                </a:solidFill>
              </a:rPr>
              <a:t> </a:t>
            </a:r>
            <a:r>
              <a:rPr lang="en-US" b="1" u="sng" dirty="0" smtClean="0">
                <a:solidFill>
                  <a:schemeClr val="accent3"/>
                </a:solidFill>
              </a:rPr>
              <a:t>John 8:23</a:t>
            </a:r>
            <a:r>
              <a:rPr lang="en-US" b="1" dirty="0" smtClean="0"/>
              <a:t>; </a:t>
            </a:r>
            <a:r>
              <a:rPr lang="en-US" b="1" u="sng" dirty="0" smtClean="0">
                <a:solidFill>
                  <a:schemeClr val="accent3"/>
                </a:solidFill>
              </a:rPr>
              <a:t>18:36</a:t>
            </a:r>
            <a:r>
              <a:rPr lang="en-US" b="1" dirty="0" smtClean="0"/>
              <a:t>.</a:t>
            </a:r>
            <a:r>
              <a:rPr lang="en-US" b="1" dirty="0" smtClean="0">
                <a:solidFill>
                  <a:schemeClr val="accent3"/>
                </a:solidFill>
              </a:rPr>
              <a:t> </a:t>
            </a:r>
          </a:p>
          <a:p>
            <a:r>
              <a:rPr lang="en-US" b="1" dirty="0" smtClean="0"/>
              <a:t>To become and remain a Christian, you must change your </a:t>
            </a:r>
            <a:r>
              <a:rPr lang="en-US" b="1" dirty="0" smtClean="0">
                <a:solidFill>
                  <a:schemeClr val="accent2"/>
                </a:solidFill>
              </a:rPr>
              <a:t>allegiance</a:t>
            </a:r>
            <a:r>
              <a:rPr lang="en-US" b="1" dirty="0" smtClean="0"/>
              <a:t>, because you’ve changed Kings and kingdom, </a:t>
            </a:r>
            <a:r>
              <a:rPr lang="en-US" b="1" u="sng" dirty="0" smtClean="0">
                <a:solidFill>
                  <a:schemeClr val="accent3"/>
                </a:solidFill>
              </a:rPr>
              <a:t>Acts 26:18</a:t>
            </a:r>
            <a:r>
              <a:rPr lang="en-US" b="1" dirty="0" smtClean="0"/>
              <a:t>! </a:t>
            </a:r>
            <a:endParaRPr lang="en-US" dirty="0">
              <a:solidFill>
                <a:schemeClr val="accent3"/>
              </a:solidFill>
            </a:endParaRPr>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b="1" dirty="0" smtClean="0"/>
              <a:t>To become and remain a Christian, we must change our </a:t>
            </a:r>
            <a:r>
              <a:rPr lang="en-US" sz="3600" b="1" u="sng" dirty="0" smtClean="0">
                <a:solidFill>
                  <a:schemeClr val="accent3"/>
                </a:solidFill>
              </a:rPr>
              <a:t>Values/Priorities</a:t>
            </a:r>
            <a:r>
              <a:rPr lang="en-US" sz="3600" b="1" dirty="0" smtClean="0"/>
              <a:t>.</a:t>
            </a:r>
            <a:endParaRPr lang="en-US" sz="3600" b="1" dirty="0"/>
          </a:p>
        </p:txBody>
      </p:sp>
      <p:sp>
        <p:nvSpPr>
          <p:cNvPr id="3" name="Content Placeholder 2"/>
          <p:cNvSpPr>
            <a:spLocks noGrp="1"/>
          </p:cNvSpPr>
          <p:nvPr>
            <p:ph idx="1"/>
          </p:nvPr>
        </p:nvSpPr>
        <p:spPr>
          <a:xfrm>
            <a:off x="457200" y="1828800"/>
            <a:ext cx="8229600" cy="4800600"/>
          </a:xfrm>
        </p:spPr>
        <p:txBody>
          <a:bodyPr>
            <a:normAutofit fontScale="92500" lnSpcReduction="10000"/>
          </a:bodyPr>
          <a:lstStyle/>
          <a:p>
            <a:pPr>
              <a:spcAft>
                <a:spcPts val="600"/>
              </a:spcAft>
            </a:pPr>
            <a:r>
              <a:rPr lang="en-US" b="1" dirty="0" smtClean="0">
                <a:solidFill>
                  <a:srgbClr val="FFFF9A"/>
                </a:solidFill>
              </a:rPr>
              <a:t>“This world” </a:t>
            </a:r>
            <a:r>
              <a:rPr lang="en-US" b="1" dirty="0" smtClean="0"/>
              <a:t>values image and appearance, fame and success, wealth and independence.</a:t>
            </a:r>
          </a:p>
          <a:p>
            <a:pPr>
              <a:spcAft>
                <a:spcPts val="600"/>
              </a:spcAft>
            </a:pPr>
            <a:r>
              <a:rPr lang="en-US" b="1" dirty="0" smtClean="0"/>
              <a:t>But Jesus’ kingdom values:</a:t>
            </a:r>
          </a:p>
          <a:p>
            <a:pPr lvl="1">
              <a:spcAft>
                <a:spcPts val="600"/>
              </a:spcAft>
            </a:pPr>
            <a:r>
              <a:rPr lang="en-US" b="1" dirty="0" smtClean="0"/>
              <a:t>The inward beauty of </a:t>
            </a:r>
            <a:r>
              <a:rPr lang="en-US" b="1" i="1" dirty="0" smtClean="0">
                <a:solidFill>
                  <a:srgbClr val="FFFF9A"/>
                </a:solidFill>
              </a:rPr>
              <a:t>“the hidden person of the heart…gentle and quiet spirit…which is precious…” </a:t>
            </a:r>
            <a:r>
              <a:rPr lang="en-US" b="1" u="sng" dirty="0" smtClean="0">
                <a:solidFill>
                  <a:schemeClr val="accent3"/>
                </a:solidFill>
              </a:rPr>
              <a:t>1Pet.3:4</a:t>
            </a:r>
            <a:r>
              <a:rPr lang="en-US" b="1" dirty="0" smtClean="0"/>
              <a:t>; (see also </a:t>
            </a:r>
            <a:r>
              <a:rPr lang="en-US" b="1" u="sng" dirty="0" smtClean="0">
                <a:solidFill>
                  <a:schemeClr val="accent3"/>
                </a:solidFill>
              </a:rPr>
              <a:t>Matt.6:1-4; 5-6; 16-18</a:t>
            </a:r>
            <a:r>
              <a:rPr lang="en-US" b="1" dirty="0" smtClean="0"/>
              <a:t>). </a:t>
            </a:r>
          </a:p>
          <a:p>
            <a:pPr lvl="1">
              <a:spcAft>
                <a:spcPts val="600"/>
              </a:spcAft>
            </a:pPr>
            <a:r>
              <a:rPr lang="en-US" b="1" dirty="0" smtClean="0"/>
              <a:t>A different kind of fame, </a:t>
            </a:r>
            <a:r>
              <a:rPr lang="en-US" b="1" u="sng" dirty="0" smtClean="0">
                <a:solidFill>
                  <a:schemeClr val="accent3"/>
                </a:solidFill>
              </a:rPr>
              <a:t>Heb.11:32-40</a:t>
            </a:r>
            <a:r>
              <a:rPr lang="en-US" b="1" dirty="0" smtClean="0"/>
              <a:t>; and success, </a:t>
            </a:r>
            <a:r>
              <a:rPr lang="en-US" b="1" u="sng" dirty="0" smtClean="0">
                <a:solidFill>
                  <a:schemeClr val="accent3"/>
                </a:solidFill>
              </a:rPr>
              <a:t>Luke 16:19-22</a:t>
            </a:r>
            <a:r>
              <a:rPr lang="en-US" b="1" dirty="0" smtClean="0"/>
              <a:t>.</a:t>
            </a:r>
          </a:p>
          <a:p>
            <a:pPr lvl="1">
              <a:spcAft>
                <a:spcPts val="600"/>
              </a:spcAft>
            </a:pPr>
            <a:r>
              <a:rPr lang="en-US" b="1" dirty="0" smtClean="0"/>
              <a:t>Those </a:t>
            </a:r>
            <a:r>
              <a:rPr lang="en-US" b="1" i="1" dirty="0" smtClean="0">
                <a:solidFill>
                  <a:srgbClr val="FFFF9A"/>
                </a:solidFill>
              </a:rPr>
              <a:t>“rich in good works,” </a:t>
            </a:r>
            <a:r>
              <a:rPr lang="en-US" b="1" u="sng" dirty="0" smtClean="0">
                <a:solidFill>
                  <a:schemeClr val="accent3"/>
                </a:solidFill>
              </a:rPr>
              <a:t>1Tim.6:18-19</a:t>
            </a:r>
            <a:r>
              <a:rPr lang="en-US" b="1" dirty="0" smtClean="0"/>
              <a:t>; and service, </a:t>
            </a:r>
            <a:r>
              <a:rPr lang="en-US" b="1" u="sng" dirty="0" smtClean="0">
                <a:solidFill>
                  <a:schemeClr val="accent3"/>
                </a:solidFill>
              </a:rPr>
              <a:t>Matt.20:20-28</a:t>
            </a:r>
            <a:r>
              <a:rPr lang="en-US" b="1" dirty="0" smtClean="0"/>
              <a:t>; </a:t>
            </a:r>
            <a:r>
              <a:rPr lang="en-US" b="1" u="sng" dirty="0" smtClean="0">
                <a:solidFill>
                  <a:schemeClr val="accent3"/>
                </a:solidFill>
              </a:rPr>
              <a:t>Gal.5:13</a:t>
            </a:r>
            <a:r>
              <a:rPr lang="en-US" b="1" dirty="0" smtClean="0"/>
              <a:t>; </a:t>
            </a:r>
            <a:r>
              <a:rPr lang="en-US" b="1" u="sng" dirty="0" smtClean="0">
                <a:solidFill>
                  <a:schemeClr val="accent3"/>
                </a:solidFill>
              </a:rPr>
              <a:t>1Pet.4:10</a:t>
            </a:r>
            <a:r>
              <a:rPr lang="en-US" b="1" dirty="0" smtClean="0"/>
              <a:t>.</a:t>
            </a:r>
          </a:p>
          <a:p>
            <a:pPr>
              <a:spcAft>
                <a:spcPts val="600"/>
              </a:spcAft>
            </a:pPr>
            <a:r>
              <a:rPr lang="en-US" b="1" dirty="0" smtClean="0"/>
              <a:t>Values/Priorities simply must change, </a:t>
            </a:r>
            <a:r>
              <a:rPr lang="en-US" b="1" u="sng" dirty="0" smtClean="0">
                <a:solidFill>
                  <a:schemeClr val="accent3"/>
                </a:solidFill>
              </a:rPr>
              <a:t>Matt.6:33</a:t>
            </a:r>
            <a:r>
              <a:rPr lang="en-US" b="1" dirty="0" smtClean="0"/>
              <a:t>!</a:t>
            </a:r>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b="1" dirty="0" smtClean="0"/>
              <a:t>To become and remain a Christian, we must change our </a:t>
            </a:r>
            <a:r>
              <a:rPr lang="en-US" sz="3600" b="1" u="sng" dirty="0" smtClean="0">
                <a:solidFill>
                  <a:schemeClr val="accent3"/>
                </a:solidFill>
              </a:rPr>
              <a:t>Expectations</a:t>
            </a:r>
            <a:r>
              <a:rPr lang="en-US" sz="3600" b="1" dirty="0" smtClean="0"/>
              <a:t>.</a:t>
            </a:r>
            <a:endParaRPr lang="en-US" sz="3600" b="1" dirty="0"/>
          </a:p>
        </p:txBody>
      </p:sp>
      <p:sp>
        <p:nvSpPr>
          <p:cNvPr id="3" name="Content Placeholder 2"/>
          <p:cNvSpPr>
            <a:spLocks noGrp="1"/>
          </p:cNvSpPr>
          <p:nvPr>
            <p:ph idx="1"/>
          </p:nvPr>
        </p:nvSpPr>
        <p:spPr>
          <a:xfrm>
            <a:off x="457200" y="1600200"/>
            <a:ext cx="8305800" cy="5029200"/>
          </a:xfrm>
        </p:spPr>
        <p:txBody>
          <a:bodyPr>
            <a:normAutofit lnSpcReduction="10000"/>
          </a:bodyPr>
          <a:lstStyle/>
          <a:p>
            <a:r>
              <a:rPr lang="en-US" b="1" dirty="0" smtClean="0">
                <a:solidFill>
                  <a:srgbClr val="FFFF9A"/>
                </a:solidFill>
              </a:rPr>
              <a:t> </a:t>
            </a:r>
            <a:r>
              <a:rPr lang="en-US" sz="2800" b="1" dirty="0" smtClean="0"/>
              <a:t>The expectations of </a:t>
            </a:r>
            <a:r>
              <a:rPr lang="en-US" sz="2800" b="1" dirty="0" smtClean="0">
                <a:solidFill>
                  <a:srgbClr val="FFFF9A"/>
                </a:solidFill>
              </a:rPr>
              <a:t>“this world” </a:t>
            </a:r>
            <a:r>
              <a:rPr lang="en-US" sz="2800" b="1" dirty="0" smtClean="0"/>
              <a:t>are all about TODAY.  Therefore</a:t>
            </a:r>
            <a:endParaRPr lang="en-US" b="1" dirty="0" smtClean="0"/>
          </a:p>
          <a:p>
            <a:pPr lvl="1"/>
            <a:r>
              <a:rPr lang="en-US" b="1" dirty="0" smtClean="0"/>
              <a:t>They have to cram in all the living/gusto they can. </a:t>
            </a:r>
          </a:p>
          <a:p>
            <a:pPr lvl="1"/>
            <a:r>
              <a:rPr lang="en-US" b="1" dirty="0" smtClean="0"/>
              <a:t>Physical life is valued above all else.</a:t>
            </a:r>
          </a:p>
          <a:p>
            <a:pPr lvl="1"/>
            <a:r>
              <a:rPr lang="en-US" b="1" dirty="0" smtClean="0"/>
              <a:t>There is no hope for tomorrow.</a:t>
            </a:r>
          </a:p>
          <a:p>
            <a:r>
              <a:rPr lang="en-US" sz="2800" b="1" dirty="0" smtClean="0"/>
              <a:t>But in the Kingdom, expectations are different:</a:t>
            </a:r>
          </a:p>
          <a:p>
            <a:pPr lvl="1"/>
            <a:r>
              <a:rPr lang="en-US" b="1" dirty="0" smtClean="0"/>
              <a:t>Each day is a blessing, but provides opportunity to serve, </a:t>
            </a:r>
            <a:r>
              <a:rPr lang="en-US" b="1" u="sng" dirty="0" smtClean="0">
                <a:solidFill>
                  <a:schemeClr val="accent3"/>
                </a:solidFill>
              </a:rPr>
              <a:t>Phil.1:21-24</a:t>
            </a:r>
            <a:r>
              <a:rPr lang="en-US" b="1" dirty="0" smtClean="0"/>
              <a:t>.</a:t>
            </a:r>
          </a:p>
          <a:p>
            <a:pPr lvl="1"/>
            <a:r>
              <a:rPr lang="en-US" b="1" dirty="0" smtClean="0"/>
              <a:t>Physical life is important, but not more so, </a:t>
            </a:r>
            <a:r>
              <a:rPr lang="en-US" b="1" u="sng" dirty="0" smtClean="0">
                <a:solidFill>
                  <a:schemeClr val="accent3"/>
                </a:solidFill>
              </a:rPr>
              <a:t>Luke 9:23ff</a:t>
            </a:r>
            <a:r>
              <a:rPr lang="en-US" b="1" dirty="0" smtClean="0"/>
              <a:t>.</a:t>
            </a:r>
          </a:p>
          <a:p>
            <a:pPr lvl="1"/>
            <a:r>
              <a:rPr lang="en-US" b="1" dirty="0" smtClean="0"/>
              <a:t>“Tomorrow” is still not guaranteed, </a:t>
            </a:r>
            <a:r>
              <a:rPr lang="en-US" b="1" u="sng" dirty="0" smtClean="0">
                <a:solidFill>
                  <a:schemeClr val="accent3"/>
                </a:solidFill>
              </a:rPr>
              <a:t>Jas.4:13-17</a:t>
            </a:r>
            <a:r>
              <a:rPr lang="en-US" b="1" dirty="0" smtClean="0"/>
              <a:t>; but is not a cause of concern either, </a:t>
            </a:r>
            <a:r>
              <a:rPr lang="en-US" b="1" u="sng" dirty="0" smtClean="0">
                <a:solidFill>
                  <a:schemeClr val="accent3"/>
                </a:solidFill>
              </a:rPr>
              <a:t>Matt.6:25-34</a:t>
            </a:r>
            <a:r>
              <a:rPr lang="en-US" b="1" dirty="0" smtClean="0"/>
              <a:t>. </a:t>
            </a:r>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2"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2"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Righ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b="1" dirty="0" smtClean="0">
                <a:solidFill>
                  <a:schemeClr val="accent3"/>
                </a:solidFill>
              </a:rPr>
              <a:t>“Change” </a:t>
            </a:r>
            <a:r>
              <a:rPr lang="en-US" sz="3600" b="1" dirty="0" smtClean="0">
                <a:solidFill>
                  <a:srgbClr val="FFFF9A"/>
                </a:solidFill>
              </a:rPr>
              <a:t>is good, if</a:t>
            </a:r>
            <a:r>
              <a:rPr lang="en-US" sz="3600" b="1" dirty="0" smtClean="0"/>
              <a:t>…</a:t>
            </a:r>
            <a:endParaRPr lang="en-US" sz="3600" b="1" dirty="0"/>
          </a:p>
        </p:txBody>
      </p:sp>
      <p:sp>
        <p:nvSpPr>
          <p:cNvPr id="3" name="Content Placeholder 2"/>
          <p:cNvSpPr>
            <a:spLocks noGrp="1"/>
          </p:cNvSpPr>
          <p:nvPr>
            <p:ph idx="1"/>
          </p:nvPr>
        </p:nvSpPr>
        <p:spPr>
          <a:xfrm>
            <a:off x="457200" y="1524000"/>
            <a:ext cx="8305800" cy="5105400"/>
          </a:xfrm>
        </p:spPr>
        <p:txBody>
          <a:bodyPr>
            <a:normAutofit lnSpcReduction="10000"/>
          </a:bodyPr>
          <a:lstStyle/>
          <a:p>
            <a:r>
              <a:rPr lang="en-US" sz="2800" b="1" dirty="0" smtClean="0"/>
              <a:t>We’re changing our </a:t>
            </a:r>
            <a:r>
              <a:rPr lang="en-US" sz="2800" b="1" i="1" dirty="0" smtClean="0">
                <a:solidFill>
                  <a:schemeClr val="accent2"/>
                </a:solidFill>
              </a:rPr>
              <a:t>allegiance</a:t>
            </a:r>
            <a:r>
              <a:rPr lang="en-US" sz="2800" b="1" i="1" dirty="0" smtClean="0"/>
              <a:t> </a:t>
            </a:r>
            <a:r>
              <a:rPr lang="en-US" sz="2800" b="1" dirty="0" smtClean="0"/>
              <a:t>from the kingdom of Satan to that of Christ;</a:t>
            </a:r>
          </a:p>
          <a:p>
            <a:r>
              <a:rPr lang="en-US" sz="2800" b="1" dirty="0" smtClean="0"/>
              <a:t>We’re changing our </a:t>
            </a:r>
            <a:r>
              <a:rPr lang="en-US" sz="2800" b="1" i="1" dirty="0" smtClean="0">
                <a:solidFill>
                  <a:schemeClr val="accent2"/>
                </a:solidFill>
              </a:rPr>
              <a:t>values/priorities</a:t>
            </a:r>
            <a:r>
              <a:rPr lang="en-US" sz="2800" b="1" i="1" dirty="0" smtClean="0"/>
              <a:t> </a:t>
            </a:r>
            <a:r>
              <a:rPr lang="en-US" sz="2800" b="1" dirty="0" smtClean="0"/>
              <a:t>from “this world” to the next one; and if</a:t>
            </a:r>
          </a:p>
          <a:p>
            <a:r>
              <a:rPr lang="en-US" sz="2800" b="1" dirty="0" smtClean="0"/>
              <a:t>We’re changing our </a:t>
            </a:r>
            <a:r>
              <a:rPr lang="en-US" sz="2800" b="1" i="1" dirty="0" smtClean="0">
                <a:solidFill>
                  <a:schemeClr val="accent2"/>
                </a:solidFill>
              </a:rPr>
              <a:t>expectations</a:t>
            </a:r>
            <a:r>
              <a:rPr lang="en-US" sz="2800" b="1" i="1" dirty="0" smtClean="0"/>
              <a:t> </a:t>
            </a:r>
            <a:r>
              <a:rPr lang="en-US" sz="2800" b="1" dirty="0" smtClean="0"/>
              <a:t>of the “here and now” for the “hereafter.”</a:t>
            </a:r>
          </a:p>
          <a:p>
            <a:r>
              <a:rPr lang="en-US" sz="2800" b="1" dirty="0" smtClean="0"/>
              <a:t>Such is “change” with which we can all </a:t>
            </a:r>
            <a:r>
              <a:rPr lang="en-US" sz="2800" b="1" i="1" dirty="0" smtClean="0"/>
              <a:t>live, </a:t>
            </a:r>
            <a:r>
              <a:rPr lang="en-US" sz="2800" b="1" dirty="0" smtClean="0"/>
              <a:t>and certainly </a:t>
            </a:r>
            <a:r>
              <a:rPr lang="en-US" sz="2800" b="1" smtClean="0"/>
              <a:t>should not be </a:t>
            </a:r>
            <a:r>
              <a:rPr lang="en-US" sz="2800" b="1" dirty="0" smtClean="0"/>
              <a:t>resisted.  </a:t>
            </a:r>
          </a:p>
          <a:p>
            <a:pPr algn="ctr">
              <a:buNone/>
            </a:pPr>
            <a:r>
              <a:rPr lang="en-US" sz="2800" b="1" i="1" dirty="0" smtClean="0">
                <a:solidFill>
                  <a:srgbClr val="FFFF9A"/>
                </a:solidFill>
              </a:rPr>
              <a:t>“And do not be conformed to this world, but be transformed by the renewing of your mind, that you may prove what the will of God is, that which is good and acceptable and perfect.</a:t>
            </a:r>
            <a:r>
              <a:rPr lang="en-US" sz="2800" b="1" i="1" dirty="0" smtClean="0"/>
              <a:t>”  </a:t>
            </a:r>
            <a:r>
              <a:rPr lang="en-US" sz="2800" b="1" u="sng" dirty="0" smtClean="0">
                <a:solidFill>
                  <a:schemeClr val="accent3"/>
                </a:solidFill>
              </a:rPr>
              <a:t>Rom.12:2</a:t>
            </a:r>
            <a:endParaRPr lang="en-US" sz="2800" b="1" dirty="0" smtClean="0">
              <a:solidFill>
                <a:schemeClr val="accent3"/>
              </a:solidFill>
            </a:endParaRPr>
          </a:p>
          <a:p>
            <a:pPr algn="ctr">
              <a:buNone/>
            </a:pPr>
            <a:r>
              <a:rPr lang="en-US" sz="2800" b="1" dirty="0" smtClean="0">
                <a:solidFill>
                  <a:schemeClr val="accent2"/>
                </a:solidFill>
              </a:rPr>
              <a:t>So, are </a:t>
            </a:r>
            <a:r>
              <a:rPr lang="en-US" sz="2800" b="1" u="sng" dirty="0" smtClean="0">
                <a:solidFill>
                  <a:schemeClr val="accent2"/>
                </a:solidFill>
              </a:rPr>
              <a:t>YOU</a:t>
            </a:r>
            <a:r>
              <a:rPr lang="en-US" sz="2800" b="1" dirty="0" smtClean="0">
                <a:solidFill>
                  <a:schemeClr val="accent2"/>
                </a:solidFill>
              </a:rPr>
              <a:t> willing to change?</a:t>
            </a:r>
            <a:endParaRPr lang="en-US" b="1" dirty="0" smtClean="0">
              <a:solidFill>
                <a:schemeClr val="accent2"/>
              </a:solidFill>
            </a:endParaRPr>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2000"/>
                                        <p:tgtEl>
                                          <p:spTgt spid="3">
                                            <p:txEl>
                                              <p:pRg st="0" end="0"/>
                                            </p:txEl>
                                          </p:spTgt>
                                        </p:tgtEl>
                                      </p:cBhvr>
                                    </p:animEffect>
                                  </p:childTnLst>
                                </p:cTn>
                              </p:par>
                            </p:childTnLst>
                          </p:cTn>
                        </p:par>
                        <p:par>
                          <p:cTn id="8" fill="hold">
                            <p:stCondLst>
                              <p:cond delay="2000"/>
                            </p:stCondLst>
                            <p:childTnLst>
                              <p:par>
                                <p:cTn id="9" presetID="1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2000"/>
                                        <p:tgtEl>
                                          <p:spTgt spid="3">
                                            <p:txEl>
                                              <p:pRg st="1" end="1"/>
                                            </p:txEl>
                                          </p:spTgt>
                                        </p:tgtEl>
                                      </p:cBhvr>
                                    </p:animEffect>
                                  </p:childTnLst>
                                </p:cTn>
                              </p:par>
                            </p:childTnLst>
                          </p:cTn>
                        </p:par>
                        <p:par>
                          <p:cTn id="12" fill="hold">
                            <p:stCondLst>
                              <p:cond delay="4000"/>
                            </p:stCondLst>
                            <p:childTnLst>
                              <p:par>
                                <p:cTn id="13" presetID="1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lide(fromTop)">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lide(fromTop)">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p:wip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4599</TotalTime>
  <Words>699</Words>
  <Application>Microsoft Macintosh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PowerPoint Presentation</vt:lpstr>
      <vt:lpstr>“Change” can be a good thing.</vt:lpstr>
      <vt:lpstr>“Change” can be a good thing.</vt:lpstr>
      <vt:lpstr>To become and remain a Christian, we must change our Allegiance.</vt:lpstr>
      <vt:lpstr>To become and remain a Christian, we must change our Values/Priorities.</vt:lpstr>
      <vt:lpstr>To become and remain a Christian, we must change our Expectations.</vt:lpstr>
      <vt:lpstr>“Change” is good, if…</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can be a could thing.</dc:title>
  <dc:creator>Philip Strong</dc:creator>
  <cp:lastModifiedBy>Philip Strong</cp:lastModifiedBy>
  <cp:revision>23</cp:revision>
  <cp:lastPrinted>2018-08-12T21:03:34Z</cp:lastPrinted>
  <dcterms:created xsi:type="dcterms:W3CDTF">2011-11-06T12:23:46Z</dcterms:created>
  <dcterms:modified xsi:type="dcterms:W3CDTF">2018-08-14T15:42:10Z</dcterms:modified>
</cp:coreProperties>
</file>