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9C35-CCF5-0A4A-89BF-F108EDBFD8F4}" type="datetimeFigureOut">
              <a:rPr lang="en-US" smtClean="0"/>
              <a:t>7/22/18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C4814-DF5B-8D47-862A-19B074024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3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C0B5D-AAE1-F34E-8EE2-13374F752C87}" type="datetimeFigureOut">
              <a:rPr lang="en-US" smtClean="0"/>
              <a:t>7/22/18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A79D0-026B-774A-8682-8B0606DCC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Eccl.12:11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79D0-026B-774A-8682-8B0606DCC5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29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79D0-026B-774A-8682-8B0606DCC5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5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79D0-026B-774A-8682-8B0606DCC5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5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79D0-026B-774A-8682-8B0606DCC5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5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9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3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40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9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8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85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10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41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444D-AB69-7540-B5BE-A9A28E64F70D}" type="datetimeFigureOut">
              <a:rPr lang="en-US" smtClean="0"/>
              <a:t>7/21/18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49615-9CBA-9E41-8431-9A5AF310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6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196"/>
            <a:ext cx="7772400" cy="313133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“Human history is the long terrible </a:t>
            </a:r>
            <a:r>
              <a:rPr lang="en-US" b="1" dirty="0" smtClean="0">
                <a:solidFill>
                  <a:schemeClr val="bg1"/>
                </a:solidFill>
              </a:rPr>
              <a:t>story of man trying to find something other than God which will make him happy.”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mr-IN" dirty="0" smtClean="0">
                <a:solidFill>
                  <a:schemeClr val="bg1"/>
                </a:solidFill>
              </a:rPr>
              <a:t> -</a:t>
            </a:r>
            <a:r>
              <a:rPr lang="mr-IN" b="1" dirty="0" smtClean="0">
                <a:solidFill>
                  <a:schemeClr val="bg1"/>
                </a:solidFill>
              </a:rPr>
              <a:t>C.S. Lewi</a:t>
            </a:r>
            <a:r>
              <a:rPr lang="en-US" b="1" dirty="0" smtClean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0486"/>
            <a:ext cx="7772400" cy="271017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“Most truly profound quotes are repackaged reproductions </a:t>
            </a:r>
          </a:p>
          <a:p>
            <a:pPr>
              <a:spcBef>
                <a:spcPts val="0"/>
              </a:spcBef>
            </a:pPr>
            <a:r>
              <a:rPr lang="en-US" sz="4000" b="1" dirty="0" smtClean="0">
                <a:solidFill>
                  <a:srgbClr val="FFFF00"/>
                </a:solidFill>
              </a:rPr>
              <a:t>of divine revelation.” 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-P.C. Strong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8491" y="6061192"/>
            <a:ext cx="2434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FF00"/>
                </a:solidFill>
              </a:rPr>
              <a:t>Eccl.12:11</a:t>
            </a:r>
            <a:endParaRPr lang="en-US" sz="40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266-ecclesiastes-wide.1200w.t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17744" r="6443" b="21606"/>
          <a:stretch/>
        </p:blipFill>
        <p:spPr>
          <a:xfrm>
            <a:off x="-538667" y="-105822"/>
            <a:ext cx="9788496" cy="3315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2749"/>
            <a:ext cx="9153518" cy="1763738"/>
          </a:xfr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The Quest for Meaning in Life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3198243"/>
            <a:ext cx="9143999" cy="3659757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Preliminary Observations: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Solomon, aka </a:t>
            </a:r>
            <a:r>
              <a:rPr lang="en-US" b="1" i="1" dirty="0" smtClean="0">
                <a:solidFill>
                  <a:schemeClr val="tx1"/>
                </a:solidFill>
              </a:rPr>
              <a:t>“the Preacher,” </a:t>
            </a:r>
            <a:r>
              <a:rPr lang="en-US" b="1" dirty="0" smtClean="0">
                <a:solidFill>
                  <a:schemeClr val="tx1"/>
                </a:solidFill>
              </a:rPr>
              <a:t>had all the advantages and was well-equipped for this particular quest, </a:t>
            </a:r>
            <a:r>
              <a:rPr lang="en-US" b="1" u="sng" dirty="0" smtClean="0">
                <a:solidFill>
                  <a:schemeClr val="tx1"/>
                </a:solidFill>
              </a:rPr>
              <a:t>1:1,12-13a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u="sng" dirty="0" smtClean="0">
                <a:solidFill>
                  <a:schemeClr val="tx1"/>
                </a:solidFill>
              </a:rPr>
              <a:t>cf. 1Kings 4:29-34</a:t>
            </a:r>
            <a:r>
              <a:rPr lang="en-US" b="1" dirty="0" smtClean="0">
                <a:solidFill>
                  <a:schemeClr val="tx1"/>
                </a:solidFill>
              </a:rPr>
              <a:t>). 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But found it to be a </a:t>
            </a:r>
            <a:r>
              <a:rPr lang="en-US" b="1" i="1" dirty="0" smtClean="0">
                <a:solidFill>
                  <a:schemeClr val="tx1"/>
                </a:solidFill>
              </a:rPr>
              <a:t>grievous task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b="1" i="1" dirty="0" smtClean="0">
                <a:solidFill>
                  <a:schemeClr val="tx1"/>
                </a:solidFill>
              </a:rPr>
              <a:t> striving after wind </a:t>
            </a:r>
            <a:r>
              <a:rPr lang="en-US" b="1" dirty="0" smtClean="0">
                <a:solidFill>
                  <a:schemeClr val="tx1"/>
                </a:solidFill>
              </a:rPr>
              <a:t>that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resulted in </a:t>
            </a:r>
            <a:r>
              <a:rPr lang="en-US" b="1" i="1" dirty="0" smtClean="0">
                <a:solidFill>
                  <a:schemeClr val="tx1"/>
                </a:solidFill>
              </a:rPr>
              <a:t>grief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pain, </a:t>
            </a:r>
            <a:r>
              <a:rPr lang="en-US" b="1" u="sng" dirty="0" smtClean="0">
                <a:solidFill>
                  <a:schemeClr val="tx1"/>
                </a:solidFill>
              </a:rPr>
              <a:t>1:13b-18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 </a:t>
            </a:r>
            <a:r>
              <a:rPr lang="en-US" b="1" u="sng" dirty="0" smtClean="0">
                <a:solidFill>
                  <a:schemeClr val="tx1"/>
                </a:solidFill>
              </a:rPr>
              <a:t>chp.2</a:t>
            </a:r>
            <a:r>
              <a:rPr lang="en-US" b="1" dirty="0" smtClean="0">
                <a:solidFill>
                  <a:schemeClr val="tx1"/>
                </a:solidFill>
              </a:rPr>
              <a:t>, Solomon reviews his efforts and findings</a:t>
            </a:r>
            <a:r>
              <a:rPr lang="mr-IN" b="1" dirty="0" smtClean="0">
                <a:solidFill>
                  <a:schemeClr val="tx1"/>
                </a:solidFill>
              </a:rPr>
              <a:t>…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5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266-ecclesiastes-wide.1200w.t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17744" r="6443" b="21606"/>
          <a:stretch/>
        </p:blipFill>
        <p:spPr>
          <a:xfrm>
            <a:off x="-538667" y="-105822"/>
            <a:ext cx="9788496" cy="3315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2749"/>
            <a:ext cx="9153518" cy="1352198"/>
          </a:xfr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The Quest for Meaning in Life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19" y="2774947"/>
            <a:ext cx="9143999" cy="4083053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Solomon sought for Meaning in Life through: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Pleasure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laughter 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chemeClr val="tx1"/>
                </a:solidFill>
              </a:rPr>
              <a:t>2:1-2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Chemical</a:t>
            </a:r>
            <a:r>
              <a:rPr lang="en-US" b="1" dirty="0" smtClean="0">
                <a:solidFill>
                  <a:schemeClr val="tx1"/>
                </a:solidFill>
              </a:rPr>
              <a:t> enhancement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chemeClr val="tx1"/>
                </a:solidFill>
              </a:rPr>
              <a:t>2:3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Industry, work, accomplishment (</a:t>
            </a:r>
            <a:r>
              <a:rPr lang="en-US" b="1" i="1" dirty="0" smtClean="0">
                <a:solidFill>
                  <a:schemeClr val="tx1"/>
                </a:solidFill>
              </a:rPr>
              <a:t>houses, vineyards, gardens, parks, orchards, ponds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chemeClr val="tx1"/>
                </a:solidFill>
              </a:rPr>
              <a:t>2:4-6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Servants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being served, </a:t>
            </a:r>
            <a:r>
              <a:rPr lang="en-US" b="1" u="sng" dirty="0" smtClean="0">
                <a:solidFill>
                  <a:schemeClr val="tx1"/>
                </a:solidFill>
              </a:rPr>
              <a:t>2:7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Abundance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wealth, </a:t>
            </a:r>
            <a:r>
              <a:rPr lang="en-US" b="1" u="sng" dirty="0" smtClean="0">
                <a:solidFill>
                  <a:schemeClr val="tx1"/>
                </a:solidFill>
              </a:rPr>
              <a:t>2:8a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Entertainment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pleasures of men, </a:t>
            </a:r>
            <a:r>
              <a:rPr lang="en-US" b="1" u="sng" dirty="0" smtClean="0">
                <a:solidFill>
                  <a:schemeClr val="tx1"/>
                </a:solidFill>
              </a:rPr>
              <a:t>2:8b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Indulgence, </a:t>
            </a:r>
            <a:r>
              <a:rPr lang="en-US" b="1" u="sng" dirty="0" smtClean="0">
                <a:solidFill>
                  <a:schemeClr val="tx1"/>
                </a:solidFill>
              </a:rPr>
              <a:t>2:10</a:t>
            </a:r>
            <a:endParaRPr 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4362" y="3234585"/>
            <a:ext cx="3551182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Does any of this sound familiar?  </a:t>
            </a:r>
            <a:r>
              <a:rPr lang="en-US" sz="2800" b="1" u="sng" dirty="0" smtClean="0">
                <a:solidFill>
                  <a:schemeClr val="bg1"/>
                </a:solidFill>
              </a:rPr>
              <a:t>1:2-11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09283" y="3492201"/>
            <a:ext cx="435079" cy="117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856418" y="3938557"/>
            <a:ext cx="587945" cy="117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009284" y="4164719"/>
            <a:ext cx="435080" cy="1388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0800000" flipV="1">
            <a:off x="5444363" y="4188692"/>
            <a:ext cx="2916203" cy="1067246"/>
          </a:xfrm>
          <a:prstGeom prst="bentConnector3">
            <a:avLst>
              <a:gd name="adj1" fmla="val 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 flipV="1">
            <a:off x="5126873" y="4188691"/>
            <a:ext cx="3420909" cy="1502302"/>
          </a:xfrm>
          <a:prstGeom prst="bentConnector3">
            <a:avLst>
              <a:gd name="adj1" fmla="val -873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6867927" y="4258513"/>
            <a:ext cx="2078457" cy="1750684"/>
          </a:xfrm>
          <a:prstGeom prst="bentConnector3">
            <a:avLst>
              <a:gd name="adj1" fmla="val 10034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 flipV="1">
            <a:off x="3586460" y="4188691"/>
            <a:ext cx="5409085" cy="2489996"/>
          </a:xfrm>
          <a:prstGeom prst="bentConnector3">
            <a:avLst>
              <a:gd name="adj1" fmla="val 21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80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266-ecclesiastes-wide.1200w.t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17744" r="6443" b="21606"/>
          <a:stretch/>
        </p:blipFill>
        <p:spPr>
          <a:xfrm>
            <a:off x="-538667" y="-105822"/>
            <a:ext cx="9788496" cy="3315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2749"/>
            <a:ext cx="9153518" cy="1352198"/>
          </a:xfr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The Quest for Meaning in Life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19" y="2774947"/>
            <a:ext cx="9143999" cy="4083053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Solomon sought for Meaning in Life through: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Pleasure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laughter 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chemeClr val="tx1"/>
                </a:solidFill>
              </a:rPr>
              <a:t>2:1-2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Chemical</a:t>
            </a:r>
            <a:r>
              <a:rPr lang="en-US" b="1" dirty="0" smtClean="0">
                <a:solidFill>
                  <a:schemeClr val="tx1"/>
                </a:solidFill>
              </a:rPr>
              <a:t> enhancement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chemeClr val="tx1"/>
                </a:solidFill>
              </a:rPr>
              <a:t>2:3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Industry, work, accomplishment (</a:t>
            </a:r>
            <a:r>
              <a:rPr lang="en-US" b="1" i="1" dirty="0" smtClean="0">
                <a:solidFill>
                  <a:schemeClr val="tx1"/>
                </a:solidFill>
              </a:rPr>
              <a:t>houses, vineyards, gardens, parks, orchards, ponds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chemeClr val="tx1"/>
                </a:solidFill>
              </a:rPr>
              <a:t>2:4-6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Servants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being served, </a:t>
            </a:r>
            <a:r>
              <a:rPr lang="en-US" b="1" u="sng" dirty="0" smtClean="0">
                <a:solidFill>
                  <a:schemeClr val="tx1"/>
                </a:solidFill>
              </a:rPr>
              <a:t>2:7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Abundance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wealth, </a:t>
            </a:r>
            <a:r>
              <a:rPr lang="en-US" b="1" u="sng" dirty="0" smtClean="0">
                <a:solidFill>
                  <a:schemeClr val="tx1"/>
                </a:solidFill>
              </a:rPr>
              <a:t>2:8a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Entertainment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pleasures of men, </a:t>
            </a:r>
            <a:r>
              <a:rPr lang="en-US" b="1" u="sng" dirty="0" smtClean="0">
                <a:solidFill>
                  <a:schemeClr val="tx1"/>
                </a:solidFill>
              </a:rPr>
              <a:t>2:8b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i="1" dirty="0" smtClean="0">
                <a:solidFill>
                  <a:schemeClr val="tx1"/>
                </a:solidFill>
              </a:rPr>
              <a:t>Indulgence, </a:t>
            </a:r>
            <a:r>
              <a:rPr lang="en-US" b="1" u="sng" dirty="0" smtClean="0">
                <a:solidFill>
                  <a:schemeClr val="tx1"/>
                </a:solidFill>
              </a:rPr>
              <a:t>2:10</a:t>
            </a:r>
            <a:endParaRPr 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2702" y="3216416"/>
            <a:ext cx="2304741" cy="492443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FFFF"/>
                </a:solidFill>
              </a:rPr>
              <a:t>Jas.4:1-3,9</a:t>
            </a:r>
            <a:endParaRPr lang="en-US" sz="2600" b="1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32702" y="3701653"/>
            <a:ext cx="2304741" cy="492443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FFFF"/>
                </a:solidFill>
              </a:rPr>
              <a:t>1Pet.4:1-5</a:t>
            </a:r>
            <a:endParaRPr lang="en-US" sz="2600" b="1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90903" y="4583063"/>
            <a:ext cx="2304741" cy="492443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FFFF"/>
                </a:solidFill>
              </a:rPr>
              <a:t>1Thess.4:9-11</a:t>
            </a:r>
            <a:endParaRPr lang="en-US" sz="2600" b="1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8532" y="4981684"/>
            <a:ext cx="2304741" cy="492443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FFFF"/>
                </a:solidFill>
              </a:rPr>
              <a:t>Phil.2:1-7</a:t>
            </a:r>
            <a:endParaRPr lang="en-US" sz="2600" b="1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8532" y="5382167"/>
            <a:ext cx="3805468" cy="492443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FFFF"/>
                </a:solidFill>
              </a:rPr>
              <a:t>1Tim.6:3-12;  Luke 12:15</a:t>
            </a:r>
            <a:endParaRPr lang="en-US" sz="2600" b="1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48777" y="5874610"/>
            <a:ext cx="2304741" cy="492443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FFFF"/>
                </a:solidFill>
              </a:rPr>
              <a:t>1Thess.4:1-8</a:t>
            </a:r>
            <a:endParaRPr lang="en-US" sz="2600" b="1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85271" y="6365559"/>
            <a:ext cx="3758200" cy="492443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FFFF"/>
                </a:solidFill>
              </a:rPr>
              <a:t>Acts 24:25-27; Gal.5:23</a:t>
            </a:r>
            <a:endParaRPr lang="en-US" sz="2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9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266-ecclesiastes-wide.1200w.t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17744" r="6443" b="21606"/>
          <a:stretch/>
        </p:blipFill>
        <p:spPr>
          <a:xfrm>
            <a:off x="-538667" y="-105822"/>
            <a:ext cx="9788496" cy="3315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2749"/>
            <a:ext cx="9153518" cy="1352198"/>
          </a:xfr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The Quest for Meaning in Life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19" y="2774947"/>
            <a:ext cx="9143999" cy="4083053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So what’s the answer to “life” and its meaning?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Nothing </a:t>
            </a:r>
            <a:r>
              <a:rPr lang="en-US" b="1" i="1" dirty="0" smtClean="0">
                <a:solidFill>
                  <a:schemeClr val="tx1"/>
                </a:solidFill>
              </a:rPr>
              <a:t>“</a:t>
            </a:r>
            <a:r>
              <a:rPr lang="en-US" b="1" i="1" u="sng" dirty="0" smtClean="0">
                <a:solidFill>
                  <a:schemeClr val="tx1"/>
                </a:solidFill>
              </a:rPr>
              <a:t>unde</a:t>
            </a:r>
            <a:r>
              <a:rPr lang="en-US" b="1" i="1" dirty="0" smtClean="0">
                <a:solidFill>
                  <a:schemeClr val="tx1"/>
                </a:solidFill>
              </a:rPr>
              <a:t>r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the sun” </a:t>
            </a:r>
            <a:r>
              <a:rPr lang="en-US" b="1" dirty="0" smtClean="0">
                <a:solidFill>
                  <a:schemeClr val="tx1"/>
                </a:solidFill>
              </a:rPr>
              <a:t>will provide meaning to life, </a:t>
            </a:r>
            <a:r>
              <a:rPr lang="en-US" b="1" u="sng" dirty="0" smtClean="0">
                <a:solidFill>
                  <a:schemeClr val="tx1"/>
                </a:solidFill>
              </a:rPr>
              <a:t>cf. Eccl.1:9,14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Fulfillment- and with it </a:t>
            </a:r>
            <a:r>
              <a:rPr lang="en-US" b="1" i="1" dirty="0" smtClean="0">
                <a:solidFill>
                  <a:schemeClr val="tx1"/>
                </a:solidFill>
              </a:rPr>
              <a:t>happiness,</a:t>
            </a:r>
            <a:r>
              <a:rPr lang="en-US" b="1" dirty="0" smtClean="0">
                <a:solidFill>
                  <a:schemeClr val="tx1"/>
                </a:solidFill>
              </a:rPr>
              <a:t> is to be found only in pursuit of those things </a:t>
            </a:r>
            <a:r>
              <a:rPr lang="en-US" b="1" i="1" u="sng" dirty="0" smtClean="0">
                <a:solidFill>
                  <a:schemeClr val="tx1"/>
                </a:solidFill>
              </a:rPr>
              <a:t>above</a:t>
            </a:r>
            <a:r>
              <a:rPr lang="en-US" b="1" dirty="0" smtClean="0">
                <a:solidFill>
                  <a:schemeClr val="tx1"/>
                </a:solidFill>
              </a:rPr>
              <a:t> the sun, </a:t>
            </a:r>
            <a:r>
              <a:rPr lang="en-US" b="1" u="sng" dirty="0" smtClean="0">
                <a:solidFill>
                  <a:schemeClr val="tx1"/>
                </a:solidFill>
              </a:rPr>
              <a:t>Eccl.12:13-14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Don’t </a:t>
            </a:r>
            <a:r>
              <a:rPr lang="en-US" b="1" i="1" dirty="0" smtClean="0">
                <a:solidFill>
                  <a:schemeClr val="tx1"/>
                </a:solidFill>
              </a:rPr>
              <a:t>redo </a:t>
            </a:r>
            <a:r>
              <a:rPr lang="en-US" b="1" dirty="0" smtClean="0">
                <a:solidFill>
                  <a:schemeClr val="tx1"/>
                </a:solidFill>
              </a:rPr>
              <a:t>Solomon’s experiment(s)- he had much more wealth, power, and wisdom than we do, but still found that service to God and His kingdom is the </a:t>
            </a:r>
            <a:r>
              <a:rPr lang="en-US" b="1" u="sng" dirty="0" smtClean="0">
                <a:solidFill>
                  <a:schemeClr val="tx1"/>
                </a:solidFill>
              </a:rPr>
              <a:t>onl</a:t>
            </a:r>
            <a:r>
              <a:rPr lang="en-US" b="1" dirty="0" smtClean="0">
                <a:solidFill>
                  <a:schemeClr val="tx1"/>
                </a:solidFill>
              </a:rPr>
              <a:t>y path to fulfillment and meaning in life, </a:t>
            </a:r>
            <a:r>
              <a:rPr lang="en-US" b="1" u="sng" dirty="0" smtClean="0">
                <a:solidFill>
                  <a:schemeClr val="tx1"/>
                </a:solidFill>
              </a:rPr>
              <a:t>cf. Matt.6:33</a:t>
            </a:r>
            <a:r>
              <a:rPr lang="en-US" b="1" dirty="0" smtClean="0">
                <a:solidFill>
                  <a:schemeClr val="tx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51684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14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492</Words>
  <Application>Microsoft Macintosh PowerPoint</Application>
  <PresentationFormat>On-screen Show (4:3)</PresentationFormat>
  <Paragraphs>46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“Human history is the long terrible story of man trying to find something other than God which will make him happy.”   -C.S. Lewis</vt:lpstr>
      <vt:lpstr>The Quest for Meaning in Life</vt:lpstr>
      <vt:lpstr>The Quest for Meaning in Life</vt:lpstr>
      <vt:lpstr>The Quest for Meaning in Life</vt:lpstr>
      <vt:lpstr>The Quest for Meaning in Life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“Human history is the long terrible story of man trying to find something other than God which will make him happy.”   -C.S. Lewis</dc:title>
  <dc:creator>Philip Strong</dc:creator>
  <cp:lastModifiedBy>Philip Strong</cp:lastModifiedBy>
  <cp:revision>16</cp:revision>
  <cp:lastPrinted>2018-07-22T12:05:33Z</cp:lastPrinted>
  <dcterms:created xsi:type="dcterms:W3CDTF">2018-07-21T19:13:02Z</dcterms:created>
  <dcterms:modified xsi:type="dcterms:W3CDTF">2018-07-22T12:08:56Z</dcterms:modified>
</cp:coreProperties>
</file>