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8" r:id="rId2"/>
    <p:sldId id="256" r:id="rId3"/>
    <p:sldId id="257" r:id="rId4"/>
    <p:sldId id="260" r:id="rId5"/>
    <p:sldId id="261" r:id="rId6"/>
    <p:sldId id="262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8884C-D25D-2F4A-94C9-B30859B781B1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73A2F3-88DC-4941-BA05-CC3BE99DB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152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15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821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92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5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02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67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64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612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5465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451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02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203C0F-50C9-7A4A-B5F3-D9C03201FE6D}" type="datetimeFigureOut">
              <a:rPr lang="en-US" smtClean="0"/>
              <a:t>7/1/18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E54FE-EADB-8C4A-A235-D15F45BF6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84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386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396" y="0"/>
            <a:ext cx="3798750" cy="1899358"/>
          </a:xfrm>
          <a:solidFill>
            <a:schemeClr val="tx1">
              <a:alpha val="65000"/>
            </a:schemeClr>
          </a:solidFill>
          <a:effectLst>
            <a:softEdge rad="889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“Has American Religion Lost Its </a:t>
            </a:r>
            <a:r>
              <a:rPr lang="en-US" b="1" i="1" dirty="0" smtClean="0">
                <a:solidFill>
                  <a:srgbClr val="FFFFFF"/>
                </a:solidFill>
              </a:rPr>
              <a:t>Faith?”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99358"/>
            <a:ext cx="8229600" cy="4958642"/>
          </a:xfrm>
          <a:solidFill>
            <a:schemeClr val="tx2">
              <a:lumMod val="50000"/>
              <a:alpha val="79000"/>
            </a:schemeClr>
          </a:solidFill>
          <a:ln>
            <a:solidFill>
              <a:srgbClr val="000090"/>
            </a:solidFill>
          </a:ln>
          <a:effectLst>
            <a:softEdge rad="889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For the most part, “yes”- here’s why: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We don’t really understand </a:t>
            </a:r>
            <a:r>
              <a:rPr lang="en-US" b="1" i="1" dirty="0" smtClean="0">
                <a:solidFill>
                  <a:srgbClr val="FFFFFF"/>
                </a:solidFill>
              </a:rPr>
              <a:t>faith </a:t>
            </a:r>
            <a:r>
              <a:rPr lang="en-US" b="1" dirty="0" smtClean="0">
                <a:solidFill>
                  <a:srgbClr val="FFFFFF"/>
                </a:solidFill>
              </a:rPr>
              <a:t>anymore, </a:t>
            </a:r>
            <a:r>
              <a:rPr lang="en-US" b="1" u="sng" dirty="0" smtClean="0">
                <a:solidFill>
                  <a:srgbClr val="FFFFFF"/>
                </a:solidFill>
              </a:rPr>
              <a:t>Heb.11:1-13</a:t>
            </a:r>
            <a:r>
              <a:rPr lang="en-US" b="1" dirty="0" smtClean="0">
                <a:solidFill>
                  <a:srgbClr val="FFFFFF"/>
                </a:solidFill>
              </a:rPr>
              <a:t>.  Note the </a:t>
            </a:r>
            <a:r>
              <a:rPr lang="en-US" b="1" i="1" dirty="0" smtClean="0">
                <a:solidFill>
                  <a:srgbClr val="FFFFFF"/>
                </a:solidFill>
              </a:rPr>
              <a:t>elements </a:t>
            </a:r>
            <a:r>
              <a:rPr lang="en-US" b="1" dirty="0" smtClean="0">
                <a:solidFill>
                  <a:srgbClr val="FFFFFF"/>
                </a:solidFill>
              </a:rPr>
              <a:t>of “faith”</a:t>
            </a:r>
            <a:r>
              <a:rPr lang="mr-IN" b="1" dirty="0" smtClean="0">
                <a:solidFill>
                  <a:srgbClr val="FFFFFF"/>
                </a:solidFill>
              </a:rPr>
              <a:t>…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Assurance</a:t>
            </a:r>
            <a:r>
              <a:rPr lang="en-US" b="1" dirty="0" smtClean="0">
                <a:solidFill>
                  <a:srgbClr val="FFFFFF"/>
                </a:solidFill>
              </a:rPr>
              <a:t> of things </a:t>
            </a:r>
            <a:r>
              <a:rPr lang="en-US" b="1" i="1" dirty="0" smtClean="0">
                <a:solidFill>
                  <a:srgbClr val="FFFFFF"/>
                </a:solidFill>
              </a:rPr>
              <a:t>hoped for, </a:t>
            </a:r>
            <a:r>
              <a:rPr lang="en-US" b="1" u="sng" dirty="0" smtClean="0">
                <a:solidFill>
                  <a:srgbClr val="FFFFFF"/>
                </a:solidFill>
              </a:rPr>
              <a:t>v.1a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Conviction </a:t>
            </a:r>
            <a:r>
              <a:rPr lang="en-US" b="1" dirty="0" smtClean="0">
                <a:solidFill>
                  <a:srgbClr val="FFFFFF"/>
                </a:solidFill>
              </a:rPr>
              <a:t>of things </a:t>
            </a:r>
            <a:r>
              <a:rPr lang="en-US" b="1" i="1" dirty="0" smtClean="0">
                <a:solidFill>
                  <a:srgbClr val="FFFFFF"/>
                </a:solidFill>
              </a:rPr>
              <a:t>not seen, </a:t>
            </a:r>
            <a:r>
              <a:rPr lang="en-US" b="1" u="sng" dirty="0" smtClean="0">
                <a:solidFill>
                  <a:srgbClr val="FFFFFF"/>
                </a:solidFill>
              </a:rPr>
              <a:t>v.1b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Approval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i="1" dirty="0" smtClean="0">
                <a:solidFill>
                  <a:srgbClr val="FFFFFF"/>
                </a:solidFill>
              </a:rPr>
              <a:t>God, </a:t>
            </a:r>
            <a:r>
              <a:rPr lang="en-US" b="1" u="sng" dirty="0" smtClean="0">
                <a:solidFill>
                  <a:srgbClr val="FFFFFF"/>
                </a:solidFill>
              </a:rPr>
              <a:t>v.2a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Understanding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i="1" dirty="0" smtClean="0">
                <a:solidFill>
                  <a:srgbClr val="FFFFFF"/>
                </a:solidFill>
              </a:rPr>
              <a:t>creation, </a:t>
            </a:r>
            <a:r>
              <a:rPr lang="en-US" b="1" u="sng" dirty="0" smtClean="0">
                <a:solidFill>
                  <a:srgbClr val="FFFFFF"/>
                </a:solidFill>
              </a:rPr>
              <a:t>v.3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Offering </a:t>
            </a:r>
            <a:r>
              <a:rPr lang="en-US" b="1" dirty="0" smtClean="0">
                <a:solidFill>
                  <a:srgbClr val="FFFFFF"/>
                </a:solidFill>
              </a:rPr>
              <a:t>of </a:t>
            </a:r>
            <a:r>
              <a:rPr lang="en-US" b="1" i="1" dirty="0" smtClean="0">
                <a:solidFill>
                  <a:srgbClr val="FFFFFF"/>
                </a:solidFill>
              </a:rPr>
              <a:t>sacrifices </a:t>
            </a:r>
            <a:r>
              <a:rPr lang="en-US" b="1" dirty="0" smtClean="0">
                <a:solidFill>
                  <a:srgbClr val="FFFFFF"/>
                </a:solidFill>
              </a:rPr>
              <a:t>to </a:t>
            </a:r>
            <a:r>
              <a:rPr lang="en-US" b="1" i="1" dirty="0" smtClean="0">
                <a:solidFill>
                  <a:srgbClr val="FFFFFF"/>
                </a:solidFill>
              </a:rPr>
              <a:t>righteousness, </a:t>
            </a:r>
            <a:r>
              <a:rPr lang="en-US" b="1" u="sng" dirty="0" smtClean="0">
                <a:solidFill>
                  <a:srgbClr val="FFFFFF"/>
                </a:solidFill>
              </a:rPr>
              <a:t>v.4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Emancipation </a:t>
            </a:r>
            <a:r>
              <a:rPr lang="en-US" b="1" dirty="0" smtClean="0">
                <a:solidFill>
                  <a:srgbClr val="FFFFFF"/>
                </a:solidFill>
              </a:rPr>
              <a:t>from </a:t>
            </a:r>
            <a:r>
              <a:rPr lang="en-US" b="1" i="1" dirty="0" smtClean="0">
                <a:solidFill>
                  <a:srgbClr val="FFFFFF"/>
                </a:solidFill>
              </a:rPr>
              <a:t>death </a:t>
            </a:r>
            <a:r>
              <a:rPr lang="en-US" b="1" dirty="0" smtClean="0">
                <a:solidFill>
                  <a:srgbClr val="FFFFFF"/>
                </a:solidFill>
              </a:rPr>
              <a:t>&amp; </a:t>
            </a:r>
            <a:r>
              <a:rPr lang="en-US" b="1" i="1" dirty="0" smtClean="0">
                <a:solidFill>
                  <a:srgbClr val="FFFFFF"/>
                </a:solidFill>
              </a:rPr>
              <a:t>pleasing to God, </a:t>
            </a:r>
            <a:r>
              <a:rPr lang="en-US" b="1" u="sng" dirty="0" smtClean="0">
                <a:solidFill>
                  <a:srgbClr val="FFFFFF"/>
                </a:solidFill>
              </a:rPr>
              <a:t>v.5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Coming to </a:t>
            </a:r>
            <a:r>
              <a:rPr lang="en-US" b="1" dirty="0" smtClean="0">
                <a:solidFill>
                  <a:srgbClr val="FFFFFF"/>
                </a:solidFill>
              </a:rPr>
              <a:t>God involves </a:t>
            </a:r>
            <a:r>
              <a:rPr lang="en-US" b="1" i="1" dirty="0" smtClean="0">
                <a:solidFill>
                  <a:srgbClr val="FFFFFF"/>
                </a:solidFill>
              </a:rPr>
              <a:t>belief </a:t>
            </a:r>
            <a:r>
              <a:rPr lang="en-US" b="1" dirty="0" smtClean="0">
                <a:solidFill>
                  <a:srgbClr val="FFFFFF"/>
                </a:solidFill>
              </a:rPr>
              <a:t>(in the mind), </a:t>
            </a:r>
            <a:r>
              <a:rPr lang="en-US" b="1" i="1" dirty="0" smtClean="0">
                <a:solidFill>
                  <a:srgbClr val="FFFFFF"/>
                </a:solidFill>
              </a:rPr>
              <a:t>trust </a:t>
            </a:r>
            <a:r>
              <a:rPr lang="en-US" b="1" dirty="0" smtClean="0">
                <a:solidFill>
                  <a:srgbClr val="FFFFFF"/>
                </a:solidFill>
              </a:rPr>
              <a:t>(in the heart), and </a:t>
            </a:r>
            <a:r>
              <a:rPr lang="en-US" b="1" i="1" dirty="0" smtClean="0">
                <a:solidFill>
                  <a:srgbClr val="FFFFFF"/>
                </a:solidFill>
              </a:rPr>
              <a:t>obedience </a:t>
            </a:r>
            <a:r>
              <a:rPr lang="en-US" b="1" dirty="0" smtClean="0">
                <a:solidFill>
                  <a:srgbClr val="FFFFFF"/>
                </a:solidFill>
              </a:rPr>
              <a:t>(in the life), </a:t>
            </a:r>
            <a:r>
              <a:rPr lang="en-US" b="1" u="sng" dirty="0" smtClean="0">
                <a:solidFill>
                  <a:srgbClr val="FFFFFF"/>
                </a:solidFill>
              </a:rPr>
              <a:t>v.6</a:t>
            </a:r>
            <a:endParaRPr lang="en-US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743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396" y="0"/>
            <a:ext cx="3798750" cy="1899358"/>
          </a:xfrm>
          <a:solidFill>
            <a:schemeClr val="tx1">
              <a:alpha val="65000"/>
            </a:schemeClr>
          </a:solidFill>
          <a:effectLst>
            <a:softEdge rad="889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“Has American Religion Lost Its </a:t>
            </a:r>
            <a:r>
              <a:rPr lang="en-US" b="1" i="1" dirty="0" smtClean="0">
                <a:solidFill>
                  <a:srgbClr val="FFFFFF"/>
                </a:solidFill>
              </a:rPr>
              <a:t>Faith?”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99358"/>
            <a:ext cx="8229600" cy="4958642"/>
          </a:xfrm>
          <a:solidFill>
            <a:schemeClr val="tx2">
              <a:lumMod val="50000"/>
              <a:alpha val="79000"/>
            </a:schemeClr>
          </a:solidFill>
          <a:ln>
            <a:solidFill>
              <a:srgbClr val="000090"/>
            </a:solidFill>
          </a:ln>
          <a:effectLst>
            <a:softEdge rad="88900"/>
          </a:effectLst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For the most part, “yes”- here’s why: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We don’t really understand </a:t>
            </a:r>
            <a:r>
              <a:rPr lang="en-US" b="1" i="1" dirty="0" smtClean="0">
                <a:solidFill>
                  <a:srgbClr val="FFFFFF"/>
                </a:solidFill>
              </a:rPr>
              <a:t>faith </a:t>
            </a:r>
            <a:r>
              <a:rPr lang="en-US" b="1" dirty="0" smtClean="0">
                <a:solidFill>
                  <a:srgbClr val="FFFFFF"/>
                </a:solidFill>
              </a:rPr>
              <a:t>anymore, </a:t>
            </a:r>
            <a:r>
              <a:rPr lang="en-US" b="1" u="sng" dirty="0" smtClean="0">
                <a:solidFill>
                  <a:srgbClr val="FFFFFF"/>
                </a:solidFill>
              </a:rPr>
              <a:t>Heb.11:1-13</a:t>
            </a:r>
            <a:r>
              <a:rPr lang="en-US" b="1" dirty="0" smtClean="0">
                <a:solidFill>
                  <a:srgbClr val="FFFFFF"/>
                </a:solidFill>
              </a:rPr>
              <a:t>.  Note the </a:t>
            </a:r>
            <a:r>
              <a:rPr lang="en-US" b="1" i="1" dirty="0" smtClean="0">
                <a:solidFill>
                  <a:srgbClr val="FFFFFF"/>
                </a:solidFill>
              </a:rPr>
              <a:t>elements </a:t>
            </a:r>
            <a:r>
              <a:rPr lang="en-US" b="1" dirty="0" smtClean="0">
                <a:solidFill>
                  <a:srgbClr val="FFFFFF"/>
                </a:solidFill>
              </a:rPr>
              <a:t>of “faith”</a:t>
            </a:r>
            <a:r>
              <a:rPr lang="mr-IN" b="1" dirty="0" smtClean="0">
                <a:solidFill>
                  <a:srgbClr val="FFFFFF"/>
                </a:solidFill>
              </a:rPr>
              <a:t>…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Not dependent on </a:t>
            </a:r>
            <a:r>
              <a:rPr lang="en-US" b="1" i="1" dirty="0" smtClean="0">
                <a:solidFill>
                  <a:srgbClr val="FFFFFF"/>
                </a:solidFill>
              </a:rPr>
              <a:t>sight, </a:t>
            </a:r>
            <a:r>
              <a:rPr lang="en-US" b="1" u="sng" dirty="0" smtClean="0">
                <a:solidFill>
                  <a:srgbClr val="FFFFFF"/>
                </a:solidFill>
              </a:rPr>
              <a:t>v.7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Not dependent on </a:t>
            </a:r>
            <a:r>
              <a:rPr lang="en-US" b="1" i="1" dirty="0" smtClean="0">
                <a:solidFill>
                  <a:srgbClr val="FFFFFF"/>
                </a:solidFill>
              </a:rPr>
              <a:t>complete knowledge, </a:t>
            </a:r>
            <a:r>
              <a:rPr lang="en-US" b="1" u="sng" dirty="0" smtClean="0">
                <a:solidFill>
                  <a:srgbClr val="FFFFFF"/>
                </a:solidFill>
              </a:rPr>
              <a:t>v.8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Willing to </a:t>
            </a:r>
            <a:r>
              <a:rPr lang="en-US" b="1" i="1" dirty="0" smtClean="0">
                <a:solidFill>
                  <a:srgbClr val="FFFFFF"/>
                </a:solidFill>
              </a:rPr>
              <a:t>live as an alien, </a:t>
            </a:r>
            <a:r>
              <a:rPr lang="en-US" b="1" u="sng" dirty="0" smtClean="0">
                <a:solidFill>
                  <a:srgbClr val="FFFFFF"/>
                </a:solidFill>
              </a:rPr>
              <a:t>v.9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Looks </a:t>
            </a:r>
            <a:r>
              <a:rPr lang="en-US" b="1" dirty="0" smtClean="0">
                <a:solidFill>
                  <a:srgbClr val="FFFFFF"/>
                </a:solidFill>
              </a:rPr>
              <a:t>for </a:t>
            </a:r>
            <a:r>
              <a:rPr lang="en-US" b="1" i="1" dirty="0" smtClean="0">
                <a:solidFill>
                  <a:srgbClr val="FFFFFF"/>
                </a:solidFill>
              </a:rPr>
              <a:t>the city </a:t>
            </a:r>
            <a:r>
              <a:rPr lang="en-US" b="1" dirty="0" smtClean="0">
                <a:solidFill>
                  <a:srgbClr val="FFFFFF"/>
                </a:solidFill>
              </a:rPr>
              <a:t>that is </a:t>
            </a:r>
            <a:r>
              <a:rPr lang="en-US" b="1" i="1" dirty="0" smtClean="0">
                <a:solidFill>
                  <a:srgbClr val="FFFFFF"/>
                </a:solidFill>
              </a:rPr>
              <a:t>eternal, </a:t>
            </a:r>
            <a:r>
              <a:rPr lang="en-US" b="1" u="sng" dirty="0" smtClean="0">
                <a:solidFill>
                  <a:srgbClr val="FFFFFF"/>
                </a:solidFill>
              </a:rPr>
              <a:t>v.10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Lives the (otherwise) </a:t>
            </a:r>
            <a:r>
              <a:rPr lang="en-US" b="1" i="1" dirty="0" smtClean="0">
                <a:solidFill>
                  <a:srgbClr val="FFFFFF"/>
                </a:solidFill>
              </a:rPr>
              <a:t>impossible, </a:t>
            </a:r>
            <a:r>
              <a:rPr lang="en-US" b="1" u="sng" dirty="0" smtClean="0">
                <a:solidFill>
                  <a:srgbClr val="FFFFFF"/>
                </a:solidFill>
              </a:rPr>
              <a:t>vv.11-12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Now, does America </a:t>
            </a:r>
            <a:r>
              <a:rPr lang="en-US" b="1" i="1" dirty="0" smtClean="0">
                <a:solidFill>
                  <a:srgbClr val="FFFFFF"/>
                </a:solidFill>
              </a:rPr>
              <a:t>understand </a:t>
            </a:r>
            <a:r>
              <a:rPr lang="en-US" b="1" dirty="0" smtClean="0">
                <a:solidFill>
                  <a:srgbClr val="FFFFFF"/>
                </a:solidFill>
              </a:rPr>
              <a:t>“faith” like this?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04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396" y="0"/>
            <a:ext cx="3798750" cy="1899358"/>
          </a:xfrm>
          <a:solidFill>
            <a:schemeClr val="tx1">
              <a:alpha val="65000"/>
            </a:schemeClr>
          </a:solidFill>
          <a:effectLst>
            <a:softEdge rad="889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“Has American Religion Lost Its </a:t>
            </a:r>
            <a:r>
              <a:rPr lang="en-US" b="1" i="1" dirty="0" smtClean="0">
                <a:solidFill>
                  <a:srgbClr val="FFFFFF"/>
                </a:solidFill>
              </a:rPr>
              <a:t>Faith?”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995" y="1899358"/>
            <a:ext cx="8397922" cy="4958642"/>
          </a:xfrm>
          <a:solidFill>
            <a:schemeClr val="tx2">
              <a:lumMod val="50000"/>
              <a:alpha val="82000"/>
            </a:schemeClr>
          </a:solidFill>
          <a:ln>
            <a:solidFill>
              <a:srgbClr val="000090"/>
            </a:solidFill>
          </a:ln>
          <a:effectLst>
            <a:softEdge rad="88900"/>
          </a:effectLst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For the most part, “yes”- here’s why:</a:t>
            </a:r>
          </a:p>
          <a:p>
            <a:pPr marL="514350" indent="-514350">
              <a:buFont typeface="+mj-lt"/>
              <a:buAutoNum type="arabicPeriod" startAt="2"/>
            </a:pPr>
            <a:r>
              <a:rPr lang="en-US" b="1" dirty="0" smtClean="0">
                <a:solidFill>
                  <a:srgbClr val="FFFFFF"/>
                </a:solidFill>
              </a:rPr>
              <a:t>We’re misguided about the </a:t>
            </a:r>
            <a:r>
              <a:rPr lang="en-US" b="1" i="1" dirty="0" smtClean="0">
                <a:solidFill>
                  <a:srgbClr val="FFFFFF"/>
                </a:solidFill>
              </a:rPr>
              <a:t>source</a:t>
            </a:r>
            <a:r>
              <a:rPr lang="en-US" b="1" dirty="0" smtClean="0">
                <a:solidFill>
                  <a:srgbClr val="FFFFFF"/>
                </a:solidFill>
              </a:rPr>
              <a:t> of “faith,” </a:t>
            </a:r>
            <a:r>
              <a:rPr lang="en-US" b="1" u="sng" dirty="0" smtClean="0">
                <a:solidFill>
                  <a:srgbClr val="FFFFFF"/>
                </a:solidFill>
              </a:rPr>
              <a:t>Rom.10:17</a:t>
            </a:r>
            <a:r>
              <a:rPr lang="en-US" b="1" dirty="0">
                <a:solidFill>
                  <a:srgbClr val="FFFFFF"/>
                </a:solidFill>
              </a:rPr>
              <a:t>.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“The word of </a:t>
            </a:r>
            <a:r>
              <a:rPr lang="en-US" b="1" i="1" u="sng" dirty="0" smtClean="0">
                <a:solidFill>
                  <a:srgbClr val="FFFFFF"/>
                </a:solidFill>
              </a:rPr>
              <a:t>Christ</a:t>
            </a:r>
            <a:r>
              <a:rPr lang="en-US" b="1" i="1" dirty="0" smtClean="0">
                <a:solidFill>
                  <a:srgbClr val="FFFFFF"/>
                </a:solidFill>
              </a:rPr>
              <a:t>”- </a:t>
            </a:r>
            <a:r>
              <a:rPr lang="en-US" b="1" dirty="0" smtClean="0">
                <a:solidFill>
                  <a:srgbClr val="FFFFFF"/>
                </a:solidFill>
              </a:rPr>
              <a:t>the </a:t>
            </a:r>
            <a:r>
              <a:rPr lang="en-US" b="1" i="1" dirty="0" smtClean="0">
                <a:solidFill>
                  <a:srgbClr val="FFFFFF"/>
                </a:solidFill>
              </a:rPr>
              <a:t>New Testament </a:t>
            </a:r>
            <a:r>
              <a:rPr lang="en-US" b="1" u="sng" dirty="0" smtClean="0">
                <a:solidFill>
                  <a:srgbClr val="FFFFFF"/>
                </a:solidFill>
              </a:rPr>
              <a:t>Luke 16:16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So any </a:t>
            </a:r>
            <a:r>
              <a:rPr lang="en-US" b="1" i="1" dirty="0" smtClean="0">
                <a:solidFill>
                  <a:srgbClr val="FFFFFF"/>
                </a:solidFill>
              </a:rPr>
              <a:t>belief, practice, religion, </a:t>
            </a:r>
            <a:r>
              <a:rPr lang="en-US" b="1" dirty="0" smtClean="0">
                <a:solidFill>
                  <a:srgbClr val="FFFFFF"/>
                </a:solidFill>
              </a:rPr>
              <a:t>or </a:t>
            </a:r>
            <a:r>
              <a:rPr lang="en-US" b="1" i="1" dirty="0" smtClean="0">
                <a:solidFill>
                  <a:srgbClr val="FFFFFF"/>
                </a:solidFill>
              </a:rPr>
              <a:t>worship </a:t>
            </a:r>
            <a:r>
              <a:rPr lang="en-US" b="1" dirty="0" smtClean="0">
                <a:solidFill>
                  <a:srgbClr val="FFFFFF"/>
                </a:solidFill>
              </a:rPr>
              <a:t>must be found in and authorized by the N.T. to be of </a:t>
            </a:r>
            <a:r>
              <a:rPr lang="en-US" b="1" i="1" dirty="0" smtClean="0">
                <a:solidFill>
                  <a:srgbClr val="FFFFFF"/>
                </a:solidFill>
              </a:rPr>
              <a:t>faith, </a:t>
            </a:r>
            <a:r>
              <a:rPr lang="en-US" b="1" u="sng" dirty="0" smtClean="0">
                <a:solidFill>
                  <a:srgbClr val="FFFFFF"/>
                </a:solidFill>
              </a:rPr>
              <a:t>1Cor.4:6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dirty="0" smtClean="0">
                <a:solidFill>
                  <a:srgbClr val="FFFFFF"/>
                </a:solidFill>
              </a:rPr>
              <a:t>And no one can be a person </a:t>
            </a:r>
            <a:r>
              <a:rPr lang="en-US" b="1" i="1" dirty="0" smtClean="0">
                <a:solidFill>
                  <a:srgbClr val="FFFFFF"/>
                </a:solidFill>
              </a:rPr>
              <a:t>of faith </a:t>
            </a:r>
            <a:r>
              <a:rPr lang="en-US" b="1" dirty="0" smtClean="0">
                <a:solidFill>
                  <a:srgbClr val="FFFFFF"/>
                </a:solidFill>
              </a:rPr>
              <a:t>without following what the N.T. authorizes and requires,  </a:t>
            </a:r>
            <a:r>
              <a:rPr lang="en-US" b="1" u="sng" dirty="0" smtClean="0">
                <a:solidFill>
                  <a:srgbClr val="FFFFFF"/>
                </a:solidFill>
              </a:rPr>
              <a:t>Rom.14:23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400050" lvl="1" indent="0">
              <a:buNone/>
            </a:pPr>
            <a:r>
              <a:rPr lang="en-US" b="1" dirty="0">
                <a:solidFill>
                  <a:srgbClr val="FFFFFF"/>
                </a:solidFill>
              </a:rPr>
              <a:t>D</a:t>
            </a:r>
            <a:r>
              <a:rPr lang="en-US" b="1" dirty="0" smtClean="0">
                <a:solidFill>
                  <a:srgbClr val="FFFFFF"/>
                </a:solidFill>
              </a:rPr>
              <a:t>oes America </a:t>
            </a:r>
            <a:r>
              <a:rPr lang="en-US" b="1" i="1" dirty="0" smtClean="0">
                <a:solidFill>
                  <a:srgbClr val="FFFFFF"/>
                </a:solidFill>
              </a:rPr>
              <a:t>practice </a:t>
            </a:r>
            <a:r>
              <a:rPr lang="en-US" b="1" dirty="0" smtClean="0">
                <a:solidFill>
                  <a:srgbClr val="FFFFFF"/>
                </a:solidFill>
              </a:rPr>
              <a:t>“faith” like this?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83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396" y="0"/>
            <a:ext cx="3798750" cy="1899358"/>
          </a:xfrm>
          <a:solidFill>
            <a:schemeClr val="tx1">
              <a:alpha val="65000"/>
            </a:schemeClr>
          </a:solidFill>
          <a:effectLst>
            <a:softEdge rad="889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“Has American Religion Lost Its </a:t>
            </a:r>
            <a:r>
              <a:rPr lang="en-US" b="1" i="1" dirty="0" smtClean="0">
                <a:solidFill>
                  <a:srgbClr val="FFFFFF"/>
                </a:solidFill>
              </a:rPr>
              <a:t>Faith?”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995" y="1899358"/>
            <a:ext cx="8397922" cy="4958642"/>
          </a:xfrm>
          <a:solidFill>
            <a:schemeClr val="tx2">
              <a:lumMod val="50000"/>
              <a:alpha val="80000"/>
            </a:schemeClr>
          </a:solidFill>
          <a:ln>
            <a:solidFill>
              <a:srgbClr val="000090"/>
            </a:solidFill>
          </a:ln>
          <a:effectLst>
            <a:softEdge rad="88900"/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For the most part, “yes”- here’s why: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b="1" dirty="0" smtClean="0">
                <a:solidFill>
                  <a:srgbClr val="FFFFFF"/>
                </a:solidFill>
              </a:rPr>
              <a:t>Instead of </a:t>
            </a:r>
            <a:r>
              <a:rPr lang="en-US" b="1" i="1" dirty="0" smtClean="0">
                <a:solidFill>
                  <a:srgbClr val="FFFFFF"/>
                </a:solidFill>
              </a:rPr>
              <a:t>understanding </a:t>
            </a:r>
            <a:r>
              <a:rPr lang="en-US" b="1" dirty="0" smtClean="0">
                <a:solidFill>
                  <a:srgbClr val="FFFFFF"/>
                </a:solidFill>
              </a:rPr>
              <a:t>and </a:t>
            </a:r>
            <a:r>
              <a:rPr lang="en-US" b="1" i="1" dirty="0" smtClean="0">
                <a:solidFill>
                  <a:srgbClr val="FFFFFF"/>
                </a:solidFill>
              </a:rPr>
              <a:t>practicing </a:t>
            </a:r>
            <a:r>
              <a:rPr lang="en-US" b="1" dirty="0" smtClean="0">
                <a:solidFill>
                  <a:srgbClr val="FFFFFF"/>
                </a:solidFill>
              </a:rPr>
              <a:t>“faith” in these ways, we have substituted an imposter in which:</a:t>
            </a: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Personal Feelings </a:t>
            </a:r>
            <a:r>
              <a:rPr lang="en-US" b="1" dirty="0" smtClean="0">
                <a:solidFill>
                  <a:srgbClr val="FFFFFF"/>
                </a:solidFill>
              </a:rPr>
              <a:t>become its origin, </a:t>
            </a:r>
            <a:r>
              <a:rPr lang="en-US" b="1" u="sng" dirty="0" smtClean="0">
                <a:solidFill>
                  <a:srgbClr val="FFFFFF"/>
                </a:solidFill>
              </a:rPr>
              <a:t>John 12:42-43,48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Personal Desires </a:t>
            </a:r>
            <a:r>
              <a:rPr lang="en-US" b="1" dirty="0" smtClean="0">
                <a:solidFill>
                  <a:srgbClr val="FFFFFF"/>
                </a:solidFill>
              </a:rPr>
              <a:t>become its practice and worship,		 </a:t>
            </a:r>
            <a:r>
              <a:rPr lang="en-US" b="1" u="sng" dirty="0" smtClean="0">
                <a:solidFill>
                  <a:srgbClr val="FFFFFF"/>
                </a:solidFill>
              </a:rPr>
              <a:t>Col.2:23</a:t>
            </a:r>
            <a:r>
              <a:rPr lang="en-US" b="1" dirty="0" smtClean="0">
                <a:solidFill>
                  <a:srgbClr val="FFFFFF"/>
                </a:solidFill>
              </a:rPr>
              <a:t>; </a:t>
            </a:r>
            <a:r>
              <a:rPr lang="en-US" b="1" u="sng" dirty="0" smtClean="0">
                <a:solidFill>
                  <a:srgbClr val="FFFFFF"/>
                </a:solidFill>
              </a:rPr>
              <a:t>Phil.3:19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Personal Experience </a:t>
            </a:r>
            <a:r>
              <a:rPr lang="en-US" b="1" dirty="0" smtClean="0">
                <a:solidFill>
                  <a:srgbClr val="FFFFFF"/>
                </a:solidFill>
              </a:rPr>
              <a:t>becomes its foundation, </a:t>
            </a:r>
            <a:r>
              <a:rPr lang="en-US" b="1" u="sng" dirty="0" smtClean="0">
                <a:solidFill>
                  <a:srgbClr val="FFFFFF"/>
                </a:solidFill>
              </a:rPr>
              <a:t>Psa.34:8</a:t>
            </a:r>
            <a:r>
              <a:rPr lang="en-US" b="1" dirty="0" smtClean="0">
                <a:solidFill>
                  <a:srgbClr val="FFFFFF"/>
                </a:solidFill>
              </a:rPr>
              <a:t>; </a:t>
            </a:r>
            <a:r>
              <a:rPr lang="en-US" b="1" u="sng" dirty="0" smtClean="0">
                <a:solidFill>
                  <a:srgbClr val="FFFFFF"/>
                </a:solidFill>
              </a:rPr>
              <a:t>1Pet.2:3</a:t>
            </a:r>
            <a:r>
              <a:rPr lang="en-US" b="1" dirty="0" smtClean="0">
                <a:solidFill>
                  <a:srgbClr val="FFFFFF"/>
                </a:solidFill>
              </a:rPr>
              <a:t>; </a:t>
            </a:r>
            <a:r>
              <a:rPr lang="en-US" b="1" u="sng" dirty="0" smtClean="0">
                <a:solidFill>
                  <a:srgbClr val="FFFFFF"/>
                </a:solidFill>
              </a:rPr>
              <a:t>1Pet.2:1-2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914400" lvl="1" indent="-514350">
              <a:buFont typeface="Arial"/>
              <a:buChar char="•"/>
            </a:pPr>
            <a:r>
              <a:rPr lang="en-US" b="1" i="1" dirty="0" smtClean="0">
                <a:solidFill>
                  <a:srgbClr val="FFFFFF"/>
                </a:solidFill>
              </a:rPr>
              <a:t>Personal Relationship </a:t>
            </a:r>
            <a:r>
              <a:rPr lang="en-US" b="1" dirty="0" smtClean="0">
                <a:solidFill>
                  <a:srgbClr val="FFFFFF"/>
                </a:solidFill>
              </a:rPr>
              <a:t>becomes its goal, </a:t>
            </a:r>
            <a:r>
              <a:rPr lang="en-US" b="1" u="sng" dirty="0" smtClean="0">
                <a:solidFill>
                  <a:srgbClr val="FFFFFF"/>
                </a:solidFill>
              </a:rPr>
              <a:t>1Cor.14:36</a:t>
            </a:r>
            <a:r>
              <a:rPr lang="en-US" b="1" dirty="0" smtClean="0">
                <a:solidFill>
                  <a:srgbClr val="FFFFFF"/>
                </a:solidFill>
              </a:rPr>
              <a:t>;  </a:t>
            </a:r>
            <a:r>
              <a:rPr lang="en-US" b="1" u="sng" dirty="0" smtClean="0">
                <a:solidFill>
                  <a:srgbClr val="FFFFFF"/>
                </a:solidFill>
              </a:rPr>
              <a:t>2Pet.2:20-21</a:t>
            </a:r>
            <a:r>
              <a:rPr lang="en-US" b="1" dirty="0" smtClean="0">
                <a:solidFill>
                  <a:srgbClr val="FFFFFF"/>
                </a:solidFill>
              </a:rPr>
              <a:t>; </a:t>
            </a:r>
            <a:r>
              <a:rPr lang="en-US" b="1" u="sng" dirty="0" smtClean="0">
                <a:solidFill>
                  <a:srgbClr val="FFFFFF"/>
                </a:solidFill>
              </a:rPr>
              <a:t>2Thess.3:13-14</a:t>
            </a:r>
            <a:r>
              <a:rPr lang="en-US" b="1" dirty="0" smtClean="0">
                <a:solidFill>
                  <a:srgbClr val="FFFFFF"/>
                </a:solidFill>
              </a:rPr>
              <a:t>.</a:t>
            </a:r>
          </a:p>
          <a:p>
            <a:pPr marL="400050" lvl="1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 Does America have true “faith,” or one of its own making?</a:t>
            </a:r>
            <a:endParaRPr lang="en-US" b="1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8009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3396" y="0"/>
            <a:ext cx="3798750" cy="1899358"/>
          </a:xfrm>
          <a:solidFill>
            <a:schemeClr val="tx1">
              <a:alpha val="65000"/>
            </a:schemeClr>
          </a:solidFill>
          <a:effectLst>
            <a:softEdge rad="88900"/>
          </a:effectLst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“Has American Religion Lost Its </a:t>
            </a:r>
            <a:r>
              <a:rPr lang="en-US" b="1" i="1" dirty="0" smtClean="0">
                <a:solidFill>
                  <a:srgbClr val="FFFFFF"/>
                </a:solidFill>
              </a:rPr>
              <a:t>Faith?”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9995" y="1899358"/>
            <a:ext cx="8397922" cy="4958642"/>
          </a:xfrm>
          <a:solidFill>
            <a:schemeClr val="tx2">
              <a:lumMod val="50000"/>
              <a:alpha val="80000"/>
            </a:schemeClr>
          </a:solidFill>
          <a:ln>
            <a:solidFill>
              <a:srgbClr val="000090"/>
            </a:solidFill>
          </a:ln>
          <a:effectLst>
            <a:softEdge rad="88900"/>
          </a:effectLst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b="1" dirty="0" smtClean="0">
                <a:solidFill>
                  <a:srgbClr val="FFFFFF"/>
                </a:solidFill>
              </a:rPr>
              <a:t>“Yes,” but it doesn’t have to be this way- the solution is simple!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i="1" dirty="0" smtClean="0">
                <a:solidFill>
                  <a:srgbClr val="FFFFFF"/>
                </a:solidFill>
              </a:rPr>
              <a:t>“The word of the Lord abides forever,” </a:t>
            </a:r>
            <a:r>
              <a:rPr lang="en-US" b="1" u="sng" dirty="0" smtClean="0">
                <a:solidFill>
                  <a:srgbClr val="FFFFFF"/>
                </a:solidFill>
              </a:rPr>
              <a:t>1Pet.1:22-25</a:t>
            </a:r>
            <a:endParaRPr lang="en-US" b="1" dirty="0" smtClean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Go back </a:t>
            </a:r>
            <a:r>
              <a:rPr lang="en-US" b="1" i="1" dirty="0" smtClean="0">
                <a:solidFill>
                  <a:srgbClr val="FFFFFF"/>
                </a:solidFill>
              </a:rPr>
              <a:t>to the Book </a:t>
            </a:r>
            <a:r>
              <a:rPr lang="en-US" b="1" dirty="0" smtClean="0">
                <a:solidFill>
                  <a:srgbClr val="FFFFFF"/>
                </a:solidFill>
              </a:rPr>
              <a:t>and allow it to define and determine “faith” so that it </a:t>
            </a:r>
            <a:r>
              <a:rPr lang="en-US" b="1" i="1" dirty="0" smtClean="0">
                <a:solidFill>
                  <a:srgbClr val="FFFFFF"/>
                </a:solidFill>
              </a:rPr>
              <a:t>“pleases God,”</a:t>
            </a:r>
            <a:r>
              <a:rPr lang="en-US" b="1" i="1" dirty="0">
                <a:solidFill>
                  <a:srgbClr val="FFFFFF"/>
                </a:solidFill>
              </a:rPr>
              <a:t> </a:t>
            </a:r>
            <a:r>
              <a:rPr lang="en-US" b="1" u="sng" dirty="0" smtClean="0">
                <a:solidFill>
                  <a:srgbClr val="FFFFFF"/>
                </a:solidFill>
              </a:rPr>
              <a:t>Heb.11:5-6</a:t>
            </a:r>
            <a:endParaRPr lang="en-US" b="1" dirty="0">
              <a:solidFill>
                <a:srgbClr val="FFFFFF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FFFFFF"/>
                </a:solidFill>
              </a:rPr>
              <a:t>Any </a:t>
            </a:r>
            <a:r>
              <a:rPr lang="en-US" b="1" i="1" dirty="0" smtClean="0">
                <a:solidFill>
                  <a:srgbClr val="FFFFFF"/>
                </a:solidFill>
              </a:rPr>
              <a:t>individual </a:t>
            </a:r>
            <a:r>
              <a:rPr lang="en-US" b="1" dirty="0" smtClean="0">
                <a:solidFill>
                  <a:srgbClr val="FFFFFF"/>
                </a:solidFill>
              </a:rPr>
              <a:t>or </a:t>
            </a:r>
            <a:r>
              <a:rPr lang="en-US" b="1" i="1" dirty="0" smtClean="0">
                <a:solidFill>
                  <a:srgbClr val="FFFFFF"/>
                </a:solidFill>
              </a:rPr>
              <a:t>collectivity </a:t>
            </a:r>
            <a:r>
              <a:rPr lang="en-US" b="1" dirty="0" smtClean="0">
                <a:solidFill>
                  <a:srgbClr val="FFFFFF"/>
                </a:solidFill>
              </a:rPr>
              <a:t>of any </a:t>
            </a:r>
            <a:r>
              <a:rPr lang="en-US" b="1" i="1" dirty="0" smtClean="0">
                <a:solidFill>
                  <a:srgbClr val="FFFFFF"/>
                </a:solidFill>
              </a:rPr>
              <a:t>generation </a:t>
            </a:r>
            <a:r>
              <a:rPr lang="en-US" b="1" dirty="0" smtClean="0">
                <a:solidFill>
                  <a:srgbClr val="FFFFFF"/>
                </a:solidFill>
              </a:rPr>
              <a:t>that does so can re-establish and maintain the “true faith” that is essential to salvation!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FFFF"/>
                </a:solidFill>
              </a:rPr>
              <a:t>So please, let </a:t>
            </a:r>
            <a:r>
              <a:rPr lang="en-US" b="1" i="1" dirty="0" smtClean="0">
                <a:solidFill>
                  <a:srgbClr val="FFFFFF"/>
                </a:solidFill>
              </a:rPr>
              <a:t>“the word of Christ” </a:t>
            </a:r>
            <a:r>
              <a:rPr lang="en-US" b="1" dirty="0" smtClean="0">
                <a:solidFill>
                  <a:srgbClr val="FFFFFF"/>
                </a:solidFill>
              </a:rPr>
              <a:t>be the basis of your faith, your </a:t>
            </a:r>
            <a:r>
              <a:rPr lang="en-US" b="1" i="1" dirty="0" smtClean="0">
                <a:solidFill>
                  <a:srgbClr val="FFFFFF"/>
                </a:solidFill>
              </a:rPr>
              <a:t>relationship </a:t>
            </a:r>
            <a:r>
              <a:rPr lang="en-US" b="1" dirty="0" smtClean="0">
                <a:solidFill>
                  <a:srgbClr val="FFFFFF"/>
                </a:solidFill>
              </a:rPr>
              <a:t>with Him, and the </a:t>
            </a:r>
            <a:r>
              <a:rPr lang="en-US" b="1" i="1" dirty="0" smtClean="0">
                <a:solidFill>
                  <a:srgbClr val="FFFFFF"/>
                </a:solidFill>
              </a:rPr>
              <a:t>practice </a:t>
            </a:r>
            <a:r>
              <a:rPr lang="en-US" b="1" dirty="0" smtClean="0">
                <a:solidFill>
                  <a:srgbClr val="FFFFFF"/>
                </a:solidFill>
              </a:rPr>
              <a:t>of it- such is the </a:t>
            </a:r>
            <a:r>
              <a:rPr lang="en-US" b="1" u="sng" dirty="0" smtClean="0">
                <a:solidFill>
                  <a:srgbClr val="FFFFFF"/>
                </a:solidFill>
              </a:rPr>
              <a:t>onl</a:t>
            </a:r>
            <a:r>
              <a:rPr lang="en-US" b="1" dirty="0" smtClean="0">
                <a:solidFill>
                  <a:srgbClr val="FFFFFF"/>
                </a:solidFill>
              </a:rPr>
              <a:t>y way, </a:t>
            </a:r>
            <a:r>
              <a:rPr lang="en-US" b="1" u="sng" dirty="0" smtClean="0">
                <a:solidFill>
                  <a:srgbClr val="FFFFFF"/>
                </a:solidFill>
              </a:rPr>
              <a:t>John 14:6</a:t>
            </a:r>
            <a:r>
              <a:rPr lang="en-US" b="1" dirty="0" smtClean="0">
                <a:solidFill>
                  <a:srgbClr val="FFFFFF"/>
                </a:solidFill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3619171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2411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550</Words>
  <Application>Microsoft Macintosh PowerPoint</Application>
  <PresentationFormat>On-screen Show (4:3)</PresentationFormat>
  <Paragraphs>40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“Has American Religion Lost Its Faith?”</vt:lpstr>
      <vt:lpstr>“Has American Religion Lost Its Faith?”</vt:lpstr>
      <vt:lpstr>“Has American Religion Lost Its Faith?”</vt:lpstr>
      <vt:lpstr>“Has American Religion Lost Its Faith?”</vt:lpstr>
      <vt:lpstr>“Has American Religion Lost Its Faith?”</vt:lpstr>
      <vt:lpstr>PowerPoint Presentation</vt:lpstr>
    </vt:vector>
  </TitlesOfParts>
  <Company>Southside Church of Christ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“Has American Religion Lost Its Faith?”</dc:title>
  <dc:creator>Philip Strong</dc:creator>
  <cp:lastModifiedBy>Philip Strong</cp:lastModifiedBy>
  <cp:revision>7</cp:revision>
  <cp:lastPrinted>2018-07-01T12:13:24Z</cp:lastPrinted>
  <dcterms:created xsi:type="dcterms:W3CDTF">2018-07-01T10:58:12Z</dcterms:created>
  <dcterms:modified xsi:type="dcterms:W3CDTF">2018-07-01T12:16:52Z</dcterms:modified>
</cp:coreProperties>
</file>