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94662" autoAdjust="0"/>
  </p:normalViewPr>
  <p:slideViewPr>
    <p:cSldViewPr>
      <p:cViewPr varScale="1">
        <p:scale>
          <a:sx n="92" d="100"/>
          <a:sy n="9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7688C-0DDB-4C26-8843-9445040D64CE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89F8A-A651-4D7E-909A-8E953FE6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5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4419600" cy="990599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Question: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3657600"/>
          </a:xfrm>
        </p:spPr>
        <p:txBody>
          <a:bodyPr>
            <a:normAutofit fontScale="92500" lnSpcReduction="10000"/>
          </a:bodyPr>
          <a:lstStyle/>
          <a:p>
            <a:pPr indent="-457200"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Are you afraid of “apostasy”?</a:t>
            </a:r>
          </a:p>
          <a:p>
            <a:pPr indent="-457200" algn="l"/>
            <a:r>
              <a:rPr lang="en-US" sz="2800" dirty="0" smtClean="0">
                <a:solidFill>
                  <a:schemeClr val="accent1"/>
                </a:solidFill>
              </a:rPr>
              <a:t>I don’t mean some sort of paralyzing fear that prevents you from doing anything because, after all, “it might be wrong.”</a:t>
            </a:r>
          </a:p>
          <a:p>
            <a:pPr indent="-457200"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Nor do I refer to a 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chicken little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perspective of “the sky is falling” on the brotherhood.</a:t>
            </a:r>
          </a:p>
          <a:p>
            <a:pPr indent="-457200" algn="l"/>
            <a:r>
              <a:rPr lang="en-US" sz="2800" dirty="0" smtClean="0">
                <a:solidFill>
                  <a:schemeClr val="accent1"/>
                </a:solidFill>
              </a:rPr>
              <a:t>But what I do mean to ask is: Is “apostasy” even a real concern for you spiritually?</a:t>
            </a:r>
          </a:p>
          <a:p>
            <a:pPr indent="-457200"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Please consider some introductory passages:</a:t>
            </a:r>
          </a:p>
          <a:p>
            <a:pPr indent="-457200" algn="l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2Thess.2:1-4</a:t>
            </a:r>
            <a:r>
              <a:rPr lang="en-US" sz="3200" b="1" dirty="0" smtClean="0"/>
              <a:t>;    </a:t>
            </a:r>
            <a:r>
              <a:rPr lang="en-US" sz="3200" b="1" u="sng" dirty="0" smtClean="0"/>
              <a:t>1Tim.4:1-3</a:t>
            </a:r>
            <a:r>
              <a:rPr lang="en-US" sz="3200" b="1" dirty="0" smtClean="0"/>
              <a:t>;   </a:t>
            </a:r>
            <a:r>
              <a:rPr lang="en-US" sz="3200" b="1" u="sng" dirty="0" smtClean="0"/>
              <a:t>2Tim.3:1-5</a:t>
            </a:r>
            <a:endParaRPr lang="en-US" sz="3200" b="1" u="sng" dirty="0"/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There should be at least a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healthy respect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for the potential of apostasy, </a:t>
            </a:r>
            <a:r>
              <a:rPr lang="en-US" u="sng" dirty="0" smtClean="0">
                <a:solidFill>
                  <a:schemeClr val="accent1"/>
                </a:solidFill>
              </a:rPr>
              <a:t>1Cor.10:12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All the introductory passages warned of its coming.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Is it even on your radar screen as something for which to watch?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If so, what do you do to prepare for the time, or to prevent apostasy from taking you personally?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other words,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“How do you protect yourself from apostasy?”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Point?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last introductory passage at which we looked, in </a:t>
            </a:r>
            <a:r>
              <a:rPr lang="en-US" u="sng" dirty="0" smtClean="0">
                <a:solidFill>
                  <a:schemeClr val="accent1"/>
                </a:solidFill>
              </a:rPr>
              <a:t>2Tim.3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will serve as our primary text.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this chapter, after predicting the coming apostasy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u="sng" dirty="0" smtClean="0">
                <a:solidFill>
                  <a:schemeClr val="accent1"/>
                </a:solidFill>
              </a:rPr>
              <a:t>v.1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describing its characteristics in detail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u="sng" dirty="0" smtClean="0">
                <a:solidFill>
                  <a:schemeClr val="accent1"/>
                </a:solidFill>
              </a:rPr>
              <a:t>vv.2-9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and reminding Timothy of his own personal example and urging his continued faithfulness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u="sng" dirty="0" smtClean="0">
                <a:solidFill>
                  <a:schemeClr val="accent1"/>
                </a:solidFill>
              </a:rPr>
              <a:t>vv.10-13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), then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Paul gave the key to withstanding apostasy in </a:t>
            </a:r>
            <a:r>
              <a:rPr lang="en-US" u="sng" dirty="0" smtClean="0">
                <a:solidFill>
                  <a:schemeClr val="accent1"/>
                </a:solidFill>
              </a:rPr>
              <a:t>vv.14-15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“</a:t>
            </a:r>
            <a:r>
              <a:rPr lang="en-US" b="1" i="1" dirty="0" smtClean="0">
                <a:solidFill>
                  <a:schemeClr val="accent1"/>
                </a:solidFill>
              </a:rPr>
              <a:t>…you have known the </a:t>
            </a:r>
            <a:r>
              <a:rPr lang="en-US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sacred writin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</a:t>
            </a:r>
            <a:r>
              <a:rPr lang="en-US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which are able to give you wisdom that leads to salvation…</a:t>
            </a:r>
            <a:r>
              <a:rPr lang="en-US" b="1" dirty="0" smtClean="0">
                <a:solidFill>
                  <a:schemeClr val="accent1"/>
                </a:solidFill>
              </a:rPr>
              <a:t>”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Personal Protection against Apostasy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From the text, Timothy was taught it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“from his childhood” </a:t>
            </a:r>
            <a:r>
              <a:rPr lang="en-US" u="sng" dirty="0" smtClean="0">
                <a:solidFill>
                  <a:schemeClr val="accent1"/>
                </a:solidFill>
              </a:rPr>
              <a:t>v.15a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presumably by his grandmother,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Lois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and his mother,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Eunice,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1"/>
                </a:solidFill>
              </a:rPr>
              <a:t>2Tim.1:5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But regardless of who teaches the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sacred writings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or even if one is self-taught, two things must happen: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It must be </a:t>
            </a:r>
            <a:r>
              <a:rPr lang="en-US" sz="27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learned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(factual knowledge)</a:t>
            </a:r>
            <a:r>
              <a:rPr lang="en-US" sz="27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700" u="sng" dirty="0" smtClean="0">
                <a:solidFill>
                  <a:schemeClr val="accent1"/>
                </a:solidFill>
              </a:rPr>
              <a:t>v.14a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and</a:t>
            </a:r>
          </a:p>
          <a:p>
            <a:pPr marL="1088136" lvl="2" indent="-457200">
              <a:spcAft>
                <a:spcPts val="2400"/>
              </a:spcAft>
              <a:buFont typeface="+mj-lt"/>
              <a:buAutoNum type="arabicPeriod"/>
            </a:pP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One must become </a:t>
            </a:r>
            <a:r>
              <a:rPr lang="en-US" sz="27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convinced 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(believed) of it, </a:t>
            </a:r>
            <a:r>
              <a:rPr lang="en-US" sz="2700" u="sng" dirty="0" smtClean="0">
                <a:solidFill>
                  <a:schemeClr val="accent1"/>
                </a:solidFill>
              </a:rPr>
              <a:t>.14b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This lesson, however, is not as much about 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we get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the knowledge and wisdom of the Book, as much as it is about 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why that knowledge/wisdom is essential</a:t>
            </a:r>
            <a:r>
              <a:rPr lang="en-US" b="1" dirty="0" smtClean="0">
                <a:solidFill>
                  <a:schemeClr val="accent1"/>
                </a:solidFill>
              </a:rPr>
              <a:t> to produce salvation and protect us from apostasy!</a:t>
            </a:r>
          </a:p>
          <a:p>
            <a:pPr algn="ctr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So, “How does one get this knowledge of the </a:t>
            </a:r>
            <a:r>
              <a:rPr lang="en-US" sz="3600" i="1" dirty="0" smtClean="0">
                <a:solidFill>
                  <a:schemeClr val="accent1"/>
                </a:solidFill>
              </a:rPr>
              <a:t>‘sacred writings’</a:t>
            </a:r>
            <a:r>
              <a:rPr lang="en-US" sz="3600" dirty="0" smtClean="0">
                <a:solidFill>
                  <a:schemeClr val="accent1"/>
                </a:solidFill>
              </a:rPr>
              <a:t> and wisdom?”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Because the 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inspired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scriptures:  (from </a:t>
            </a:r>
            <a:r>
              <a:rPr lang="en-US" sz="2800" u="sng" dirty="0" smtClean="0">
                <a:solidFill>
                  <a:schemeClr val="accent1"/>
                </a:solidFill>
              </a:rPr>
              <a:t>vv.16-17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Teach-  </a:t>
            </a:r>
            <a:r>
              <a:rPr lang="en-US" sz="2400" u="sng" dirty="0" smtClean="0">
                <a:solidFill>
                  <a:schemeClr val="accent1"/>
                </a:solidFill>
              </a:rPr>
              <a:t>vv.1-9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compared with </a:t>
            </a:r>
            <a:r>
              <a:rPr lang="en-US" sz="2400" u="sng" dirty="0" smtClean="0">
                <a:solidFill>
                  <a:srgbClr val="CEB966"/>
                </a:solidFill>
              </a:rPr>
              <a:t>vv.9-15</a:t>
            </a:r>
            <a:r>
              <a:rPr lang="en-US" sz="2400" dirty="0" smtClean="0">
                <a:solidFill>
                  <a:srgbClr val="CEB966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make this abundantly clear.  The first group may have even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learned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scriptures, but they were obviously not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convinced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of their worth enough to practice them, </a:t>
            </a:r>
            <a:r>
              <a:rPr lang="en-US" sz="2400" u="sng" dirty="0" smtClean="0">
                <a:solidFill>
                  <a:srgbClr val="CEB966"/>
                </a:solidFill>
              </a:rPr>
              <a:t>v.14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400" u="sng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Reprove- 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Although no one likes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reproof,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it is the way of life, </a:t>
            </a:r>
            <a:r>
              <a:rPr lang="en-US" sz="2400" u="sng" dirty="0" smtClean="0">
                <a:solidFill>
                  <a:srgbClr val="CEB966"/>
                </a:solidFill>
              </a:rPr>
              <a:t>Prov.6:24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because of </a:t>
            </a:r>
            <a:r>
              <a:rPr lang="en-US" sz="2400" u="sng" dirty="0" smtClean="0">
                <a:solidFill>
                  <a:srgbClr val="CEB966"/>
                </a:solidFill>
              </a:rPr>
              <a:t>Jer.10:23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Correct-  </a:t>
            </a:r>
            <a:r>
              <a:rPr lang="en-US" sz="2400" u="sng" dirty="0" smtClean="0">
                <a:solidFill>
                  <a:srgbClr val="CEB966"/>
                </a:solidFill>
              </a:rPr>
              <a:t>Heb.12:5-11</a:t>
            </a:r>
            <a:r>
              <a:rPr lang="en-US" sz="2400" dirty="0" smtClean="0">
                <a:solidFill>
                  <a:srgbClr val="CEB966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tells us that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discipline,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or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correction,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is: a) provided by a loving Father; b) for our good; and c) yields peaceful co-existence in righteousness.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Therefore, Six Quick Points on 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Why Knowledge and Wisdom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the Scriptures </a:t>
            </a:r>
            <a:r>
              <a:rPr lang="en-US" sz="2800" dirty="0" smtClean="0">
                <a:solidFill>
                  <a:schemeClr val="accent1"/>
                </a:solidFill>
              </a:rPr>
              <a:t>is So Important to Our Salvation: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Because the 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inspired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scriptures:  (from </a:t>
            </a:r>
            <a:r>
              <a:rPr lang="en-US" sz="2800" u="sng" dirty="0" smtClean="0">
                <a:solidFill>
                  <a:schemeClr val="accent1"/>
                </a:solidFill>
              </a:rPr>
              <a:t>vv.16-17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1"/>
                </a:solidFill>
              </a:rPr>
              <a:t>Train-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Look what it did for Timothy, </a:t>
            </a:r>
            <a:r>
              <a:rPr lang="en-US" sz="2400" u="sng" dirty="0" smtClean="0">
                <a:solidFill>
                  <a:srgbClr val="CEB966"/>
                </a:solidFill>
              </a:rPr>
              <a:t>vv.14-15</a:t>
            </a:r>
            <a:r>
              <a:rPr lang="en-US" sz="2400" dirty="0" smtClean="0">
                <a:solidFill>
                  <a:srgbClr val="CEB966"/>
                </a:solidFill>
              </a:rPr>
              <a:t>, </a:t>
            </a:r>
            <a:r>
              <a:rPr lang="en-US" sz="2400" u="sng" dirty="0" smtClean="0">
                <a:solidFill>
                  <a:srgbClr val="CEB966"/>
                </a:solidFill>
              </a:rPr>
              <a:t>1:3-7</a:t>
            </a:r>
            <a:r>
              <a:rPr lang="en-US" sz="2400" dirty="0" smtClean="0">
                <a:solidFill>
                  <a:srgbClr val="CEB966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&gt; </a:t>
            </a:r>
            <a:r>
              <a:rPr lang="en-US" sz="2400" u="sng" dirty="0" smtClean="0">
                <a:solidFill>
                  <a:srgbClr val="CEB966"/>
                </a:solidFill>
              </a:rPr>
              <a:t>4:5</a:t>
            </a:r>
            <a:r>
              <a:rPr lang="en-US" sz="2400" dirty="0" smtClean="0">
                <a:solidFill>
                  <a:srgbClr val="CEB966"/>
                </a:solidFill>
              </a:rPr>
              <a:t>, </a:t>
            </a:r>
            <a:r>
              <a:rPr lang="en-US" sz="2400" u="sng" dirty="0" smtClean="0">
                <a:solidFill>
                  <a:srgbClr val="CEB966"/>
                </a:solidFill>
              </a:rPr>
              <a:t>1Tim.1:18; 2Tim.1:2; 2:1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 See also </a:t>
            </a:r>
            <a:r>
              <a:rPr lang="en-US" sz="2400" u="sng" dirty="0" smtClean="0">
                <a:solidFill>
                  <a:srgbClr val="CEB966"/>
                </a:solidFill>
              </a:rPr>
              <a:t>Rom.10</a:t>
            </a:r>
            <a:r>
              <a:rPr lang="en-US" sz="2400" u="sng" dirty="0" smtClean="0">
                <a:solidFill>
                  <a:srgbClr val="CEB966"/>
                </a:solidFill>
              </a:rPr>
              <a:t>:1-3</a:t>
            </a:r>
            <a:r>
              <a:rPr lang="en-US" sz="2400" dirty="0" smtClean="0">
                <a:solidFill>
                  <a:srgbClr val="CEB966"/>
                </a:solidFill>
              </a:rPr>
              <a:t>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&gt;  </a:t>
            </a:r>
            <a:r>
              <a:rPr lang="en-US" sz="2400" u="sng" dirty="0" smtClean="0">
                <a:solidFill>
                  <a:srgbClr val="CEB966"/>
                </a:solidFill>
              </a:rPr>
              <a:t>Acts 10:35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1"/>
                </a:solidFill>
              </a:rPr>
              <a:t>Prepare- 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Or, to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“be adequate”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this is the Greek word </a:t>
            </a:r>
            <a:r>
              <a:rPr lang="en-US" sz="24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artios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which means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complete, wanting in nothing.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Cf. </a:t>
            </a:r>
            <a:r>
              <a:rPr lang="en-US" sz="2400" u="sng" dirty="0" smtClean="0">
                <a:solidFill>
                  <a:srgbClr val="CEB966"/>
                </a:solidFill>
              </a:rPr>
              <a:t>Eph.3:3-5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&amp; </a:t>
            </a:r>
            <a:r>
              <a:rPr lang="en-US" sz="2400" u="sng" dirty="0" smtClean="0">
                <a:solidFill>
                  <a:srgbClr val="CEB966"/>
                </a:solidFill>
              </a:rPr>
              <a:t>5:6-10</a:t>
            </a:r>
            <a:endParaRPr lang="en-US" sz="2400" b="1" dirty="0" smtClean="0">
              <a:solidFill>
                <a:srgbClr val="CEB966"/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1"/>
                </a:solidFill>
              </a:rPr>
              <a:t>Equip-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For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“every good work.”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revelation of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“scripture”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therefore complete for nothing is lacking in man’s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equipping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but our own application of </a:t>
            </a:r>
            <a:r>
              <a:rPr 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“All Scripture”!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u="sng" dirty="0" smtClean="0">
                <a:solidFill>
                  <a:srgbClr val="CEB966"/>
                </a:solidFill>
              </a:rPr>
              <a:t>2Pet.1:3</a:t>
            </a:r>
            <a:endParaRPr lang="en-US" sz="2400" b="1" dirty="0" smtClean="0">
              <a:solidFill>
                <a:srgbClr val="CEB966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Therefore, Six Quick Points on 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Why Knowledge and Wisdom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the Scriptures </a:t>
            </a:r>
            <a:r>
              <a:rPr lang="en-US" sz="2800" dirty="0" smtClean="0">
                <a:solidFill>
                  <a:schemeClr val="accent1"/>
                </a:solidFill>
              </a:rPr>
              <a:t>is So Important to Our Salvation: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4512</TotalTime>
  <Words>768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Question:</vt:lpstr>
      <vt:lpstr>The Point?</vt:lpstr>
      <vt:lpstr>Personal Protection against Apostasy</vt:lpstr>
      <vt:lpstr>So, “How does one get this knowledge of the ‘sacred writings’ and wisdom?”</vt:lpstr>
      <vt:lpstr>Therefore, Six Quick Points on Why Knowledge and Wisdom in the Scriptures is So Important to Our Salvation:</vt:lpstr>
      <vt:lpstr>Therefore, Six Quick Points on Why Knowledge and Wisdom in the Scriptures is So Important to Our Salvation: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Philip Strong</cp:lastModifiedBy>
  <cp:revision>80</cp:revision>
  <cp:lastPrinted>2018-07-15T20:36:19Z</cp:lastPrinted>
  <dcterms:created xsi:type="dcterms:W3CDTF">2006-08-16T00:00:00Z</dcterms:created>
  <dcterms:modified xsi:type="dcterms:W3CDTF">2018-07-18T14:55:41Z</dcterms:modified>
</cp:coreProperties>
</file>