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6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2E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862" autoAdjust="0"/>
  </p:normalViewPr>
  <p:slideViewPr>
    <p:cSldViewPr snapToGrid="0" snapToObjects="1">
      <p:cViewPr varScale="1">
        <p:scale>
          <a:sx n="74" d="100"/>
          <a:sy n="74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2214F-BAFF-164D-9B9C-04A73C49E446}" type="datetimeFigureOut">
              <a:rPr lang="en-US" smtClean="0"/>
              <a:t>6/24/18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F26BF-03A7-7E4F-A2E5-68F679AFC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69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A19B2-45FB-3D47-8CA4-B3D89B60181D}" type="datetimeFigureOut">
              <a:rPr lang="en-US" smtClean="0"/>
              <a:t>6/24/18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2C279-89F9-BB47-ADB8-E925F3E7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8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2C279-89F9-BB47-ADB8-E925F3E7D8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1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human brain (thanks to its Designer/Creator!)</a:t>
            </a:r>
            <a:r>
              <a:rPr lang="en-US" baseline="0" dirty="0" smtClean="0"/>
              <a:t> makes tons of decisions every moment- some are </a:t>
            </a:r>
            <a:r>
              <a:rPr lang="en-US" i="1" baseline="0" dirty="0" smtClean="0"/>
              <a:t>involuntary, </a:t>
            </a:r>
            <a:r>
              <a:rPr lang="en-US" i="0" baseline="0" dirty="0" smtClean="0"/>
              <a:t>some are </a:t>
            </a:r>
            <a:r>
              <a:rPr lang="en-US" i="1" baseline="0" dirty="0" smtClean="0"/>
              <a:t>sub-conscious, </a:t>
            </a:r>
            <a:r>
              <a:rPr lang="en-US" i="0" baseline="0" dirty="0" smtClean="0"/>
              <a:t>and some are </a:t>
            </a:r>
            <a:r>
              <a:rPr lang="en-US" i="1" baseline="0" dirty="0" smtClean="0"/>
              <a:t>conscious </a:t>
            </a:r>
            <a:r>
              <a:rPr lang="en-US" i="0" baseline="0" dirty="0" smtClean="0"/>
              <a:t>(estimated at 35,000 per day)</a:t>
            </a:r>
            <a:r>
              <a:rPr lang="en-US" i="1" baseline="0" dirty="0" smtClean="0"/>
              <a:t>.  </a:t>
            </a:r>
            <a:r>
              <a:rPr lang="en-US" i="0" baseline="0" dirty="0" smtClean="0"/>
              <a:t>While the </a:t>
            </a:r>
            <a:r>
              <a:rPr lang="en-US" i="1" baseline="0" dirty="0" smtClean="0"/>
              <a:t>involuntary </a:t>
            </a:r>
            <a:r>
              <a:rPr lang="en-US" i="0" baseline="0" dirty="0" smtClean="0"/>
              <a:t>ones are essential to continued physical life, and the </a:t>
            </a:r>
            <a:r>
              <a:rPr lang="en-US" i="1" baseline="0" dirty="0" smtClean="0"/>
              <a:t>sub-conscious </a:t>
            </a:r>
            <a:r>
              <a:rPr lang="en-US" i="0" baseline="0" dirty="0" smtClean="0"/>
              <a:t>ones may </a:t>
            </a:r>
            <a:r>
              <a:rPr lang="en-US" i="1" baseline="0" dirty="0" smtClean="0"/>
              <a:t>affect </a:t>
            </a:r>
            <a:r>
              <a:rPr lang="en-US" i="0" baseline="0" dirty="0" smtClean="0"/>
              <a:t>physical life, only the </a:t>
            </a:r>
            <a:r>
              <a:rPr lang="en-US" i="1" baseline="0" dirty="0" smtClean="0"/>
              <a:t>conscious </a:t>
            </a:r>
            <a:r>
              <a:rPr lang="en-US" i="0" baseline="0" dirty="0" smtClean="0"/>
              <a:t>ones </a:t>
            </a:r>
            <a:r>
              <a:rPr lang="en-US" b="1" i="0" baseline="0" dirty="0" smtClean="0"/>
              <a:t>determine physical AND spiritual life and existence.</a:t>
            </a:r>
          </a:p>
          <a:p>
            <a:r>
              <a:rPr lang="en-US" b="0" i="0" baseline="0" dirty="0" smtClean="0"/>
              <a:t>For our purposes here, we’ll only discuss the </a:t>
            </a:r>
            <a:r>
              <a:rPr lang="en-US" b="0" i="1" baseline="0" dirty="0" smtClean="0"/>
              <a:t>conscious </a:t>
            </a:r>
            <a:r>
              <a:rPr lang="en-US" b="0" i="0" baseline="0" dirty="0" smtClean="0"/>
              <a:t>ones, but understand that even some of the </a:t>
            </a:r>
            <a:r>
              <a:rPr lang="en-US" b="0" i="1" baseline="0" dirty="0" smtClean="0"/>
              <a:t>sub-conscious </a:t>
            </a:r>
            <a:r>
              <a:rPr lang="en-US" b="0" i="0" baseline="0" dirty="0" smtClean="0"/>
              <a:t>ones may also be included.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2C279-89F9-BB47-ADB8-E925F3E7D8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Not the </a:t>
            </a:r>
            <a:r>
              <a:rPr lang="en-US" i="1" dirty="0" smtClean="0"/>
              <a:t>casual </a:t>
            </a:r>
            <a:r>
              <a:rPr lang="en-US" i="0" dirty="0" smtClean="0"/>
              <a:t>“belief” in God that is,</a:t>
            </a:r>
            <a:r>
              <a:rPr lang="en-US" i="0" baseline="0" dirty="0" smtClean="0"/>
              <a:t> at best, a tacit admission in a </a:t>
            </a:r>
            <a:r>
              <a:rPr lang="en-US" i="1" baseline="0" dirty="0" smtClean="0"/>
              <a:t>higher power</a:t>
            </a:r>
            <a:r>
              <a:rPr lang="en-US" i="0" baseline="0" dirty="0" smtClean="0"/>
              <a:t>, but absolute </a:t>
            </a:r>
            <a:r>
              <a:rPr lang="en-US" i="1" baseline="0" dirty="0" smtClean="0"/>
              <a:t>conviction of mind, trust of heart, </a:t>
            </a:r>
            <a:r>
              <a:rPr lang="en-US" i="0" baseline="0" dirty="0" smtClean="0"/>
              <a:t>and </a:t>
            </a:r>
            <a:r>
              <a:rPr lang="en-US" i="1" baseline="0" dirty="0" smtClean="0"/>
              <a:t>obedience in life </a:t>
            </a:r>
            <a:r>
              <a:rPr lang="en-US" i="0" baseline="0" dirty="0" smtClean="0"/>
              <a:t>of </a:t>
            </a:r>
            <a:r>
              <a:rPr lang="en-US" b="1" i="0" baseline="0" dirty="0" smtClean="0"/>
              <a:t>the God</a:t>
            </a:r>
            <a:r>
              <a:rPr lang="en-US" b="0" i="0" baseline="0" dirty="0" smtClean="0"/>
              <a:t> of the Bible.  The </a:t>
            </a:r>
            <a:r>
              <a:rPr lang="en-US" b="0" i="1" baseline="0" dirty="0" smtClean="0"/>
              <a:t>firm </a:t>
            </a:r>
            <a:r>
              <a:rPr lang="en-US" b="0" i="0" baseline="0" dirty="0" smtClean="0"/>
              <a:t>and </a:t>
            </a:r>
            <a:r>
              <a:rPr lang="en-US" b="0" i="1" baseline="0" dirty="0" smtClean="0"/>
              <a:t>unshakeable </a:t>
            </a:r>
            <a:r>
              <a:rPr lang="en-US" b="0" i="0" baseline="0" dirty="0" smtClean="0"/>
              <a:t>conviction that dictates our course and direction in life, </a:t>
            </a:r>
            <a:r>
              <a:rPr lang="en-US" b="0" i="0" u="sng" baseline="0" dirty="0" smtClean="0"/>
              <a:t>cp. Acts 26:9</a:t>
            </a:r>
            <a:r>
              <a:rPr lang="en-US" b="0" i="0" u="none" baseline="0" dirty="0" smtClean="0"/>
              <a:t>.  The one that</a:t>
            </a:r>
            <a:r>
              <a:rPr lang="en-US" b="0" i="0" u="none" baseline="0" dirty="0" smtClean="0"/>
              <a:t>:</a:t>
            </a:r>
            <a:endParaRPr lang="en-US" b="0" i="0" u="none" baseline="0" dirty="0" smtClean="0"/>
          </a:p>
          <a:p>
            <a:pPr marL="171450" indent="-171450">
              <a:buFont typeface="Arial"/>
              <a:buChar char="•"/>
            </a:pPr>
            <a:r>
              <a:rPr lang="en-US" b="0" i="0" u="none" baseline="0" dirty="0" smtClean="0"/>
              <a:t>Provides </a:t>
            </a:r>
            <a:r>
              <a:rPr lang="en-US" b="0" i="1" u="none" baseline="0" dirty="0" smtClean="0"/>
              <a:t>conviction </a:t>
            </a:r>
            <a:r>
              <a:rPr lang="en-US" b="0" i="0" u="none" baseline="0" dirty="0" smtClean="0"/>
              <a:t>regarding </a:t>
            </a:r>
            <a:r>
              <a:rPr lang="en-US" b="0" i="1" u="none" baseline="0" dirty="0" smtClean="0"/>
              <a:t>origins, </a:t>
            </a:r>
            <a:r>
              <a:rPr lang="en-US" b="0" i="0" u="sng" baseline="0" dirty="0" smtClean="0"/>
              <a:t>Heb.11:1-3</a:t>
            </a:r>
            <a:r>
              <a:rPr lang="en-US" b="0" i="0" u="none" baseline="0" dirty="0" smtClean="0"/>
              <a:t>;</a:t>
            </a:r>
          </a:p>
          <a:p>
            <a:pPr marL="171450" indent="-171450">
              <a:buFont typeface="Arial"/>
              <a:buChar char="•"/>
            </a:pPr>
            <a:r>
              <a:rPr lang="en-US" b="0" i="0" u="none" baseline="0" dirty="0" smtClean="0"/>
              <a:t>Enables true </a:t>
            </a:r>
            <a:r>
              <a:rPr lang="en-US" b="0" i="1" u="none" baseline="0" dirty="0" smtClean="0"/>
              <a:t>worship/sacrifice, righteousness, </a:t>
            </a:r>
            <a:r>
              <a:rPr lang="en-US" b="0" i="0" u="none" baseline="0" dirty="0" smtClean="0"/>
              <a:t>and </a:t>
            </a:r>
            <a:r>
              <a:rPr lang="en-US" b="0" i="1" u="none" baseline="0" dirty="0" smtClean="0"/>
              <a:t>spiritual legacy, </a:t>
            </a:r>
            <a:r>
              <a:rPr lang="en-US" b="0" i="0" u="sng" baseline="0" dirty="0" smtClean="0"/>
              <a:t>Heb.11:4</a:t>
            </a:r>
            <a:endParaRPr lang="en-US" b="0" i="0" u="none" baseline="0" dirty="0" smtClean="0"/>
          </a:p>
          <a:p>
            <a:pPr marL="171450" indent="-171450">
              <a:buFont typeface="Arial"/>
              <a:buChar char="•"/>
            </a:pPr>
            <a:r>
              <a:rPr lang="en-US" b="0" i="0" u="none" baseline="0" dirty="0" smtClean="0"/>
              <a:t>Causes one to seek to </a:t>
            </a:r>
            <a:r>
              <a:rPr lang="en-US" b="0" i="1" u="none" baseline="0" dirty="0" smtClean="0"/>
              <a:t>please God </a:t>
            </a:r>
            <a:r>
              <a:rPr lang="en-US" b="0" i="0" u="none" baseline="0" dirty="0" smtClean="0"/>
              <a:t>first, foremost, and always, </a:t>
            </a:r>
            <a:r>
              <a:rPr lang="en-US" b="0" i="0" u="sng" baseline="0" dirty="0" smtClean="0"/>
              <a:t>Heb.11:5</a:t>
            </a:r>
            <a:r>
              <a:rPr lang="en-US" b="0" i="0" u="none" baseline="0" dirty="0" smtClean="0"/>
              <a:t>;</a:t>
            </a:r>
          </a:p>
          <a:p>
            <a:pPr marL="171450" indent="-171450">
              <a:buFont typeface="Arial"/>
              <a:buChar char="•"/>
            </a:pPr>
            <a:r>
              <a:rPr lang="en-US" b="0" i="0" u="none" baseline="0" dirty="0" smtClean="0"/>
              <a:t>Includes all that I am- my </a:t>
            </a:r>
            <a:r>
              <a:rPr lang="en-US" b="0" i="1" u="none" baseline="0" dirty="0" smtClean="0"/>
              <a:t>mind </a:t>
            </a:r>
            <a:r>
              <a:rPr lang="en-US" b="0" i="0" u="none" baseline="0" dirty="0" smtClean="0"/>
              <a:t>(intellect), </a:t>
            </a:r>
            <a:r>
              <a:rPr lang="en-US" b="0" i="1" u="none" baseline="0" dirty="0" smtClean="0"/>
              <a:t>spirit </a:t>
            </a:r>
            <a:r>
              <a:rPr lang="en-US" b="0" i="0" u="none" baseline="0" dirty="0" smtClean="0"/>
              <a:t>(</a:t>
            </a:r>
            <a:r>
              <a:rPr lang="en-US" b="0" i="1" u="none" baseline="0" dirty="0" smtClean="0"/>
              <a:t>heart, will, emotions, desires</a:t>
            </a:r>
            <a:r>
              <a:rPr lang="en-US" b="0" i="0" u="none" baseline="0" dirty="0" smtClean="0"/>
              <a:t>), and </a:t>
            </a:r>
            <a:r>
              <a:rPr lang="en-US" b="0" i="1" u="none" baseline="0" dirty="0" smtClean="0"/>
              <a:t>body </a:t>
            </a:r>
            <a:r>
              <a:rPr lang="en-US" b="0" i="0" u="none" baseline="0" dirty="0" smtClean="0"/>
              <a:t>(obedience), </a:t>
            </a:r>
            <a:r>
              <a:rPr lang="en-US" b="0" i="0" u="sng" baseline="0" dirty="0" smtClean="0"/>
              <a:t>Heb.11:6</a:t>
            </a:r>
            <a:endParaRPr lang="en-US" b="0" i="0" u="none" baseline="0" dirty="0" smtClean="0"/>
          </a:p>
          <a:p>
            <a:pPr marL="171450" indent="-171450">
              <a:buFont typeface="Arial"/>
              <a:buChar char="•"/>
            </a:pPr>
            <a:r>
              <a:rPr lang="en-US" b="0" i="0" u="none" baseline="0" dirty="0" smtClean="0"/>
              <a:t>Engenders </a:t>
            </a:r>
            <a:r>
              <a:rPr lang="en-US" b="0" i="1" u="none" baseline="0" dirty="0" smtClean="0"/>
              <a:t>complete trust, </a:t>
            </a:r>
            <a:r>
              <a:rPr lang="en-US" b="0" i="0" u="sng" baseline="0" dirty="0" smtClean="0"/>
              <a:t>Heb.11:7</a:t>
            </a:r>
            <a:r>
              <a:rPr lang="en-US" b="0" i="0" u="none" baseline="0" dirty="0" smtClean="0"/>
              <a:t>;</a:t>
            </a:r>
          </a:p>
          <a:p>
            <a:pPr marL="171450" indent="-171450">
              <a:buFont typeface="Arial"/>
              <a:buChar char="•"/>
            </a:pPr>
            <a:r>
              <a:rPr lang="en-US" b="0" i="0" baseline="0" dirty="0" smtClean="0"/>
              <a:t>Demands </a:t>
            </a:r>
            <a:r>
              <a:rPr lang="en-US" b="0" i="1" baseline="0" dirty="0" smtClean="0"/>
              <a:t>lifetime commitment/obedience, </a:t>
            </a:r>
            <a:r>
              <a:rPr lang="en-US" b="0" i="0" u="sng" baseline="0" dirty="0" smtClean="0"/>
              <a:t>Heb.11:8-12</a:t>
            </a:r>
            <a:r>
              <a:rPr lang="en-US" b="0" i="0" u="none" baseline="0" dirty="0" smtClean="0"/>
              <a:t>. </a:t>
            </a:r>
          </a:p>
          <a:p>
            <a:pPr marL="0" indent="0">
              <a:buFont typeface="Arial"/>
              <a:buNone/>
            </a:pPr>
            <a:r>
              <a:rPr lang="en-US" b="1" i="0" u="none" baseline="0" dirty="0" smtClean="0"/>
              <a:t>Do y</a:t>
            </a:r>
            <a:r>
              <a:rPr lang="en-US" b="1" i="0" u="sng" baseline="0" dirty="0" smtClean="0"/>
              <a:t>ou</a:t>
            </a:r>
            <a:r>
              <a:rPr lang="en-US" b="1" i="0" u="none" baseline="0" dirty="0" smtClean="0"/>
              <a:t> </a:t>
            </a:r>
            <a:r>
              <a:rPr lang="en-US" b="1" i="1" u="none" baseline="0" dirty="0" smtClean="0"/>
              <a:t>really </a:t>
            </a:r>
            <a:r>
              <a:rPr lang="en-US" b="1" i="0" u="none" baseline="0" dirty="0" smtClean="0"/>
              <a:t>believe in God?  </a:t>
            </a:r>
            <a:r>
              <a:rPr lang="en-US" b="0" i="0" u="none" baseline="0" dirty="0" smtClean="0"/>
              <a:t>Or, are you just </a:t>
            </a:r>
            <a:r>
              <a:rPr lang="en-US" b="0" i="1" u="none" baseline="0" dirty="0" smtClean="0"/>
              <a:t>going through some motions </a:t>
            </a:r>
            <a:r>
              <a:rPr lang="en-US" b="0" i="0" u="none" baseline="0" dirty="0" smtClean="0"/>
              <a:t>that may resemble faith?  You need to </a:t>
            </a:r>
            <a:r>
              <a:rPr lang="en-US" b="0" i="1" u="none" baseline="0" dirty="0" smtClean="0"/>
              <a:t>decide, </a:t>
            </a:r>
            <a:r>
              <a:rPr lang="en-US" b="0" i="0" u="none" baseline="0" dirty="0" smtClean="0"/>
              <a:t>and be </a:t>
            </a:r>
            <a:r>
              <a:rPr lang="en-US" b="0" i="1" u="none" baseline="0" dirty="0" smtClean="0"/>
              <a:t>fully convinced.  </a:t>
            </a:r>
            <a:r>
              <a:rPr lang="en-US" b="0" i="0" u="none" baseline="0" dirty="0" smtClean="0"/>
              <a:t>This is the single most important decision of your life.</a:t>
            </a:r>
            <a:endParaRPr lang="en-US" b="1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2C279-89F9-BB47-ADB8-E925F3E7D8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God and history prove the importance of this one,</a:t>
            </a:r>
            <a:r>
              <a:rPr lang="en-US" baseline="0" dirty="0" smtClean="0"/>
              <a:t> </a:t>
            </a:r>
            <a:r>
              <a:rPr lang="en-US" u="sng" baseline="0" dirty="0" smtClean="0"/>
              <a:t>Josh.23:11-16</a:t>
            </a:r>
            <a:r>
              <a:rPr lang="en-US" u="none" baseline="0" dirty="0" smtClean="0"/>
              <a:t>.  In marriage, you are swearing a lifetime oath of commitment, loyalty, trust, and love.  How can this </a:t>
            </a:r>
            <a:r>
              <a:rPr lang="en-US" i="1" u="none" baseline="0" dirty="0" smtClean="0"/>
              <a:t>help </a:t>
            </a:r>
            <a:r>
              <a:rPr lang="en-US" i="0" u="none" baseline="0" dirty="0" smtClean="0"/>
              <a:t>but be the second most important decision of life?  </a:t>
            </a:r>
          </a:p>
          <a:p>
            <a:pPr marL="0" indent="0">
              <a:buFont typeface="Arial"/>
              <a:buNone/>
            </a:pPr>
            <a:r>
              <a:rPr lang="en-US" i="0" u="none" baseline="0" dirty="0" smtClean="0"/>
              <a:t>I’ve been told by some that </a:t>
            </a:r>
            <a:r>
              <a:rPr lang="en-US" i="0" u="sng" baseline="0" dirty="0" smtClean="0"/>
              <a:t>2Cor.6:14-18</a:t>
            </a:r>
            <a:r>
              <a:rPr lang="en-US" i="0" u="none" baseline="0" dirty="0" smtClean="0"/>
              <a:t> isn’t about </a:t>
            </a:r>
            <a:r>
              <a:rPr lang="en-US" i="1" u="none" baseline="0" dirty="0" smtClean="0"/>
              <a:t>marriage, </a:t>
            </a:r>
            <a:r>
              <a:rPr lang="en-US" i="0" u="none" baseline="0" dirty="0" smtClean="0"/>
              <a:t>but </a:t>
            </a:r>
            <a:r>
              <a:rPr lang="en-US" i="1" u="none" baseline="0" dirty="0" smtClean="0"/>
              <a:t>idolatry. </a:t>
            </a:r>
            <a:r>
              <a:rPr lang="en-US" i="0" u="none" baseline="0" dirty="0" smtClean="0"/>
              <a:t> I’m not sure I believe that, but God obviously thought there was a connection between the two, didn’t He? </a:t>
            </a:r>
          </a:p>
          <a:p>
            <a:pPr marL="0" indent="0">
              <a:buFont typeface="Arial"/>
              <a:buNone/>
            </a:pPr>
            <a:r>
              <a:rPr lang="en-US" i="0" u="none" baseline="0" dirty="0" smtClean="0"/>
              <a:t>It doesn’t take 700 wives (or husbands!) to turn one away from God, one who isn’t helping you go to heaven will do just fine, </a:t>
            </a:r>
            <a:r>
              <a:rPr lang="en-US" i="0" u="sng" baseline="0" dirty="0" smtClean="0"/>
              <a:t>cf. 1Kings.11:1-4</a:t>
            </a:r>
            <a:r>
              <a:rPr lang="en-US" i="0" u="none" baseline="0" dirty="0" smtClean="0"/>
              <a:t>.</a:t>
            </a:r>
          </a:p>
          <a:p>
            <a:pPr marL="0" indent="0">
              <a:buFont typeface="Arial"/>
              <a:buNone/>
            </a:pPr>
            <a:r>
              <a:rPr lang="en-US" b="0" i="0" u="none" baseline="0" dirty="0" smtClean="0"/>
              <a:t>So, how do you pick the right mate for life?  Ask and honestly and objectively ask one question:  Will this person be the kind of </a:t>
            </a:r>
            <a:r>
              <a:rPr lang="en-US" b="0" i="1" u="none" baseline="0" dirty="0" smtClean="0"/>
              <a:t>husband </a:t>
            </a:r>
            <a:r>
              <a:rPr lang="en-US" b="0" i="0" u="none" baseline="0" dirty="0" smtClean="0"/>
              <a:t>Christ is to the church, or the kind of </a:t>
            </a:r>
            <a:r>
              <a:rPr lang="en-US" b="0" i="1" u="none" baseline="0" dirty="0" smtClean="0"/>
              <a:t>wife </a:t>
            </a:r>
            <a:r>
              <a:rPr lang="en-US" b="0" i="0" u="none" baseline="0" dirty="0" smtClean="0"/>
              <a:t>the church is to Christ?  </a:t>
            </a:r>
            <a:r>
              <a:rPr lang="en-US" b="0" i="0" u="sng" baseline="0" dirty="0" smtClean="0"/>
              <a:t>Eph.5:22-32</a:t>
            </a:r>
            <a:endParaRPr lang="en-US" b="0" i="0" u="none" baseline="0" dirty="0" smtClean="0"/>
          </a:p>
          <a:p>
            <a:pPr marL="0" indent="0">
              <a:buFont typeface="Arial"/>
              <a:buNone/>
            </a:pPr>
            <a:r>
              <a:rPr lang="en-US" b="0" i="0" u="none" baseline="0" dirty="0" smtClean="0"/>
              <a:t>And if the decision is </a:t>
            </a:r>
            <a:r>
              <a:rPr lang="en-US" b="0" i="1" u="none" baseline="0" dirty="0" smtClean="0"/>
              <a:t>not to marry </a:t>
            </a:r>
            <a:r>
              <a:rPr lang="en-US" b="0" i="0" u="none" baseline="0" dirty="0" smtClean="0"/>
              <a:t>at all, are you strong enough to maintain a right relationship with God through out life </a:t>
            </a:r>
            <a:r>
              <a:rPr lang="en-US" b="0" i="1" u="none" baseline="0" dirty="0" smtClean="0"/>
              <a:t>alone?  </a:t>
            </a:r>
            <a:r>
              <a:rPr lang="en-US" b="0" i="0" u="none" baseline="0" dirty="0" smtClean="0"/>
              <a:t>For some, it may be easier and better to live singly, for others, it may be more difficult alone, </a:t>
            </a:r>
            <a:r>
              <a:rPr lang="en-US" b="0" i="0" u="sng" baseline="0" dirty="0" smtClean="0"/>
              <a:t>cf.1Cor.7:25-38</a:t>
            </a:r>
            <a:r>
              <a:rPr lang="en-US" b="0" i="0" u="none" baseline="0" dirty="0" smtClean="0"/>
              <a:t>; </a:t>
            </a:r>
            <a:r>
              <a:rPr lang="en-US" b="0" i="0" u="sng" baseline="0" dirty="0" smtClean="0"/>
              <a:t>Matt.19:9-12</a:t>
            </a:r>
            <a:r>
              <a:rPr lang="en-US" b="0" i="0" u="none" baseline="0" dirty="0" smtClean="0"/>
              <a:t>.</a:t>
            </a:r>
          </a:p>
          <a:p>
            <a:pPr marL="0" indent="0">
              <a:buFont typeface="Arial"/>
              <a:buNone/>
            </a:pPr>
            <a:r>
              <a:rPr lang="en-US" b="0" i="0" u="none" baseline="0" dirty="0" smtClean="0"/>
              <a:t>Marriage is a </a:t>
            </a:r>
            <a:r>
              <a:rPr lang="en-US" b="1" i="1" u="none" baseline="0" dirty="0" smtClean="0"/>
              <a:t>partnership for life</a:t>
            </a:r>
            <a:r>
              <a:rPr lang="en-US" b="0" i="0" u="none" baseline="0" dirty="0" smtClean="0"/>
              <a:t> (</a:t>
            </a:r>
            <a:r>
              <a:rPr lang="en-US" b="0" i="0" u="sng" baseline="0" dirty="0" smtClean="0"/>
              <a:t>Rom.7:2</a:t>
            </a:r>
            <a:r>
              <a:rPr lang="en-US" b="0" i="0" u="none" baseline="0" dirty="0" smtClean="0"/>
              <a:t>; </a:t>
            </a:r>
            <a:r>
              <a:rPr lang="en-US" b="0" i="0" u="sng" baseline="0" dirty="0" smtClean="0"/>
              <a:t>Matt.19:6</a:t>
            </a:r>
            <a:r>
              <a:rPr lang="en-US" b="0" i="0" u="none" baseline="0" dirty="0" smtClean="0"/>
              <a:t>), and thus, </a:t>
            </a:r>
            <a:r>
              <a:rPr lang="en-US" b="1" i="0" u="none" baseline="0" dirty="0" smtClean="0"/>
              <a:t>“Whom shall I marry?” </a:t>
            </a:r>
            <a:r>
              <a:rPr lang="en-US" b="0" i="0" u="none" baseline="0" dirty="0" smtClean="0"/>
              <a:t>is the second most important decision of life.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2C279-89F9-BB47-ADB8-E925F3E7D8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1200" dirty="0" smtClean="0"/>
              <a:t>I sincerely believe</a:t>
            </a:r>
            <a:r>
              <a:rPr lang="en-US" sz="1200" baseline="0" dirty="0" smtClean="0"/>
              <a:t> that God doesn’t really care </a:t>
            </a:r>
            <a:r>
              <a:rPr lang="en-US" sz="1200" i="1" baseline="0" dirty="0" smtClean="0"/>
              <a:t>what </a:t>
            </a:r>
            <a:r>
              <a:rPr lang="en-US" sz="1200" i="0" baseline="0" dirty="0" smtClean="0"/>
              <a:t>you do for a living- provided, of course, that it does not affect your commitment to Him, or your influence for Him.  Evidence?  He gave instructions to both </a:t>
            </a:r>
            <a:r>
              <a:rPr lang="en-US" sz="1200" i="1" baseline="0" dirty="0" smtClean="0"/>
              <a:t>servants </a:t>
            </a:r>
            <a:r>
              <a:rPr lang="en-US" sz="1200" i="0" baseline="0" dirty="0" smtClean="0"/>
              <a:t>AND </a:t>
            </a:r>
            <a:r>
              <a:rPr lang="en-US" sz="1200" i="1" baseline="0" dirty="0" smtClean="0"/>
              <a:t>masters </a:t>
            </a:r>
            <a:r>
              <a:rPr lang="en-US" sz="1200" i="0" baseline="0" dirty="0" smtClean="0"/>
              <a:t>how to conduct themselves accordingly, </a:t>
            </a:r>
            <a:r>
              <a:rPr lang="en-US" sz="1200" i="0" u="sng" baseline="0" dirty="0" smtClean="0"/>
              <a:t>Eph.6:5-9</a:t>
            </a:r>
            <a:r>
              <a:rPr lang="en-US" sz="1200" i="0" u="none" baseline="0" dirty="0" smtClean="0"/>
              <a:t>; </a:t>
            </a:r>
            <a:r>
              <a:rPr lang="en-US" sz="1200" i="0" u="sng" baseline="0" dirty="0" smtClean="0"/>
              <a:t>cf. 1Cor.7:17-24</a:t>
            </a:r>
            <a:r>
              <a:rPr lang="en-US" sz="1200" i="0" u="none" baseline="0" dirty="0" smtClean="0"/>
              <a:t>. </a:t>
            </a:r>
          </a:p>
          <a:p>
            <a:pPr marL="0" indent="0">
              <a:buFont typeface="Arial"/>
              <a:buNone/>
            </a:pPr>
            <a:r>
              <a:rPr lang="en-US" sz="1200" b="0" i="0" u="none" baseline="0" dirty="0" smtClean="0"/>
              <a:t>However, </a:t>
            </a:r>
            <a:r>
              <a:rPr lang="en-US" sz="1200" b="1" i="1" u="none" baseline="0" dirty="0" smtClean="0"/>
              <a:t>where</a:t>
            </a:r>
            <a:r>
              <a:rPr lang="en-US" sz="1200" b="0" i="0" u="none" baseline="0" dirty="0" smtClean="0"/>
              <a:t> we decide to live can obviously affect our other two important decisions (believe in God, whom to marry) either positively or negatively, </a:t>
            </a:r>
            <a:r>
              <a:rPr lang="en-US" sz="1200" b="0" i="0" u="sng" baseline="0" dirty="0" err="1" smtClean="0"/>
              <a:t>cf</a:t>
            </a:r>
            <a:r>
              <a:rPr lang="en-US" sz="1200" b="0" i="0" u="sng" baseline="0" dirty="0" smtClean="0"/>
              <a:t> Gen.13:1-12</a:t>
            </a:r>
            <a:r>
              <a:rPr lang="en-US" sz="1200" b="0" i="0" u="none" baseline="0" dirty="0" smtClean="0"/>
              <a:t>.  Consider: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baseline="0" dirty="0" smtClean="0"/>
              <a:t>Initially, it might even seem that Lot made an advantageous decision </a:t>
            </a:r>
            <a:r>
              <a:rPr lang="en-US" sz="1200" b="0" i="1" u="none" baseline="0" dirty="0" smtClean="0"/>
              <a:t>for</a:t>
            </a:r>
            <a:r>
              <a:rPr lang="en-US" sz="1200" b="0" i="0" u="none" baseline="0" dirty="0" smtClean="0"/>
              <a:t> his family- one that would enable him to provide </a:t>
            </a:r>
            <a:r>
              <a:rPr lang="en-US" sz="1200" b="0" i="1" u="none" baseline="0" dirty="0" smtClean="0"/>
              <a:t>the best things </a:t>
            </a:r>
            <a:r>
              <a:rPr lang="en-US" sz="1200" b="0" i="0" u="none" baseline="0" dirty="0" smtClean="0"/>
              <a:t>of life for them, </a:t>
            </a:r>
            <a:r>
              <a:rPr lang="en-US" sz="1200" b="0" i="0" u="sng" baseline="0" dirty="0" smtClean="0"/>
              <a:t>vv.10-11</a:t>
            </a:r>
            <a:r>
              <a:rPr lang="en-US" sz="1200" b="0" i="0" u="none" baseline="0" dirty="0" smtClean="0"/>
              <a:t>;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baseline="0" dirty="0" smtClean="0"/>
              <a:t>Abram had graciously given him the right to select whatever he wanted, </a:t>
            </a:r>
            <a:r>
              <a:rPr lang="en-US" sz="1200" b="0" i="0" u="sng" baseline="0" dirty="0" smtClean="0"/>
              <a:t>v.9</a:t>
            </a:r>
            <a:r>
              <a:rPr lang="en-US" sz="1200" b="0" i="0" u="none" baseline="0" dirty="0" smtClean="0"/>
              <a:t>;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baseline="0" dirty="0" smtClean="0"/>
              <a:t>But Lot was a little </a:t>
            </a:r>
            <a:r>
              <a:rPr lang="en-US" sz="1200" b="0" i="1" u="none" baseline="0" dirty="0" smtClean="0"/>
              <a:t>myopic </a:t>
            </a:r>
            <a:r>
              <a:rPr lang="en-US" sz="1200" b="0" i="0" u="none" baseline="0" dirty="0" smtClean="0"/>
              <a:t>(short-sighted) in his choice, </a:t>
            </a:r>
            <a:r>
              <a:rPr lang="en-US" sz="1200" b="0" i="0" u="sng" baseline="0" dirty="0" smtClean="0"/>
              <a:t>v.13</a:t>
            </a:r>
            <a:r>
              <a:rPr lang="en-US" sz="1200" b="0" i="0" u="none" baseline="0" dirty="0" smtClean="0"/>
              <a:t>. </a:t>
            </a:r>
          </a:p>
          <a:p>
            <a:pPr marL="0" indent="0">
              <a:buFont typeface="Arial"/>
              <a:buNone/>
            </a:pPr>
            <a:r>
              <a:rPr lang="en-US" sz="1200" b="0" i="0" u="none" baseline="0" dirty="0" smtClean="0"/>
              <a:t>While there is nothing wrong with wanting to provide good things for yourself and your family, such decisions should not be made without considering the spiritual </a:t>
            </a:r>
            <a:r>
              <a:rPr lang="en-US" sz="1200" b="0" i="1" u="none" baseline="0" dirty="0" smtClean="0"/>
              <a:t>cost, </a:t>
            </a:r>
            <a:r>
              <a:rPr lang="en-US" sz="1200" b="0" i="0" u="sng" baseline="0" dirty="0" smtClean="0"/>
              <a:t>cf. Gen.18:22-33</a:t>
            </a:r>
            <a:r>
              <a:rPr lang="en-US" sz="1200" b="0" i="0" u="none" baseline="0" dirty="0" smtClean="0"/>
              <a:t>; </a:t>
            </a:r>
            <a:r>
              <a:rPr lang="en-US" sz="1200" b="0" i="0" u="sng" baseline="0" dirty="0" smtClean="0"/>
              <a:t>19:1-11</a:t>
            </a:r>
            <a:r>
              <a:rPr lang="en-US" sz="1200" b="0" i="0" u="none" baseline="0" dirty="0" smtClean="0"/>
              <a:t> (</a:t>
            </a:r>
            <a:r>
              <a:rPr lang="en-US" sz="1200" b="0" i="1" u="none" baseline="0" dirty="0" smtClean="0"/>
              <a:t>neighbors</a:t>
            </a:r>
            <a:r>
              <a:rPr lang="en-US" sz="1200" b="0" i="0" u="none" baseline="0" dirty="0" smtClean="0"/>
              <a:t>), </a:t>
            </a:r>
            <a:r>
              <a:rPr lang="en-US" sz="1200" b="0" i="0" u="sng" baseline="0" dirty="0" smtClean="0"/>
              <a:t>12-14</a:t>
            </a:r>
            <a:r>
              <a:rPr lang="en-US" sz="1200" b="0" i="0" u="none" baseline="0" dirty="0" smtClean="0"/>
              <a:t> (</a:t>
            </a:r>
            <a:r>
              <a:rPr lang="en-US" sz="1200" b="0" i="1" u="none" baseline="0" dirty="0" smtClean="0"/>
              <a:t>sons-in-law</a:t>
            </a:r>
            <a:r>
              <a:rPr lang="en-US" sz="1200" b="0" i="0" u="none" baseline="0" dirty="0" smtClean="0"/>
              <a:t>), </a:t>
            </a:r>
            <a:r>
              <a:rPr lang="en-US" sz="1200" b="0" i="0" u="sng" baseline="0" dirty="0" smtClean="0"/>
              <a:t>26</a:t>
            </a:r>
            <a:r>
              <a:rPr lang="en-US" sz="1200" b="0" i="0" u="none" baseline="0" dirty="0" smtClean="0"/>
              <a:t> (</a:t>
            </a:r>
            <a:r>
              <a:rPr lang="en-US" sz="1200" b="0" i="1" u="none" baseline="0" dirty="0" smtClean="0"/>
              <a:t>wife</a:t>
            </a:r>
            <a:r>
              <a:rPr lang="en-US" sz="1200" b="0" i="0" u="none" baseline="0" dirty="0" smtClean="0"/>
              <a:t>), </a:t>
            </a:r>
            <a:r>
              <a:rPr lang="en-US" sz="1200" b="0" i="0" u="sng" baseline="0" dirty="0" smtClean="0"/>
              <a:t>31-38</a:t>
            </a:r>
            <a:r>
              <a:rPr lang="en-US" sz="1200" b="0" i="0" u="none" baseline="0" dirty="0" smtClean="0"/>
              <a:t> (</a:t>
            </a:r>
            <a:r>
              <a:rPr lang="en-US" sz="1200" b="0" i="1" u="none" baseline="0" dirty="0" smtClean="0"/>
              <a:t>debauched daughters</a:t>
            </a:r>
            <a:r>
              <a:rPr lang="en-US" sz="1200" b="0" i="0" u="none" baseline="0" dirty="0" smtClean="0"/>
              <a:t>).  </a:t>
            </a:r>
          </a:p>
          <a:p>
            <a:pPr marL="0" indent="0">
              <a:buFont typeface="Arial"/>
              <a:buNone/>
            </a:pPr>
            <a:r>
              <a:rPr lang="en-US" sz="1200" b="0" i="0" u="none" baseline="0" dirty="0" smtClean="0"/>
              <a:t>“But </a:t>
            </a:r>
            <a:r>
              <a:rPr lang="en-US" sz="1200" b="1" i="1" u="none" baseline="0" dirty="0" smtClean="0"/>
              <a:t>I/we</a:t>
            </a:r>
            <a:r>
              <a:rPr lang="en-US" sz="1200" b="0" i="0" u="none" baseline="0" dirty="0" smtClean="0"/>
              <a:t> can be </a:t>
            </a:r>
            <a:r>
              <a:rPr lang="en-US" sz="1200" b="0" i="1" u="none" baseline="0" dirty="0" smtClean="0"/>
              <a:t>righteous in the midst of wickedness </a:t>
            </a:r>
            <a:r>
              <a:rPr lang="en-US" sz="1200" b="0" i="0" u="none" baseline="0" dirty="0" smtClean="0"/>
              <a:t>like Lot,” </a:t>
            </a:r>
            <a:r>
              <a:rPr lang="en-US" sz="1200" b="0" i="0" u="sng" baseline="0" dirty="0" smtClean="0"/>
              <a:t>cf. 2Pet.2:7-8</a:t>
            </a:r>
            <a:r>
              <a:rPr lang="en-US" sz="1200" b="0" i="0" u="none" baseline="0" dirty="0" smtClean="0"/>
              <a:t>.  Perhaps so, but please note two things in this connection: 1) this decision cost Lot his wife, very nearly his own life, and the purity of his daughters; and, 2) he live </a:t>
            </a:r>
            <a:r>
              <a:rPr lang="en-US" sz="1200" b="0" i="1" u="none" baseline="0" dirty="0" smtClean="0"/>
              <a:t>in torment “day after day” </a:t>
            </a:r>
            <a:r>
              <a:rPr lang="en-US" sz="1200" b="0" i="0" u="none" baseline="0" dirty="0" smtClean="0"/>
              <a:t>because of the </a:t>
            </a:r>
            <a:r>
              <a:rPr lang="en-US" sz="1200" b="0" i="1" u="none" baseline="0" dirty="0" smtClean="0"/>
              <a:t>wicked deeds </a:t>
            </a:r>
            <a:r>
              <a:rPr lang="en-US" sz="1200" b="0" i="0" u="none" baseline="0" dirty="0" smtClean="0"/>
              <a:t>of his neighbors.  Such obviously isn’t conducive to </a:t>
            </a:r>
            <a:r>
              <a:rPr lang="en-US" sz="1200" b="0" i="1" u="none" baseline="0" dirty="0" smtClean="0"/>
              <a:t>godly </a:t>
            </a:r>
            <a:r>
              <a:rPr lang="en-US" sz="1200" b="0" i="0" u="none" baseline="0" dirty="0" smtClean="0"/>
              <a:t>living, </a:t>
            </a:r>
            <a:r>
              <a:rPr lang="en-US" sz="1200" b="0" i="0" u="sng" baseline="0" dirty="0" smtClean="0"/>
              <a:t>1Thess.4:11-12</a:t>
            </a:r>
            <a:r>
              <a:rPr lang="en-US" sz="1200" b="0" i="0" u="none" baseline="0" dirty="0" smtClean="0"/>
              <a:t>. </a:t>
            </a:r>
          </a:p>
          <a:p>
            <a:pPr marL="0" indent="0">
              <a:buFont typeface="Arial"/>
              <a:buNone/>
            </a:pPr>
            <a:r>
              <a:rPr lang="en-US" sz="1200" b="0" i="0" u="none" baseline="0" dirty="0" smtClean="0"/>
              <a:t>There are things that are much more important than </a:t>
            </a:r>
            <a:r>
              <a:rPr lang="en-US" sz="1200" b="0" i="1" u="none" baseline="0" dirty="0" smtClean="0"/>
              <a:t>well-watered </a:t>
            </a:r>
            <a:r>
              <a:rPr lang="en-US" sz="1200" b="0" i="0" u="none" baseline="0" dirty="0" smtClean="0"/>
              <a:t>valleys and </a:t>
            </a:r>
            <a:r>
              <a:rPr lang="en-US" sz="1200" b="0" i="1" u="none" baseline="0" dirty="0" smtClean="0"/>
              <a:t>wealth</a:t>
            </a:r>
            <a:r>
              <a:rPr lang="en-US" sz="1200" b="0" i="0" u="none" baseline="0" dirty="0" smtClean="0"/>
              <a:t>.  Chose to live where you can live </a:t>
            </a:r>
            <a:r>
              <a:rPr lang="en-US" sz="1200" b="0" i="1" u="none" baseline="0" dirty="0" smtClean="0"/>
              <a:t>godly, </a:t>
            </a:r>
            <a:r>
              <a:rPr lang="en-US" sz="1200" b="0" i="0" u="sng" baseline="0" dirty="0" smtClean="0"/>
              <a:t>1Thess.4:11-12</a:t>
            </a:r>
            <a:r>
              <a:rPr lang="en-US" sz="1200" b="0" i="0" u="none" baseline="0" dirty="0" smtClean="0"/>
              <a:t>, no matter what you do for a living! </a:t>
            </a:r>
          </a:p>
          <a:p>
            <a:pPr marL="0" indent="0">
              <a:buFont typeface="Arial"/>
              <a:buNone/>
            </a:pPr>
            <a:r>
              <a:rPr lang="en-US" sz="1200" b="1" i="0" u="none" baseline="0" dirty="0" smtClean="0"/>
              <a:t>Where you decide to live</a:t>
            </a:r>
            <a:r>
              <a:rPr lang="en-US" sz="1200" b="0" i="0" u="none" baseline="0" dirty="0" smtClean="0"/>
              <a:t> is the third most important decision of your life, because just as </a:t>
            </a:r>
            <a:r>
              <a:rPr lang="en-US" sz="1200" b="1" i="0" u="none" baseline="0" dirty="0" smtClean="0"/>
              <a:t>believing in God</a:t>
            </a:r>
            <a:r>
              <a:rPr lang="en-US" sz="1200" b="0" i="0" u="none" baseline="0" dirty="0" smtClean="0"/>
              <a:t> determines your eternal destiny, and </a:t>
            </a:r>
            <a:r>
              <a:rPr lang="en-US" sz="1200" b="1" i="0" u="none" baseline="0" dirty="0" smtClean="0"/>
              <a:t>whom you marry</a:t>
            </a:r>
            <a:r>
              <a:rPr lang="en-US" sz="1200" b="0" i="0" u="none" baseline="0" dirty="0" smtClean="0"/>
              <a:t> has great influence on whether or not you make that destination, </a:t>
            </a:r>
            <a:r>
              <a:rPr lang="en-US" sz="1200" b="1" i="0" u="none" baseline="0" dirty="0" smtClean="0"/>
              <a:t>where you decide to live</a:t>
            </a:r>
            <a:r>
              <a:rPr lang="en-US" sz="1200" b="0" i="0" u="none" baseline="0" dirty="0" smtClean="0"/>
              <a:t> may well determine who goes with you there! </a:t>
            </a:r>
            <a:endParaRPr lang="en-US" sz="1200" b="1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2C279-89F9-BB47-ADB8-E925F3E7D8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2C279-89F9-BB47-ADB8-E925F3E7D8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5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0DE5-BFE9-2E45-9E84-DAB8640DE0DE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24-57D9-AE4C-BA90-5193B99E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0DE5-BFE9-2E45-9E84-DAB8640DE0DE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24-57D9-AE4C-BA90-5193B99E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0DE5-BFE9-2E45-9E84-DAB8640DE0DE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24-57D9-AE4C-BA90-5193B99E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0DE5-BFE9-2E45-9E84-DAB8640DE0DE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24-57D9-AE4C-BA90-5193B99E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0DE5-BFE9-2E45-9E84-DAB8640DE0DE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24-57D9-AE4C-BA90-5193B99E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0DE5-BFE9-2E45-9E84-DAB8640DE0DE}" type="datetimeFigureOut">
              <a:rPr lang="en-US" smtClean="0"/>
              <a:t>6/24/18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24-57D9-AE4C-BA90-5193B99E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7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0DE5-BFE9-2E45-9E84-DAB8640DE0DE}" type="datetimeFigureOut">
              <a:rPr lang="en-US" smtClean="0"/>
              <a:t>6/24/18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24-57D9-AE4C-BA90-5193B99E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0DE5-BFE9-2E45-9E84-DAB8640DE0DE}" type="datetimeFigureOut">
              <a:rPr lang="en-US" smtClean="0"/>
              <a:t>6/24/18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24-57D9-AE4C-BA90-5193B99E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0DE5-BFE9-2E45-9E84-DAB8640DE0DE}" type="datetimeFigureOut">
              <a:rPr lang="en-US" smtClean="0"/>
              <a:t>6/24/18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24-57D9-AE4C-BA90-5193B99E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0DE5-BFE9-2E45-9E84-DAB8640DE0DE}" type="datetimeFigureOut">
              <a:rPr lang="en-US" smtClean="0"/>
              <a:t>6/24/18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24-57D9-AE4C-BA90-5193B99E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0DE5-BFE9-2E45-9E84-DAB8640DE0DE}" type="datetimeFigureOut">
              <a:rPr lang="en-US" smtClean="0"/>
              <a:t>6/24/18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24-57D9-AE4C-BA90-5193B99E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4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00DE5-BFE9-2E45-9E84-DAB8640DE0DE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E2A24-57D9-AE4C-BA90-5193B99EE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0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74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598" y="2493433"/>
            <a:ext cx="3801533" cy="2612843"/>
          </a:xfrm>
          <a:noFill/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2">
                    <a:lumMod val="90000"/>
                  </a:schemeClr>
                </a:solidFill>
              </a:rPr>
              <a:t>The Three Most Important Decisions You’ll Make in Life</a:t>
            </a:r>
            <a:endParaRPr lang="en-US" sz="36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598" y="2493433"/>
            <a:ext cx="3801533" cy="1926167"/>
          </a:xfrm>
          <a:noFill/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</a:rPr>
              <a:t>#1- Do I </a:t>
            </a:r>
            <a:r>
              <a:rPr lang="en-US" sz="3800" b="1" i="1" dirty="0" smtClean="0">
                <a:solidFill>
                  <a:schemeClr val="bg2">
                    <a:lumMod val="90000"/>
                  </a:schemeClr>
                </a:solidFill>
              </a:rPr>
              <a:t>really 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</a:rPr>
              <a:t>believe in God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</a:rPr>
              <a:t>?</a:t>
            </a:r>
            <a:br>
              <a:rPr lang="en-US" sz="3800" b="1" dirty="0" smtClean="0">
                <a:solidFill>
                  <a:schemeClr val="bg2">
                    <a:lumMod val="90000"/>
                  </a:schemeClr>
                </a:solidFill>
              </a:rPr>
            </a:br>
            <a:endParaRPr lang="en-US" sz="3800" b="1" dirty="0">
              <a:solidFill>
                <a:srgbClr val="F7964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732" y="3887606"/>
            <a:ext cx="7963991" cy="2800767"/>
          </a:xfrm>
          <a:prstGeom prst="rect">
            <a:avLst/>
          </a:prstGeom>
          <a:solidFill>
            <a:srgbClr val="2E1A00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79646"/>
                </a:solidFill>
              </a:rPr>
              <a:t>Heb.11:1-12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Provides </a:t>
            </a:r>
            <a:r>
              <a:rPr lang="en-US" sz="2400" i="1" dirty="0" smtClean="0">
                <a:solidFill>
                  <a:schemeClr val="bg1"/>
                </a:solidFill>
              </a:rPr>
              <a:t>conviction </a:t>
            </a:r>
            <a:r>
              <a:rPr lang="en-US" sz="2400" dirty="0" smtClean="0">
                <a:solidFill>
                  <a:schemeClr val="bg1"/>
                </a:solidFill>
              </a:rPr>
              <a:t>regarding </a:t>
            </a:r>
            <a:r>
              <a:rPr lang="en-US" sz="2400" i="1" dirty="0" smtClean="0">
                <a:solidFill>
                  <a:schemeClr val="bg1"/>
                </a:solidFill>
              </a:rPr>
              <a:t>origins,</a:t>
            </a:r>
            <a:r>
              <a:rPr lang="en-US" sz="2400" i="1" dirty="0" smtClean="0">
                <a:solidFill>
                  <a:schemeClr val="accent6"/>
                </a:solidFill>
              </a:rPr>
              <a:t> </a:t>
            </a:r>
            <a:r>
              <a:rPr lang="en-US" sz="2400" u="sng" dirty="0" smtClean="0">
                <a:solidFill>
                  <a:schemeClr val="accent6"/>
                </a:solidFill>
              </a:rPr>
              <a:t>vv.1-3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Enables true </a:t>
            </a:r>
            <a:r>
              <a:rPr lang="en-US" sz="2400" i="1" dirty="0" smtClean="0">
                <a:solidFill>
                  <a:schemeClr val="bg1"/>
                </a:solidFill>
              </a:rPr>
              <a:t>worship/ sacrifice,</a:t>
            </a:r>
            <a:r>
              <a:rPr lang="en-US" sz="2400" i="1" dirty="0" smtClean="0">
                <a:solidFill>
                  <a:srgbClr val="F79646"/>
                </a:solidFill>
              </a:rPr>
              <a:t> </a:t>
            </a:r>
            <a:r>
              <a:rPr lang="en-US" sz="2400" u="sng" dirty="0" smtClean="0">
                <a:solidFill>
                  <a:srgbClr val="F79646"/>
                </a:solidFill>
              </a:rPr>
              <a:t>v.4</a:t>
            </a:r>
            <a:endParaRPr lang="en-US" sz="2400" dirty="0" smtClean="0">
              <a:solidFill>
                <a:srgbClr val="F79646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Causes to seek to </a:t>
            </a:r>
            <a:r>
              <a:rPr lang="en-US" sz="2400" i="1" dirty="0" smtClean="0">
                <a:solidFill>
                  <a:schemeClr val="bg1"/>
                </a:solidFill>
              </a:rPr>
              <a:t>please God </a:t>
            </a:r>
            <a:r>
              <a:rPr lang="en-US" sz="2400" dirty="0" smtClean="0">
                <a:solidFill>
                  <a:schemeClr val="bg1"/>
                </a:solidFill>
              </a:rPr>
              <a:t>first, foremost, and always, </a:t>
            </a:r>
            <a:r>
              <a:rPr lang="en-US" sz="2400" u="sng" dirty="0" smtClean="0">
                <a:solidFill>
                  <a:srgbClr val="F79646"/>
                </a:solidFill>
              </a:rPr>
              <a:t>v.5</a:t>
            </a:r>
            <a:endParaRPr lang="en-US" sz="2400" dirty="0" smtClean="0">
              <a:solidFill>
                <a:srgbClr val="F79646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Includes all that I am- </a:t>
            </a:r>
            <a:r>
              <a:rPr lang="en-US" sz="2400" i="1" dirty="0">
                <a:solidFill>
                  <a:schemeClr val="bg1"/>
                </a:solidFill>
              </a:rPr>
              <a:t>mind, spirit,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i="1" dirty="0">
                <a:solidFill>
                  <a:schemeClr val="bg1"/>
                </a:solidFill>
              </a:rPr>
              <a:t>body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u="sng" dirty="0">
                <a:solidFill>
                  <a:srgbClr val="F79646"/>
                </a:solidFill>
              </a:rPr>
              <a:t>v.</a:t>
            </a:r>
            <a:r>
              <a:rPr lang="en-US" sz="2400" u="sng" dirty="0" smtClean="0">
                <a:solidFill>
                  <a:srgbClr val="F79646"/>
                </a:solidFill>
              </a:rPr>
              <a:t>6</a:t>
            </a:r>
            <a:endParaRPr lang="en-US" sz="2400" dirty="0" smtClean="0">
              <a:solidFill>
                <a:srgbClr val="F79646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Engenders </a:t>
            </a:r>
            <a:r>
              <a:rPr lang="en-US" sz="2400" i="1" dirty="0" smtClean="0">
                <a:solidFill>
                  <a:schemeClr val="bg1"/>
                </a:solidFill>
              </a:rPr>
              <a:t>complete trust, </a:t>
            </a:r>
            <a:r>
              <a:rPr lang="en-US" sz="2400" u="sng" dirty="0" smtClean="0">
                <a:solidFill>
                  <a:srgbClr val="F79646"/>
                </a:solidFill>
              </a:rPr>
              <a:t>v.7</a:t>
            </a:r>
            <a:endParaRPr lang="en-US" sz="2400" dirty="0" smtClean="0">
              <a:solidFill>
                <a:srgbClr val="F79646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Demands </a:t>
            </a:r>
            <a:r>
              <a:rPr lang="en-US" sz="2400" i="1" dirty="0" smtClean="0">
                <a:solidFill>
                  <a:schemeClr val="bg1"/>
                </a:solidFill>
              </a:rPr>
              <a:t>lifetime commitment/obedience,</a:t>
            </a:r>
            <a:r>
              <a:rPr lang="en-US" sz="2400" i="1" dirty="0" smtClean="0">
                <a:solidFill>
                  <a:srgbClr val="F79646"/>
                </a:solidFill>
              </a:rPr>
              <a:t> </a:t>
            </a:r>
            <a:r>
              <a:rPr lang="en-US" sz="2400" u="sng" dirty="0" smtClean="0">
                <a:solidFill>
                  <a:srgbClr val="F79646"/>
                </a:solidFill>
              </a:rPr>
              <a:t>vv.8-12</a:t>
            </a:r>
            <a:endParaRPr lang="en-US" sz="2400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598" y="2385801"/>
            <a:ext cx="3801533" cy="1926167"/>
          </a:xfrm>
          <a:noFill/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</a:rPr>
              <a:t>#2- Whom shall I marry?</a:t>
            </a:r>
            <a:endParaRPr lang="en-US" sz="38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752" y="4083594"/>
            <a:ext cx="8221448" cy="2677656"/>
          </a:xfrm>
          <a:prstGeom prst="rect">
            <a:avLst/>
          </a:prstGeom>
          <a:solidFill>
            <a:srgbClr val="2E1A00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God and history prove the importance</a:t>
            </a:r>
            <a:r>
              <a:rPr lang="en-US" sz="2400" i="1" dirty="0" smtClean="0">
                <a:solidFill>
                  <a:schemeClr val="bg1"/>
                </a:solidFill>
              </a:rPr>
              <a:t>,</a:t>
            </a:r>
            <a:r>
              <a:rPr lang="en-US" sz="2400" i="1" dirty="0" smtClean="0">
                <a:solidFill>
                  <a:schemeClr val="accent6"/>
                </a:solidFill>
              </a:rPr>
              <a:t> </a:t>
            </a:r>
            <a:r>
              <a:rPr lang="en-US" sz="2400" u="sng" dirty="0" smtClean="0">
                <a:solidFill>
                  <a:schemeClr val="accent6"/>
                </a:solidFill>
              </a:rPr>
              <a:t>Josh.23:11-16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Idolatry </a:t>
            </a:r>
            <a:r>
              <a:rPr lang="en-US" sz="2400" dirty="0" smtClean="0">
                <a:solidFill>
                  <a:schemeClr val="bg1"/>
                </a:solidFill>
              </a:rPr>
              <a:t>and </a:t>
            </a:r>
            <a:r>
              <a:rPr lang="en-US" sz="2400" i="1" dirty="0" smtClean="0">
                <a:solidFill>
                  <a:schemeClr val="bg1"/>
                </a:solidFill>
              </a:rPr>
              <a:t>marriage </a:t>
            </a:r>
            <a:r>
              <a:rPr lang="en-US" sz="2400" dirty="0" smtClean="0">
                <a:solidFill>
                  <a:schemeClr val="bg1"/>
                </a:solidFill>
              </a:rPr>
              <a:t>are often connected</a:t>
            </a:r>
            <a:r>
              <a:rPr lang="en-US" sz="2400" i="1" dirty="0" smtClean="0">
                <a:solidFill>
                  <a:schemeClr val="bg1"/>
                </a:solidFill>
              </a:rPr>
              <a:t>,</a:t>
            </a:r>
            <a:r>
              <a:rPr lang="en-US" sz="2400" i="1" dirty="0" smtClean="0">
                <a:solidFill>
                  <a:srgbClr val="F79646"/>
                </a:solidFill>
              </a:rPr>
              <a:t> </a:t>
            </a:r>
            <a:r>
              <a:rPr lang="en-US" sz="2400" u="sng" dirty="0" smtClean="0">
                <a:solidFill>
                  <a:srgbClr val="F79646"/>
                </a:solidFill>
              </a:rPr>
              <a:t>2Cor.6:14-18</a:t>
            </a:r>
            <a:endParaRPr lang="en-US" sz="2400" dirty="0" smtClean="0">
              <a:solidFill>
                <a:srgbClr val="F79646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It doesn’t take 700 spouse to turn one away, </a:t>
            </a:r>
            <a:r>
              <a:rPr lang="en-US" sz="2400" u="sng" dirty="0" smtClean="0">
                <a:solidFill>
                  <a:srgbClr val="F79646"/>
                </a:solidFill>
              </a:rPr>
              <a:t>1Kings 11:1-4</a:t>
            </a:r>
            <a:endParaRPr lang="en-US" sz="2400" dirty="0" smtClean="0">
              <a:solidFill>
                <a:srgbClr val="F79646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How to pick the right mate with one question: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“Will this person be the husband </a:t>
            </a:r>
            <a:r>
              <a:rPr lang="en-US" sz="2400" i="1" dirty="0" smtClean="0">
                <a:solidFill>
                  <a:schemeClr val="bg1"/>
                </a:solidFill>
              </a:rPr>
              <a:t>Christ was to the church, </a:t>
            </a:r>
            <a:r>
              <a:rPr lang="en-US" sz="2400" dirty="0" smtClean="0">
                <a:solidFill>
                  <a:schemeClr val="bg1"/>
                </a:solidFill>
              </a:rPr>
              <a:t>or, the wife </a:t>
            </a:r>
            <a:r>
              <a:rPr lang="en-US" sz="2400" i="1" dirty="0" smtClean="0">
                <a:solidFill>
                  <a:schemeClr val="bg1"/>
                </a:solidFill>
              </a:rPr>
              <a:t>the church is to Christ?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u="sng" dirty="0" smtClean="0">
                <a:solidFill>
                  <a:srgbClr val="F79646"/>
                </a:solidFill>
              </a:rPr>
              <a:t>Eph.5:22-32</a:t>
            </a:r>
            <a:endParaRPr lang="en-US" sz="2400" dirty="0" smtClean="0">
              <a:solidFill>
                <a:srgbClr val="F79646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Or:  “Am I strong enough to go to heaven </a:t>
            </a:r>
            <a:r>
              <a:rPr lang="en-US" sz="2400" i="1" dirty="0" smtClean="0">
                <a:solidFill>
                  <a:schemeClr val="bg1"/>
                </a:solidFill>
              </a:rPr>
              <a:t>alone?”  </a:t>
            </a:r>
            <a:r>
              <a:rPr lang="en-US" sz="2400" u="sng" dirty="0" smtClean="0">
                <a:solidFill>
                  <a:srgbClr val="F79646"/>
                </a:solidFill>
              </a:rPr>
              <a:t>1Cor.7:25-38</a:t>
            </a:r>
            <a:endParaRPr lang="en-US" sz="2400" dirty="0" smtClean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910" y="2153302"/>
            <a:ext cx="3801533" cy="1926167"/>
          </a:xfrm>
          <a:noFill/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</a:rPr>
              <a:t>#3- Where will    I/we live?</a:t>
            </a:r>
            <a:endParaRPr lang="en-US" sz="38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732" y="3731174"/>
            <a:ext cx="7963991" cy="3108544"/>
          </a:xfrm>
          <a:prstGeom prst="rect">
            <a:avLst/>
          </a:prstGeom>
          <a:solidFill>
            <a:srgbClr val="2E1A00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79646"/>
                </a:solidFill>
              </a:rPr>
              <a:t>Gen.13:</a:t>
            </a:r>
            <a:r>
              <a:rPr lang="en-US" sz="2800" b="1" u="sng" dirty="0">
                <a:solidFill>
                  <a:srgbClr val="F79646"/>
                </a:solidFill>
              </a:rPr>
              <a:t>1-12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At least initially, Lot decided </a:t>
            </a:r>
            <a:r>
              <a:rPr lang="en-US" sz="2400" i="1" dirty="0" smtClean="0">
                <a:solidFill>
                  <a:schemeClr val="bg1"/>
                </a:solidFill>
              </a:rPr>
              <a:t>for </a:t>
            </a:r>
            <a:r>
              <a:rPr lang="en-US" sz="2400" dirty="0" smtClean="0">
                <a:solidFill>
                  <a:schemeClr val="bg1"/>
                </a:solidFill>
              </a:rPr>
              <a:t>his family and chose the </a:t>
            </a:r>
            <a:r>
              <a:rPr lang="en-US" sz="2400" i="1" dirty="0" smtClean="0">
                <a:solidFill>
                  <a:schemeClr val="bg1"/>
                </a:solidFill>
              </a:rPr>
              <a:t>best things in life,</a:t>
            </a:r>
            <a:r>
              <a:rPr lang="en-US" sz="2400" i="1" dirty="0" smtClean="0">
                <a:solidFill>
                  <a:schemeClr val="accent6"/>
                </a:solidFill>
              </a:rPr>
              <a:t> </a:t>
            </a:r>
            <a:r>
              <a:rPr lang="en-US" sz="2400" u="sng" dirty="0" smtClean="0">
                <a:solidFill>
                  <a:schemeClr val="accent6"/>
                </a:solidFill>
              </a:rPr>
              <a:t>vv.10-12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Abram graciously let him </a:t>
            </a:r>
            <a:r>
              <a:rPr lang="en-US" sz="2400" i="1" dirty="0" smtClean="0">
                <a:solidFill>
                  <a:schemeClr val="bg1"/>
                </a:solidFill>
              </a:rPr>
              <a:t>choose </a:t>
            </a:r>
            <a:r>
              <a:rPr lang="en-US" sz="2400" dirty="0" smtClean="0">
                <a:solidFill>
                  <a:schemeClr val="bg1"/>
                </a:solidFill>
              </a:rPr>
              <a:t>what </a:t>
            </a:r>
            <a:r>
              <a:rPr lang="en-US" sz="2400" i="1" dirty="0" smtClean="0">
                <a:solidFill>
                  <a:schemeClr val="bg1"/>
                </a:solidFill>
              </a:rPr>
              <a:t>he wanted,</a:t>
            </a:r>
            <a:r>
              <a:rPr lang="en-US" sz="2400" i="1" dirty="0" smtClean="0">
                <a:solidFill>
                  <a:srgbClr val="F79646"/>
                </a:solidFill>
              </a:rPr>
              <a:t> </a:t>
            </a:r>
            <a:r>
              <a:rPr lang="en-US" sz="2400" u="sng" dirty="0" smtClean="0">
                <a:solidFill>
                  <a:srgbClr val="F79646"/>
                </a:solidFill>
              </a:rPr>
              <a:t>v.9</a:t>
            </a:r>
            <a:endParaRPr lang="en-US" sz="2400" dirty="0" smtClean="0">
              <a:solidFill>
                <a:srgbClr val="F79646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But Lot was </a:t>
            </a:r>
            <a:r>
              <a:rPr lang="en-US" sz="2400" i="1" dirty="0" smtClean="0">
                <a:solidFill>
                  <a:schemeClr val="bg1"/>
                </a:solidFill>
              </a:rPr>
              <a:t>myopic </a:t>
            </a:r>
            <a:r>
              <a:rPr lang="en-US" sz="2400" dirty="0" smtClean="0">
                <a:solidFill>
                  <a:schemeClr val="bg1"/>
                </a:solidFill>
              </a:rPr>
              <a:t>in his choice, </a:t>
            </a:r>
            <a:r>
              <a:rPr lang="en-US" sz="2400" u="sng" dirty="0" smtClean="0">
                <a:solidFill>
                  <a:srgbClr val="F79646"/>
                </a:solidFill>
              </a:rPr>
              <a:t>v.13</a:t>
            </a:r>
            <a:endParaRPr lang="en-US" sz="2400" dirty="0" smtClean="0">
              <a:solidFill>
                <a:srgbClr val="F79646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Choices often have a </a:t>
            </a:r>
            <a:r>
              <a:rPr lang="en-US" sz="2400" i="1" dirty="0" smtClean="0">
                <a:solidFill>
                  <a:schemeClr val="bg1"/>
                </a:solidFill>
              </a:rPr>
              <a:t>spiritual cost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u="sng" dirty="0" smtClean="0">
                <a:solidFill>
                  <a:srgbClr val="F79646"/>
                </a:solidFill>
              </a:rPr>
              <a:t>Gen.18:22-33; 19:12-38</a:t>
            </a:r>
            <a:endParaRPr lang="en-US" sz="2400" dirty="0" smtClean="0">
              <a:solidFill>
                <a:srgbClr val="F79646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“But I/we can be </a:t>
            </a:r>
            <a:r>
              <a:rPr lang="en-US" sz="2400" i="1" dirty="0" smtClean="0">
                <a:solidFill>
                  <a:schemeClr val="bg1"/>
                </a:solidFill>
              </a:rPr>
              <a:t>righteous </a:t>
            </a:r>
            <a:r>
              <a:rPr lang="en-US" sz="2400" dirty="0" smtClean="0">
                <a:solidFill>
                  <a:schemeClr val="bg1"/>
                </a:solidFill>
              </a:rPr>
              <a:t>in the midst of </a:t>
            </a:r>
            <a:r>
              <a:rPr lang="en-US" sz="2400" i="1" dirty="0" smtClean="0">
                <a:solidFill>
                  <a:schemeClr val="bg1"/>
                </a:solidFill>
              </a:rPr>
              <a:t>wickedness </a:t>
            </a:r>
            <a:r>
              <a:rPr lang="en-US" sz="2400" dirty="0" smtClean="0">
                <a:solidFill>
                  <a:schemeClr val="bg1"/>
                </a:solidFill>
              </a:rPr>
              <a:t>like Lot.”  Perhaps, but at what </a:t>
            </a:r>
            <a:r>
              <a:rPr lang="en-US" sz="2400" i="1" dirty="0" smtClean="0">
                <a:solidFill>
                  <a:schemeClr val="bg1"/>
                </a:solidFill>
              </a:rPr>
              <a:t>cost?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u="sng" dirty="0" smtClean="0">
                <a:solidFill>
                  <a:srgbClr val="F79646"/>
                </a:solidFill>
              </a:rPr>
              <a:t>2Pet.2:7-8</a:t>
            </a:r>
            <a:endParaRPr lang="en-US" sz="2400" dirty="0" smtClean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4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1393</Words>
  <Application>Microsoft Macintosh PowerPoint</Application>
  <PresentationFormat>On-screen Show (4:3)</PresentationFormat>
  <Paragraphs>54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The Three Most Important Decisions You’ll Make in Life</vt:lpstr>
      <vt:lpstr>#1- Do I really believe in God? </vt:lpstr>
      <vt:lpstr>#2- Whom shall I marry?</vt:lpstr>
      <vt:lpstr>#3- Where will    I/we live?</vt:lpstr>
      <vt:lpstr>PowerPoint Presentation</vt:lpstr>
    </vt:vector>
  </TitlesOfParts>
  <Company>Southside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Three Most Important Decisions You’ll Make in Life</dc:title>
  <dc:creator>Philip Strong</dc:creator>
  <cp:lastModifiedBy>Philip Strong</cp:lastModifiedBy>
  <cp:revision>22</cp:revision>
  <cp:lastPrinted>2018-06-24T21:19:03Z</cp:lastPrinted>
  <dcterms:created xsi:type="dcterms:W3CDTF">2015-08-21T17:50:24Z</dcterms:created>
  <dcterms:modified xsi:type="dcterms:W3CDTF">2018-06-25T01:31:11Z</dcterms:modified>
</cp:coreProperties>
</file>