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05" r:id="rId2"/>
    <p:sldId id="256" r:id="rId3"/>
    <p:sldId id="315" r:id="rId4"/>
    <p:sldId id="316" r:id="rId5"/>
    <p:sldId id="259" r:id="rId6"/>
    <p:sldId id="314" r:id="rId7"/>
    <p:sldId id="262" r:id="rId8"/>
    <p:sldId id="267" r:id="rId9"/>
    <p:sldId id="271" r:id="rId10"/>
    <p:sldId id="272" r:id="rId11"/>
    <p:sldId id="273" r:id="rId12"/>
    <p:sldId id="274" r:id="rId13"/>
    <p:sldId id="313" r:id="rId14"/>
    <p:sldId id="306" r:id="rId15"/>
    <p:sldId id="275" r:id="rId16"/>
    <p:sldId id="282" r:id="rId17"/>
    <p:sldId id="284" r:id="rId18"/>
    <p:sldId id="285" r:id="rId19"/>
    <p:sldId id="317" r:id="rId20"/>
    <p:sldId id="307" r:id="rId21"/>
    <p:sldId id="287" r:id="rId22"/>
    <p:sldId id="292" r:id="rId23"/>
    <p:sldId id="296" r:id="rId24"/>
    <p:sldId id="302" r:id="rId25"/>
    <p:sldId id="304" r:id="rId26"/>
    <p:sldId id="312" r:id="rId27"/>
    <p:sldId id="318" r:id="rId28"/>
  </p:sldIdLst>
  <p:sldSz cx="7620000" cy="5715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 userDrawn="1">
          <p15:clr>
            <a:srgbClr val="A4A3A4"/>
          </p15:clr>
        </p15:guide>
        <p15:guide id="2" pos="24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00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 varScale="1">
        <p:scale>
          <a:sx n="131" d="100"/>
          <a:sy n="131" d="100"/>
        </p:scale>
        <p:origin x="-1256" y="-96"/>
      </p:cViewPr>
      <p:guideLst>
        <p:guide orient="horz" pos="1800"/>
        <p:guide pos="24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B98FCE-8D05-4D66-806F-68A1304C28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745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775356"/>
            <a:ext cx="64770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38500"/>
            <a:ext cx="53340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17475" indent="0" algn="ctr">
              <a:buNone/>
              <a:defRPr/>
            </a:lvl2pPr>
            <a:lvl3pPr marL="634950" indent="0" algn="ctr">
              <a:buNone/>
              <a:defRPr/>
            </a:lvl3pPr>
            <a:lvl4pPr marL="952424" indent="0" algn="ctr">
              <a:buNone/>
              <a:defRPr/>
            </a:lvl4pPr>
            <a:lvl5pPr marL="1269898" indent="0" algn="ctr">
              <a:buNone/>
              <a:defRPr/>
            </a:lvl5pPr>
            <a:lvl6pPr marL="1587373" indent="0" algn="ctr">
              <a:buNone/>
              <a:defRPr/>
            </a:lvl6pPr>
            <a:lvl7pPr marL="1904848" indent="0" algn="ctr">
              <a:buNone/>
              <a:defRPr/>
            </a:lvl7pPr>
            <a:lvl8pPr marL="2222322" indent="0" algn="ctr">
              <a:buNone/>
              <a:defRPr/>
            </a:lvl8pPr>
            <a:lvl9pPr marL="253979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0053D-2D37-4D7B-92A4-9F84A53501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3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50DF4-83BF-419F-B4F2-3FADA4FF5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87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24500" y="228866"/>
            <a:ext cx="17145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866"/>
            <a:ext cx="50165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E9718-4A01-48BE-ACD3-0CEB19452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4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B0C38-5017-44D0-9A17-4647DC62C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3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28" y="3672418"/>
            <a:ext cx="6477000" cy="1135063"/>
          </a:xfrm>
        </p:spPr>
        <p:txBody>
          <a:bodyPr anchor="t"/>
          <a:lstStyle>
            <a:lvl1pPr algn="l">
              <a:defRPr sz="277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928" y="2422261"/>
            <a:ext cx="6477000" cy="1250156"/>
          </a:xfrm>
        </p:spPr>
        <p:txBody>
          <a:bodyPr anchor="b"/>
          <a:lstStyle>
            <a:lvl1pPr marL="0" indent="0">
              <a:buNone/>
              <a:defRPr sz="1389"/>
            </a:lvl1pPr>
            <a:lvl2pPr marL="317475" indent="0">
              <a:buNone/>
              <a:defRPr sz="1250"/>
            </a:lvl2pPr>
            <a:lvl3pPr marL="634950" indent="0">
              <a:buNone/>
              <a:defRPr sz="1111"/>
            </a:lvl3pPr>
            <a:lvl4pPr marL="952424" indent="0">
              <a:buNone/>
              <a:defRPr sz="972"/>
            </a:lvl4pPr>
            <a:lvl5pPr marL="1269898" indent="0">
              <a:buNone/>
              <a:defRPr sz="972"/>
            </a:lvl5pPr>
            <a:lvl6pPr marL="1587373" indent="0">
              <a:buNone/>
              <a:defRPr sz="972"/>
            </a:lvl6pPr>
            <a:lvl7pPr marL="1904848" indent="0">
              <a:buNone/>
              <a:defRPr sz="972"/>
            </a:lvl7pPr>
            <a:lvl8pPr marL="2222322" indent="0">
              <a:buNone/>
              <a:defRPr sz="972"/>
            </a:lvl8pPr>
            <a:lvl9pPr marL="2539797" indent="0">
              <a:buNone/>
              <a:defRPr sz="97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14898-5CB6-447A-A1BE-DC19791B6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59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33500"/>
            <a:ext cx="3365500" cy="3771636"/>
          </a:xfrm>
        </p:spPr>
        <p:txBody>
          <a:bodyPr/>
          <a:lstStyle>
            <a:lvl1pPr>
              <a:defRPr sz="1944"/>
            </a:lvl1pPr>
            <a:lvl2pPr>
              <a:defRPr sz="1667"/>
            </a:lvl2pPr>
            <a:lvl3pPr>
              <a:defRPr sz="1389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3500" y="1333500"/>
            <a:ext cx="3365500" cy="3771636"/>
          </a:xfrm>
        </p:spPr>
        <p:txBody>
          <a:bodyPr/>
          <a:lstStyle>
            <a:lvl1pPr>
              <a:defRPr sz="1944"/>
            </a:lvl1pPr>
            <a:lvl2pPr>
              <a:defRPr sz="1667"/>
            </a:lvl2pPr>
            <a:lvl3pPr>
              <a:defRPr sz="1389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0AF8B-B9D9-4844-9A09-57798748D1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60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2"/>
            <a:ext cx="3366823" cy="533135"/>
          </a:xfrm>
        </p:spPr>
        <p:txBody>
          <a:bodyPr anchor="b"/>
          <a:lstStyle>
            <a:lvl1pPr marL="0" indent="0">
              <a:buNone/>
              <a:defRPr sz="1667" b="1"/>
            </a:lvl1pPr>
            <a:lvl2pPr marL="317475" indent="0">
              <a:buNone/>
              <a:defRPr sz="1389" b="1"/>
            </a:lvl2pPr>
            <a:lvl3pPr marL="634950" indent="0">
              <a:buNone/>
              <a:defRPr sz="1250" b="1"/>
            </a:lvl3pPr>
            <a:lvl4pPr marL="952424" indent="0">
              <a:buNone/>
              <a:defRPr sz="1111" b="1"/>
            </a:lvl4pPr>
            <a:lvl5pPr marL="1269898" indent="0">
              <a:buNone/>
              <a:defRPr sz="1111" b="1"/>
            </a:lvl5pPr>
            <a:lvl6pPr marL="1587373" indent="0">
              <a:buNone/>
              <a:defRPr sz="1111" b="1"/>
            </a:lvl6pPr>
            <a:lvl7pPr marL="1904848" indent="0">
              <a:buNone/>
              <a:defRPr sz="1111" b="1"/>
            </a:lvl7pPr>
            <a:lvl8pPr marL="2222322" indent="0">
              <a:buNone/>
              <a:defRPr sz="1111" b="1"/>
            </a:lvl8pPr>
            <a:lvl9pPr marL="2539797" indent="0">
              <a:buNone/>
              <a:defRPr sz="11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1667"/>
            </a:lvl1pPr>
            <a:lvl2pPr>
              <a:defRPr sz="1389"/>
            </a:lvl2pPr>
            <a:lvl3pPr>
              <a:defRPr sz="1250"/>
            </a:lvl3pPr>
            <a:lvl4pPr>
              <a:defRPr sz="1111"/>
            </a:lvl4pPr>
            <a:lvl5pPr>
              <a:defRPr sz="1111"/>
            </a:lvl5pPr>
            <a:lvl6pPr>
              <a:defRPr sz="1111"/>
            </a:lvl6pPr>
            <a:lvl7pPr>
              <a:defRPr sz="1111"/>
            </a:lvl7pPr>
            <a:lvl8pPr>
              <a:defRPr sz="1111"/>
            </a:lvl8pPr>
            <a:lvl9pPr>
              <a:defRPr sz="111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5" y="1279262"/>
            <a:ext cx="3368146" cy="533135"/>
          </a:xfrm>
        </p:spPr>
        <p:txBody>
          <a:bodyPr anchor="b"/>
          <a:lstStyle>
            <a:lvl1pPr marL="0" indent="0">
              <a:buNone/>
              <a:defRPr sz="1667" b="1"/>
            </a:lvl1pPr>
            <a:lvl2pPr marL="317475" indent="0">
              <a:buNone/>
              <a:defRPr sz="1389" b="1"/>
            </a:lvl2pPr>
            <a:lvl3pPr marL="634950" indent="0">
              <a:buNone/>
              <a:defRPr sz="1250" b="1"/>
            </a:lvl3pPr>
            <a:lvl4pPr marL="952424" indent="0">
              <a:buNone/>
              <a:defRPr sz="1111" b="1"/>
            </a:lvl4pPr>
            <a:lvl5pPr marL="1269898" indent="0">
              <a:buNone/>
              <a:defRPr sz="1111" b="1"/>
            </a:lvl5pPr>
            <a:lvl6pPr marL="1587373" indent="0">
              <a:buNone/>
              <a:defRPr sz="1111" b="1"/>
            </a:lvl6pPr>
            <a:lvl7pPr marL="1904848" indent="0">
              <a:buNone/>
              <a:defRPr sz="1111" b="1"/>
            </a:lvl7pPr>
            <a:lvl8pPr marL="2222322" indent="0">
              <a:buNone/>
              <a:defRPr sz="1111" b="1"/>
            </a:lvl8pPr>
            <a:lvl9pPr marL="2539797" indent="0">
              <a:buNone/>
              <a:defRPr sz="11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5" y="1812396"/>
            <a:ext cx="3368146" cy="3292740"/>
          </a:xfrm>
        </p:spPr>
        <p:txBody>
          <a:bodyPr/>
          <a:lstStyle>
            <a:lvl1pPr>
              <a:defRPr sz="1667"/>
            </a:lvl1pPr>
            <a:lvl2pPr>
              <a:defRPr sz="1389"/>
            </a:lvl2pPr>
            <a:lvl3pPr>
              <a:defRPr sz="1250"/>
            </a:lvl3pPr>
            <a:lvl4pPr>
              <a:defRPr sz="1111"/>
            </a:lvl4pPr>
            <a:lvl5pPr>
              <a:defRPr sz="1111"/>
            </a:lvl5pPr>
            <a:lvl6pPr>
              <a:defRPr sz="1111"/>
            </a:lvl6pPr>
            <a:lvl7pPr>
              <a:defRPr sz="1111"/>
            </a:lvl7pPr>
            <a:lvl8pPr>
              <a:defRPr sz="1111"/>
            </a:lvl8pPr>
            <a:lvl9pPr>
              <a:defRPr sz="111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81063-137B-44AC-9FBB-7F8570933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67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0C714-E4FD-4EE1-9F2E-53FF0B7755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37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37E75-44CC-4E01-85C9-97C5A900C4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3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7543"/>
            <a:ext cx="2506928" cy="968375"/>
          </a:xfrm>
        </p:spPr>
        <p:txBody>
          <a:bodyPr anchor="b"/>
          <a:lstStyle>
            <a:lvl1pPr algn="l">
              <a:defRPr sz="138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208" y="227542"/>
            <a:ext cx="4259792" cy="4877594"/>
          </a:xfrm>
        </p:spPr>
        <p:txBody>
          <a:bodyPr/>
          <a:lstStyle>
            <a:lvl1pPr>
              <a:defRPr sz="2222"/>
            </a:lvl1pPr>
            <a:lvl2pPr>
              <a:defRPr sz="1944"/>
            </a:lvl2pPr>
            <a:lvl3pPr>
              <a:defRPr sz="1667"/>
            </a:lvl3pPr>
            <a:lvl4pPr>
              <a:defRPr sz="1389"/>
            </a:lvl4pPr>
            <a:lvl5pPr>
              <a:defRPr sz="1389"/>
            </a:lvl5pPr>
            <a:lvl6pPr>
              <a:defRPr sz="1389"/>
            </a:lvl6pPr>
            <a:lvl7pPr>
              <a:defRPr sz="1389"/>
            </a:lvl7pPr>
            <a:lvl8pPr>
              <a:defRPr sz="1389"/>
            </a:lvl8pPr>
            <a:lvl9pPr>
              <a:defRPr sz="138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1" y="1195918"/>
            <a:ext cx="2506928" cy="3909219"/>
          </a:xfrm>
        </p:spPr>
        <p:txBody>
          <a:bodyPr/>
          <a:lstStyle>
            <a:lvl1pPr marL="0" indent="0">
              <a:buNone/>
              <a:defRPr sz="972"/>
            </a:lvl1pPr>
            <a:lvl2pPr marL="317475" indent="0">
              <a:buNone/>
              <a:defRPr sz="833"/>
            </a:lvl2pPr>
            <a:lvl3pPr marL="634950" indent="0">
              <a:buNone/>
              <a:defRPr sz="694"/>
            </a:lvl3pPr>
            <a:lvl4pPr marL="952424" indent="0">
              <a:buNone/>
              <a:defRPr sz="625"/>
            </a:lvl4pPr>
            <a:lvl5pPr marL="1269898" indent="0">
              <a:buNone/>
              <a:defRPr sz="625"/>
            </a:lvl5pPr>
            <a:lvl6pPr marL="1587373" indent="0">
              <a:buNone/>
              <a:defRPr sz="625"/>
            </a:lvl6pPr>
            <a:lvl7pPr marL="1904848" indent="0">
              <a:buNone/>
              <a:defRPr sz="625"/>
            </a:lvl7pPr>
            <a:lvl8pPr marL="2222322" indent="0">
              <a:buNone/>
              <a:defRPr sz="625"/>
            </a:lvl8pPr>
            <a:lvl9pPr marL="2539797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28047-DFDA-416E-93F9-217768038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49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73" y="4000500"/>
            <a:ext cx="4572000" cy="472282"/>
          </a:xfrm>
        </p:spPr>
        <p:txBody>
          <a:bodyPr anchor="b"/>
          <a:lstStyle>
            <a:lvl1pPr algn="l">
              <a:defRPr sz="138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93573" y="510646"/>
            <a:ext cx="4572000" cy="3429000"/>
          </a:xfrm>
        </p:spPr>
        <p:txBody>
          <a:bodyPr/>
          <a:lstStyle>
            <a:lvl1pPr marL="0" indent="0">
              <a:buNone/>
              <a:defRPr sz="2222"/>
            </a:lvl1pPr>
            <a:lvl2pPr marL="317475" indent="0">
              <a:buNone/>
              <a:defRPr sz="1944"/>
            </a:lvl2pPr>
            <a:lvl3pPr marL="634950" indent="0">
              <a:buNone/>
              <a:defRPr sz="1667"/>
            </a:lvl3pPr>
            <a:lvl4pPr marL="952424" indent="0">
              <a:buNone/>
              <a:defRPr sz="1389"/>
            </a:lvl4pPr>
            <a:lvl5pPr marL="1269898" indent="0">
              <a:buNone/>
              <a:defRPr sz="1389"/>
            </a:lvl5pPr>
            <a:lvl6pPr marL="1587373" indent="0">
              <a:buNone/>
              <a:defRPr sz="1389"/>
            </a:lvl6pPr>
            <a:lvl7pPr marL="1904848" indent="0">
              <a:buNone/>
              <a:defRPr sz="1389"/>
            </a:lvl7pPr>
            <a:lvl8pPr marL="2222322" indent="0">
              <a:buNone/>
              <a:defRPr sz="1389"/>
            </a:lvl8pPr>
            <a:lvl9pPr marL="2539797" indent="0">
              <a:buNone/>
              <a:defRPr sz="1389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573" y="4472782"/>
            <a:ext cx="4572000" cy="670718"/>
          </a:xfrm>
        </p:spPr>
        <p:txBody>
          <a:bodyPr/>
          <a:lstStyle>
            <a:lvl1pPr marL="0" indent="0">
              <a:buNone/>
              <a:defRPr sz="972"/>
            </a:lvl1pPr>
            <a:lvl2pPr marL="317475" indent="0">
              <a:buNone/>
              <a:defRPr sz="833"/>
            </a:lvl2pPr>
            <a:lvl3pPr marL="634950" indent="0">
              <a:buNone/>
              <a:defRPr sz="694"/>
            </a:lvl3pPr>
            <a:lvl4pPr marL="952424" indent="0">
              <a:buNone/>
              <a:defRPr sz="625"/>
            </a:lvl4pPr>
            <a:lvl5pPr marL="1269898" indent="0">
              <a:buNone/>
              <a:defRPr sz="625"/>
            </a:lvl5pPr>
            <a:lvl6pPr marL="1587373" indent="0">
              <a:buNone/>
              <a:defRPr sz="625"/>
            </a:lvl6pPr>
            <a:lvl7pPr marL="1904848" indent="0">
              <a:buNone/>
              <a:defRPr sz="625"/>
            </a:lvl7pPr>
            <a:lvl8pPr marL="2222322" indent="0">
              <a:buNone/>
              <a:defRPr sz="625"/>
            </a:lvl8pPr>
            <a:lvl9pPr marL="2539797" indent="0">
              <a:buNone/>
              <a:defRPr sz="6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1FB26-7801-4B8A-8CF5-3327B8E11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73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865"/>
            <a:ext cx="6858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33500"/>
            <a:ext cx="68580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204355"/>
            <a:ext cx="177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72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03500" y="5204355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72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61000" y="5204355"/>
            <a:ext cx="177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72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3DA94D-7D16-43A9-94FF-EA8359FA0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5pPr>
      <a:lvl6pPr marL="317475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6pPr>
      <a:lvl7pPr marL="634950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7pPr>
      <a:lvl8pPr marL="952424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8pPr>
      <a:lvl9pPr marL="1269898" algn="ctr" rtl="0" fontAlgn="base">
        <a:spcBef>
          <a:spcPct val="0"/>
        </a:spcBef>
        <a:spcAft>
          <a:spcPct val="0"/>
        </a:spcAft>
        <a:defRPr sz="3056">
          <a:solidFill>
            <a:schemeClr val="tx2"/>
          </a:solidFill>
          <a:latin typeface="Arial" charset="0"/>
        </a:defRPr>
      </a:lvl9pPr>
    </p:titleStyle>
    <p:bodyStyle>
      <a:lvl1pPr marL="238106" indent="-238106" algn="l" rtl="0" eaLnBrk="0" fontAlgn="base" hangingPunct="0">
        <a:spcBef>
          <a:spcPct val="20000"/>
        </a:spcBef>
        <a:spcAft>
          <a:spcPct val="0"/>
        </a:spcAft>
        <a:buChar char="•"/>
        <a:defRPr sz="2222">
          <a:solidFill>
            <a:schemeClr val="tx1"/>
          </a:solidFill>
          <a:latin typeface="+mn-lt"/>
          <a:ea typeface="+mn-ea"/>
          <a:cs typeface="+mn-cs"/>
        </a:defRPr>
      </a:lvl1pPr>
      <a:lvl2pPr marL="515896" indent="-198421" algn="l" rtl="0" eaLnBrk="0" fontAlgn="base" hangingPunct="0">
        <a:spcBef>
          <a:spcPct val="20000"/>
        </a:spcBef>
        <a:spcAft>
          <a:spcPct val="0"/>
        </a:spcAft>
        <a:buChar char="–"/>
        <a:defRPr sz="1944">
          <a:solidFill>
            <a:schemeClr val="tx1"/>
          </a:solidFill>
          <a:latin typeface="+mn-lt"/>
        </a:defRPr>
      </a:lvl2pPr>
      <a:lvl3pPr marL="793687" indent="-158737" algn="l" rtl="0" eaLnBrk="0" fontAlgn="base" hangingPunct="0">
        <a:spcBef>
          <a:spcPct val="20000"/>
        </a:spcBef>
        <a:spcAft>
          <a:spcPct val="0"/>
        </a:spcAft>
        <a:buChar char="•"/>
        <a:defRPr sz="1667">
          <a:solidFill>
            <a:schemeClr val="tx1"/>
          </a:solidFill>
          <a:latin typeface="+mn-lt"/>
        </a:defRPr>
      </a:lvl3pPr>
      <a:lvl4pPr marL="1111161" indent="-158737" algn="l" rtl="0" eaLnBrk="0" fontAlgn="base" hangingPunct="0">
        <a:spcBef>
          <a:spcPct val="20000"/>
        </a:spcBef>
        <a:spcAft>
          <a:spcPct val="0"/>
        </a:spcAft>
        <a:buChar char="–"/>
        <a:defRPr sz="1389">
          <a:solidFill>
            <a:schemeClr val="tx1"/>
          </a:solidFill>
          <a:latin typeface="+mn-lt"/>
        </a:defRPr>
      </a:lvl4pPr>
      <a:lvl5pPr marL="1428635" indent="-158737" algn="l" rtl="0" eaLnBrk="0" fontAlgn="base" hangingPunct="0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5pPr>
      <a:lvl6pPr marL="1746110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6pPr>
      <a:lvl7pPr marL="2063585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7pPr>
      <a:lvl8pPr marL="2381060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8pPr>
      <a:lvl9pPr marL="2698534" indent="-158737" algn="l" rtl="0" fontAlgn="base">
        <a:spcBef>
          <a:spcPct val="20000"/>
        </a:spcBef>
        <a:spcAft>
          <a:spcPct val="0"/>
        </a:spcAft>
        <a:buChar char="»"/>
        <a:defRPr sz="138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1pPr>
      <a:lvl2pPr marL="317475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634950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952424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69898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87373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904848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222322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539797" algn="l" defTabSz="634950" rtl="0" eaLnBrk="1" latinLnBrk="0" hangingPunct="1"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b/ba/Seal_Of_The_President_Of_The_Unites_States_Of_America.sv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9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ephe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"/>
            <a:ext cx="3448918" cy="495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0" y="-12497"/>
            <a:ext cx="6324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Psalm 78:70-72 He also chose David His servant and took him from the sheepfolds; From the care of 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the ewes with 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suckling lambs He brought him to shepherd Jacob His people, and 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Israel His inheritance.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So 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 shepherded them according to the integrity of his heart, and guided them with his skillful hands.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2" y="4222750"/>
            <a:ext cx="3837215" cy="1492250"/>
          </a:xfrm>
          <a:prstGeom prst="rect">
            <a:avLst/>
          </a:prstGeom>
        </p:spPr>
      </p:pic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0" y="0"/>
            <a:ext cx="7620000" cy="4524315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John 10:2-4 But he who enters by the door is a shepherd of the sheep. </a:t>
            </a:r>
            <a:r>
              <a:rPr lang="en-US" alt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 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To him the doorkeeper opens, and the sheep hear his voice, and he calls his own sheep by name and leads them out. </a:t>
            </a:r>
            <a:r>
              <a:rPr lang="en-US" alt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 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When he puts forth all his own, he goes ahead of them, and the sheep follow him because they know his voice.</a:t>
            </a: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4" y="0"/>
            <a:ext cx="7630363" cy="5829300"/>
          </a:xfrm>
          <a:prstGeom prst="rect">
            <a:avLst/>
          </a:prstGeom>
        </p:spPr>
      </p:pic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609600" y="3467100"/>
            <a:ext cx="609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Four passages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: </a:t>
            </a:r>
          </a:p>
          <a:p>
            <a:pPr algn="ctr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Ezekiel 34; Psalms 23; Proverbs 27 and Acts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208_E_JuiceD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524"/>
            <a:ext cx="7620000" cy="5736523"/>
          </a:xfrm>
          <a:prstGeom prst="rect">
            <a:avLst/>
          </a:prstGeom>
          <a:noFill/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524000" y="283803"/>
            <a:ext cx="5530850" cy="2062103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There has been a shift away from the Biblical pattern to a business concept in the past few generations</a:t>
            </a:r>
          </a:p>
        </p:txBody>
      </p:sp>
      <p:pic>
        <p:nvPicPr>
          <p:cNvPr id="4" name="Picture 3" descr="shepherd with sheep 2.jpg"/>
          <p:cNvPicPr>
            <a:picLocks noChangeAspect="1"/>
          </p:cNvPicPr>
          <p:nvPr/>
        </p:nvPicPr>
        <p:blipFill>
          <a:blip r:embed="rId3" cstate="print"/>
          <a:srcRect t="10856" r="2041"/>
          <a:stretch>
            <a:fillRect/>
          </a:stretch>
        </p:blipFill>
        <p:spPr>
          <a:xfrm>
            <a:off x="740833" y="2645834"/>
            <a:ext cx="2540000" cy="1738186"/>
          </a:xfrm>
          <a:prstGeom prst="rect">
            <a:avLst/>
          </a:prstGeom>
        </p:spPr>
      </p:pic>
      <p:pic>
        <p:nvPicPr>
          <p:cNvPr id="29700" name="Picture 4" descr="http://www.imaginaryfilms.co.uk/Corporate_boardroom_mee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917" y="2487084"/>
            <a:ext cx="1713178" cy="255973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Right Arrow 5"/>
          <p:cNvSpPr/>
          <p:nvPr/>
        </p:nvSpPr>
        <p:spPr bwMode="auto">
          <a:xfrm>
            <a:off x="3386667" y="3069167"/>
            <a:ext cx="1640417" cy="121708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63500" tIns="31750" rIns="63500" bIns="31750" numCol="1" rtlCol="0" anchor="t" anchorCtr="0" compatLnSpc="1">
            <a:prstTxWarp prst="textNoShape">
              <a:avLst/>
            </a:prstTxWarp>
          </a:bodyPr>
          <a:lstStyle/>
          <a:p>
            <a:pPr defTabSz="634950" eaLnBrk="1" hangingPunct="1"/>
            <a:endParaRPr lang="en-US" sz="2222"/>
          </a:p>
        </p:txBody>
      </p:sp>
    </p:spTree>
    <p:extLst>
      <p:ext uri="{BB962C8B-B14F-4D97-AF65-F5344CB8AC3E}">
        <p14:creationId xmlns:p14="http://schemas.microsoft.com/office/powerpoint/2010/main" val="844898604"/>
      </p:ext>
    </p:extLst>
  </p:cSld>
  <p:clrMapOvr>
    <a:masterClrMapping/>
  </p:clrMapOvr>
  <p:transition xmlns:p14="http://schemas.microsoft.com/office/powerpoint/2010/main" spd="slow">
    <p:checke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834335" y="2882448"/>
            <a:ext cx="1886620" cy="575754"/>
          </a:xfrm>
          <a:prstGeom prst="rect">
            <a:avLst/>
          </a:prstGeom>
          <a:solidFill>
            <a:srgbClr val="66FFFF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endParaRPr lang="en-US" sz="2667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72074" y="2153635"/>
            <a:ext cx="2053584" cy="2226571"/>
          </a:xfrm>
          <a:prstGeom prst="rect">
            <a:avLst/>
          </a:prstGeom>
          <a:solidFill>
            <a:srgbClr val="FFFF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endParaRPr lang="en-US" sz="2667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72074" y="2238958"/>
            <a:ext cx="2053584" cy="406863"/>
          </a:xfrm>
          <a:prstGeom prst="rect">
            <a:avLst/>
          </a:prstGeom>
          <a:solidFill>
            <a:srgbClr val="FFFFFF"/>
          </a:solidFill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algn="ctr" defTabSz="761970"/>
            <a:r>
              <a:rPr lang="en-US" altLang="en-US" sz="2333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Administration</a:t>
            </a:r>
            <a:endParaRPr lang="en-US" altLang="en-US" sz="2333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24852" y="2673525"/>
            <a:ext cx="1776073" cy="32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defTabSz="761970">
              <a:buSzPts val="1000"/>
            </a:pPr>
            <a:r>
              <a:rPr lang="en-US" altLang="en-US" sz="2800" b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Money</a:t>
            </a:r>
            <a:endParaRPr lang="en-US" altLang="en-US" sz="28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57060" y="3091151"/>
            <a:ext cx="1776073" cy="32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defTabSz="761970">
              <a:buSzPts val="1000"/>
            </a:pPr>
            <a:r>
              <a:rPr lang="en-US" altLang="en-US" sz="2800" b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Building</a:t>
            </a:r>
            <a:endParaRPr lang="en-US" altLang="en-US" sz="28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57059" y="3487213"/>
            <a:ext cx="1776073" cy="32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defTabSz="761970">
              <a:buSzPts val="1000"/>
            </a:pPr>
            <a:r>
              <a:rPr lang="en-US" altLang="en-US" sz="2800" b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Schedules</a:t>
            </a:r>
            <a:endParaRPr lang="en-US" altLang="en-US" sz="28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2444136" y="2739570"/>
            <a:ext cx="2497659" cy="879930"/>
          </a:xfrm>
          <a:prstGeom prst="rightArrow">
            <a:avLst>
              <a:gd name="adj1" fmla="val 50000"/>
              <a:gd name="adj2" fmla="val 59375"/>
            </a:avLst>
          </a:prstGeom>
          <a:solidFill>
            <a:srgbClr val="9F2936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endParaRPr lang="en-US" sz="2667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941796" y="2882448"/>
            <a:ext cx="1730836" cy="32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algn="ctr" defTabSz="761970"/>
            <a:r>
              <a:rPr lang="en-US" altLang="en-US" b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Deacons</a:t>
            </a:r>
            <a:endParaRPr lang="en-US" altLang="en-US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505242" y="2508672"/>
            <a:ext cx="1914358" cy="1568028"/>
          </a:xfrm>
          <a:prstGeom prst="ellipse">
            <a:avLst/>
          </a:prstGeom>
          <a:solidFill>
            <a:srgbClr val="0000FF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endParaRPr lang="en-US" sz="2667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518117" y="2742424"/>
            <a:ext cx="1771933" cy="77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algn="ctr" defTabSz="761970"/>
            <a:r>
              <a:rPr lang="en-US" altLang="en-US" sz="2800" b="0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Focus of overseeing</a:t>
            </a:r>
            <a:endParaRPr lang="en-US" altLang="en-US" sz="28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72074" y="3843045"/>
            <a:ext cx="2053584" cy="32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defTabSz="761970">
              <a:buSzPct val="83000"/>
            </a:pPr>
            <a:r>
              <a:rPr lang="en-US" altLang="en-US" sz="2800" b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n-US" altLang="en-US" sz="28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43337"/>
            <a:ext cx="2182813" cy="145256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647666" y="43384"/>
            <a:ext cx="4972333" cy="206210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i="1" dirty="0"/>
              <a:t>The thrust of many elders has shifted from shepherding to overseeing the complex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6200" y="1403632"/>
            <a:ext cx="2667000" cy="743209"/>
          </a:xfrm>
          <a:prstGeom prst="rect">
            <a:avLst/>
          </a:prstGeom>
          <a:solidFill>
            <a:srgbClr val="9BD64F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endParaRPr lang="en-US" sz="2667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2327" y="1353480"/>
            <a:ext cx="2767073" cy="69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  <p:txBody>
          <a:bodyPr vert="horz" wrap="square" lIns="30480" tIns="30480" rIns="30480" bIns="30480" numCol="1" anchor="t" anchorCtr="0" compatLnSpc="1">
            <a:prstTxWarp prst="textNoShape">
              <a:avLst/>
            </a:prstTxWarp>
          </a:bodyPr>
          <a:lstStyle/>
          <a:p>
            <a:pPr algn="ctr" defTabSz="761970"/>
            <a:r>
              <a:rPr lang="en-US" altLang="en-US" sz="28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Decision Making </a:t>
            </a:r>
            <a:r>
              <a:rPr lang="en-US" altLang="en-US" sz="1667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(mostly physical)</a:t>
            </a:r>
          </a:p>
        </p:txBody>
      </p:sp>
    </p:spTree>
    <p:extLst>
      <p:ext uri="{BB962C8B-B14F-4D97-AF65-F5344CB8AC3E}">
        <p14:creationId xmlns:p14="http://schemas.microsoft.com/office/powerpoint/2010/main" val="94144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/>
      <p:bldP spid="14" grpId="0"/>
      <p:bldP spid="15" grpId="0"/>
      <p:bldP spid="17" grpId="0" animBg="1"/>
      <p:bldP spid="18" grpId="0"/>
      <p:bldP spid="19" grpId="0" animBg="1"/>
      <p:bldP spid="20" grpId="0"/>
      <p:bldP spid="21" grpId="0"/>
      <p:bldP spid="8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28000" cy="66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304800" y="723791"/>
            <a:ext cx="6032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Ezekiel 34:2-10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333" y="1888785"/>
            <a:ext cx="3878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dirty="0"/>
              <a:t>Feed the flock (2, 3)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2454483"/>
            <a:ext cx="5267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Strengthen the sickly (4)</a:t>
            </a:r>
          </a:p>
        </p:txBody>
      </p:sp>
      <p:sp>
        <p:nvSpPr>
          <p:cNvPr id="4" name="Rectangle 3"/>
          <p:cNvSpPr/>
          <p:nvPr/>
        </p:nvSpPr>
        <p:spPr>
          <a:xfrm>
            <a:off x="1895180" y="3001564"/>
            <a:ext cx="5553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 smtClean="0"/>
              <a:t>Heal </a:t>
            </a:r>
            <a:r>
              <a:rPr lang="en-US" altLang="en-US" b="0" dirty="0"/>
              <a:t>the diseased (4)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6958" y="3577227"/>
            <a:ext cx="4635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Bind up the broken (4)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6958" y="4140768"/>
            <a:ext cx="5563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Bring back the scattered (4)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0224" y="4698238"/>
            <a:ext cx="3197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dirty="0"/>
              <a:t>Seek the lost (4)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80" y="7620"/>
            <a:ext cx="1674200" cy="1824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4" y="2296343"/>
            <a:ext cx="1611313" cy="19685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Multimedia\A_Original\282_A_JuiceD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7620000" cy="6229350"/>
          </a:xfrm>
          <a:prstGeom prst="rect">
            <a:avLst/>
          </a:prstGeom>
          <a:noFill/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09600" y="266700"/>
            <a:ext cx="640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b="0" dirty="0"/>
              <a:t>Their</a:t>
            </a:r>
            <a:r>
              <a:rPr lang="en-US" altLang="en-US" dirty="0"/>
              <a:t> </a:t>
            </a:r>
            <a:r>
              <a:rPr lang="en-US" altLang="en-US" b="0" dirty="0"/>
              <a:t>attitudes and manner </a:t>
            </a:r>
            <a:endParaRPr lang="en-US" altLang="en-US" b="0" dirty="0" smtClean="0"/>
          </a:p>
          <a:p>
            <a:pPr algn="ctr"/>
            <a:r>
              <a:rPr lang="en-US" altLang="en-US" b="0" dirty="0" smtClean="0"/>
              <a:t>were </a:t>
            </a:r>
            <a:r>
              <a:rPr lang="en-US" altLang="en-US" b="0" dirty="0"/>
              <a:t>wrong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2324100"/>
            <a:ext cx="654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i="1" dirty="0"/>
              <a:t>Force, severity and dominance </a:t>
            </a:r>
            <a:r>
              <a:rPr lang="en-US" altLang="en-US" b="0" dirty="0"/>
              <a:t>(4)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76575"/>
            <a:ext cx="2502091" cy="187415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ttle butterf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16619" cy="6210300"/>
          </a:xfrm>
          <a:prstGeom prst="rect">
            <a:avLst/>
          </a:prstGeom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504619" y="902801"/>
            <a:ext cx="711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 Thessalonians 5:14 We urge you, brethren, admonish the unruly, encourage the fainthearted, help the weak, be patient with everyone.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38500"/>
            <a:ext cx="2667000" cy="1768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556" y="0"/>
            <a:ext cx="8579556" cy="5715000"/>
          </a:xfrm>
          <a:prstGeom prst="rect">
            <a:avLst/>
          </a:prstGeom>
        </p:spPr>
      </p:pic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54000" y="635001"/>
            <a:ext cx="711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Proverbs 27:23 Know well the condition of your flocks, </a:t>
            </a:r>
            <a:r>
              <a:rPr lang="en-US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And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 pay attention to your herds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16" y="114300"/>
            <a:ext cx="7493000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ea typeface="Tahoma" pitchFamily="34" charset="0"/>
                <a:cs typeface="Tahoma" pitchFamily="34" charset="0"/>
              </a:rPr>
              <a:t>The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LORD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</a:t>
            </a:r>
            <a:r>
              <a:rPr lang="en-US" dirty="0">
                <a:ea typeface="Tahoma" pitchFamily="34" charset="0"/>
                <a:cs typeface="Tahoma" pitchFamily="34" charset="0"/>
              </a:rPr>
              <a:t>is my shepherd, I shall not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want.</a:t>
            </a:r>
            <a:r>
              <a:rPr lang="en-US" baseline="30000" dirty="0" smtClean="0">
                <a:ea typeface="Tahoma" pitchFamily="34" charset="0"/>
                <a:cs typeface="Tahoma" pitchFamily="34" charset="0"/>
              </a:rPr>
              <a:t>2</a:t>
            </a:r>
            <a:r>
              <a:rPr lang="en-US" dirty="0">
                <a:ea typeface="Tahoma" pitchFamily="34" charset="0"/>
                <a:cs typeface="Tahoma" pitchFamily="34" charset="0"/>
              </a:rPr>
              <a:t>  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He</a:t>
            </a:r>
            <a:r>
              <a:rPr lang="en-US" u="sng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 makes </a:t>
            </a:r>
            <a:r>
              <a:rPr lang="en-US" dirty="0">
                <a:ea typeface="Tahoma" pitchFamily="34" charset="0"/>
                <a:cs typeface="Tahoma" pitchFamily="34" charset="0"/>
              </a:rPr>
              <a:t>me lie down in green pastures;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He</a:t>
            </a:r>
            <a:r>
              <a:rPr lang="en-US" dirty="0">
                <a:ea typeface="Tahoma" pitchFamily="34" charset="0"/>
                <a:cs typeface="Tahoma" pitchFamily="34" charset="0"/>
              </a:rPr>
              <a:t> </a:t>
            </a:r>
            <a:r>
              <a:rPr lang="en-US" u="sng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leads</a:t>
            </a:r>
            <a:r>
              <a:rPr lang="en-US" dirty="0">
                <a:ea typeface="Tahoma" pitchFamily="34" charset="0"/>
                <a:cs typeface="Tahoma" pitchFamily="34" charset="0"/>
              </a:rPr>
              <a:t> me beside quiet waters.</a:t>
            </a:r>
            <a:r>
              <a:rPr lang="en-US" baseline="30000" dirty="0">
                <a:ea typeface="Tahoma" pitchFamily="34" charset="0"/>
                <a:cs typeface="Tahoma" pitchFamily="34" charset="0"/>
              </a:rPr>
              <a:t>3</a:t>
            </a:r>
            <a:r>
              <a:rPr lang="en-US" dirty="0">
                <a:ea typeface="Tahoma" pitchFamily="34" charset="0"/>
                <a:cs typeface="Tahoma" pitchFamily="34" charset="0"/>
              </a:rPr>
              <a:t>  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He</a:t>
            </a:r>
            <a:r>
              <a:rPr lang="en-US" u="sng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 restores </a:t>
            </a:r>
            <a:r>
              <a:rPr lang="en-US" dirty="0">
                <a:ea typeface="Tahoma" pitchFamily="34" charset="0"/>
                <a:cs typeface="Tahoma" pitchFamily="34" charset="0"/>
              </a:rPr>
              <a:t>my soul;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He</a:t>
            </a:r>
            <a:r>
              <a:rPr lang="en-US" u="sng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 guides </a:t>
            </a:r>
            <a:r>
              <a:rPr lang="en-US" dirty="0">
                <a:ea typeface="Tahoma" pitchFamily="34" charset="0"/>
                <a:cs typeface="Tahoma" pitchFamily="34" charset="0"/>
              </a:rPr>
              <a:t>me in the paths of righteousness for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His</a:t>
            </a:r>
            <a:r>
              <a:rPr lang="en-US" dirty="0">
                <a:ea typeface="Tahoma" pitchFamily="34" charset="0"/>
                <a:cs typeface="Tahoma" pitchFamily="34" charset="0"/>
              </a:rPr>
              <a:t> name’s sake.</a:t>
            </a:r>
            <a:r>
              <a:rPr lang="en-US" baseline="30000" dirty="0">
                <a:ea typeface="Tahoma" pitchFamily="34" charset="0"/>
                <a:cs typeface="Tahoma" pitchFamily="34" charset="0"/>
              </a:rPr>
              <a:t>4</a:t>
            </a:r>
            <a:r>
              <a:rPr lang="en-US" dirty="0">
                <a:ea typeface="Tahoma" pitchFamily="34" charset="0"/>
                <a:cs typeface="Tahoma" pitchFamily="34" charset="0"/>
              </a:rPr>
              <a:t> Even though I walk through the valley of the shadow of death, I fear no evil, for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You</a:t>
            </a:r>
            <a:r>
              <a:rPr lang="en-US" dirty="0">
                <a:ea typeface="Tahoma" pitchFamily="34" charset="0"/>
                <a:cs typeface="Tahoma" pitchFamily="34" charset="0"/>
              </a:rPr>
              <a:t> are with me;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Your</a:t>
            </a:r>
            <a:r>
              <a:rPr lang="en-US" dirty="0">
                <a:ea typeface="Tahoma" pitchFamily="34" charset="0"/>
                <a:cs typeface="Tahoma" pitchFamily="34" charset="0"/>
              </a:rPr>
              <a:t> rod and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Your</a:t>
            </a:r>
            <a:r>
              <a:rPr lang="en-US" dirty="0">
                <a:ea typeface="Tahoma" pitchFamily="34" charset="0"/>
                <a:cs typeface="Tahoma" pitchFamily="34" charset="0"/>
              </a:rPr>
              <a:t> staff, they 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comfort me. </a:t>
            </a:r>
            <a:endParaRPr lang="en-US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6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90" y="0"/>
            <a:ext cx="7880752" cy="571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1524000" y="703460"/>
            <a:ext cx="5943600" cy="85863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n-US"/>
          </a:p>
        </p:txBody>
      </p:sp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445684" y="647700"/>
            <a:ext cx="60219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reofidelic" panose="00000400000000000000" pitchFamily="2" charset="0"/>
              </a:rPr>
              <a:t>Leading &amp; Following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1943100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God’s people tend to </a:t>
            </a:r>
            <a:r>
              <a:rPr lang="en-US" altLang="en-US" b="0" dirty="0" smtClean="0"/>
              <a:t>	wander off</a:t>
            </a:r>
            <a:endParaRPr lang="en-US" altLang="en-US" b="0" dirty="0"/>
          </a:p>
        </p:txBody>
      </p:sp>
      <p:sp>
        <p:nvSpPr>
          <p:cNvPr id="4" name="Rectangle 3"/>
          <p:cNvSpPr/>
          <p:nvPr/>
        </p:nvSpPr>
        <p:spPr>
          <a:xfrm>
            <a:off x="2895600" y="4000500"/>
            <a:ext cx="5381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God has always provided </a:t>
            </a:r>
            <a:r>
              <a:rPr lang="en-US" altLang="en-US" b="0" dirty="0" smtClean="0"/>
              <a:t>	leaders</a:t>
            </a:r>
            <a:endParaRPr lang="en-US" altLang="en-US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16" y="114300"/>
            <a:ext cx="74930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ea typeface="Tahoma" pitchFamily="34" charset="0"/>
                <a:cs typeface="Tahoma" pitchFamily="34" charset="0"/>
              </a:rPr>
              <a:t>5</a:t>
            </a:r>
            <a:r>
              <a:rPr lang="en-US" dirty="0">
                <a:ea typeface="Tahoma" pitchFamily="34" charset="0"/>
                <a:cs typeface="Tahoma" pitchFamily="34" charset="0"/>
              </a:rPr>
              <a:t> 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You</a:t>
            </a:r>
            <a:r>
              <a:rPr lang="en-US" dirty="0">
                <a:ea typeface="Tahoma" pitchFamily="34" charset="0"/>
                <a:cs typeface="Tahoma" pitchFamily="34" charset="0"/>
              </a:rPr>
              <a:t> prepare a table before me in the presence of my enemies  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You</a:t>
            </a:r>
            <a:r>
              <a:rPr lang="en-US" dirty="0">
                <a:ea typeface="Tahoma" pitchFamily="34" charset="0"/>
                <a:cs typeface="Tahoma" pitchFamily="34" charset="0"/>
              </a:rPr>
              <a:t> have anointed my head with oil; My cup overflows. </a:t>
            </a:r>
            <a:r>
              <a:rPr lang="en-US" baseline="30000" dirty="0">
                <a:ea typeface="Tahoma" pitchFamily="34" charset="0"/>
                <a:cs typeface="Tahoma" pitchFamily="34" charset="0"/>
              </a:rPr>
              <a:t>6</a:t>
            </a:r>
            <a:r>
              <a:rPr lang="en-US" dirty="0">
                <a:ea typeface="Tahoma" pitchFamily="34" charset="0"/>
                <a:cs typeface="Tahoma" pitchFamily="34" charset="0"/>
              </a:rPr>
              <a:t> Surely goodness and </a:t>
            </a:r>
            <a:r>
              <a:rPr lang="en-US" dirty="0" err="1">
                <a:ea typeface="Tahoma" pitchFamily="34" charset="0"/>
                <a:cs typeface="Tahoma" pitchFamily="34" charset="0"/>
              </a:rPr>
              <a:t>lovingkindness</a:t>
            </a:r>
            <a:r>
              <a:rPr lang="en-US" dirty="0">
                <a:ea typeface="Tahoma" pitchFamily="34" charset="0"/>
                <a:cs typeface="Tahoma" pitchFamily="34" charset="0"/>
              </a:rPr>
              <a:t> will follow me all the days of my life, And I will dwell in the house of the LORD forever.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0198"/>
            <a:ext cx="1447800" cy="1578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08" y="3870198"/>
            <a:ext cx="1447800" cy="1578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65" y="3870198"/>
            <a:ext cx="1447800" cy="1578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711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077_E_JuiceD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620000" cy="6191250"/>
          </a:xfrm>
          <a:prstGeom prst="rect">
            <a:avLst/>
          </a:prstGeom>
          <a:noFill/>
          <a:ln/>
        </p:spPr>
      </p:pic>
      <p:sp>
        <p:nvSpPr>
          <p:cNvPr id="3" name="Rectangle 2"/>
          <p:cNvSpPr/>
          <p:nvPr/>
        </p:nvSpPr>
        <p:spPr>
          <a:xfrm>
            <a:off x="1587500" y="2802986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2.  The apostles did not decide </a:t>
            </a:r>
            <a:r>
              <a:rPr lang="en-US" altLang="en-US" b="0" dirty="0" smtClean="0"/>
              <a:t>	who </a:t>
            </a:r>
            <a:r>
              <a:rPr lang="en-US" altLang="en-US" b="0" dirty="0"/>
              <a:t>	was going to fix this </a:t>
            </a:r>
            <a:r>
              <a:rPr lang="en-US" altLang="en-US" b="0" dirty="0" smtClean="0"/>
              <a:t>	problem</a:t>
            </a:r>
            <a:endParaRPr lang="en-US" altLang="en-US" b="0" dirty="0"/>
          </a:p>
        </p:txBody>
      </p:sp>
      <p:sp>
        <p:nvSpPr>
          <p:cNvPr id="4" name="Rectangle 3"/>
          <p:cNvSpPr/>
          <p:nvPr/>
        </p:nvSpPr>
        <p:spPr>
          <a:xfrm>
            <a:off x="1981200" y="4305300"/>
            <a:ext cx="5905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3.  The apostles didn’t tell the </a:t>
            </a:r>
            <a:r>
              <a:rPr lang="en-US" altLang="en-US" b="0" dirty="0" smtClean="0"/>
              <a:t>	chosen ones </a:t>
            </a:r>
            <a:r>
              <a:rPr lang="en-US" altLang="en-US" b="0" dirty="0"/>
              <a:t>what to do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44500" y="657098"/>
            <a:ext cx="2540000" cy="5080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1" hangingPunct="1"/>
            <a:endParaRPr lang="en-US" sz="2667"/>
          </a:p>
        </p:txBody>
      </p:sp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44500" y="635000"/>
            <a:ext cx="6244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Acts 6:1-4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4500" y="1763116"/>
            <a:ext cx="5905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/>
              <a:t>1.  The apostles did not ignore </a:t>
            </a:r>
            <a:r>
              <a:rPr lang="en-US" altLang="en-US" b="0" dirty="0" smtClean="0"/>
              <a:t>	the complaint</a:t>
            </a:r>
            <a:endParaRPr lang="en-US" alt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3535"/>
            <a:ext cx="1670050" cy="167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5_A_BonusD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9" y="0"/>
            <a:ext cx="7620000" cy="6191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087718">
            <a:off x="561115" y="2625492"/>
            <a:ext cx="2832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dirty="0"/>
              <a:t>(a) Proper diet</a:t>
            </a:r>
          </a:p>
        </p:txBody>
      </p:sp>
      <p:sp>
        <p:nvSpPr>
          <p:cNvPr id="3" name="Rectangle 2"/>
          <p:cNvSpPr/>
          <p:nvPr/>
        </p:nvSpPr>
        <p:spPr>
          <a:xfrm rot="21009130">
            <a:off x="653660" y="3101347"/>
            <a:ext cx="3820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dirty="0"/>
              <a:t>(b) Regular exercise</a:t>
            </a:r>
          </a:p>
        </p:txBody>
      </p:sp>
      <p:sp>
        <p:nvSpPr>
          <p:cNvPr id="4" name="Rectangle 3"/>
          <p:cNvSpPr/>
          <p:nvPr/>
        </p:nvSpPr>
        <p:spPr>
          <a:xfrm rot="20970753">
            <a:off x="723072" y="3761271"/>
            <a:ext cx="3366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dirty="0"/>
              <a:t>(c) Fight diseases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881">
            <a:off x="4458784" y="1590429"/>
            <a:ext cx="2075249" cy="2031195"/>
          </a:xfrm>
          <a:prstGeom prst="rect">
            <a:avLst/>
          </a:prstGeom>
        </p:spPr>
      </p:pic>
      <p:sp>
        <p:nvSpPr>
          <p:cNvPr id="39938" name="TextBox 3"/>
          <p:cNvSpPr txBox="1">
            <a:spLocks noChangeArrowheads="1"/>
          </p:cNvSpPr>
          <p:nvPr/>
        </p:nvSpPr>
        <p:spPr bwMode="auto">
          <a:xfrm rot="21026241">
            <a:off x="282218" y="788278"/>
            <a:ext cx="685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tiga" panose="02000506000000020004" pitchFamily="2" charset="0"/>
              </a:rPr>
              <a:t>All living things will grow if three things take place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" y="0"/>
            <a:ext cx="7708281" cy="5715000"/>
          </a:xfrm>
          <a:prstGeom prst="rect">
            <a:avLst/>
          </a:prstGeom>
        </p:spPr>
      </p:pic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304800" y="42659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keeping both eyes open</a:t>
            </a:r>
          </a:p>
        </p:txBody>
      </p:sp>
      <p:sp>
        <p:nvSpPr>
          <p:cNvPr id="5" name="Rectangle 4"/>
          <p:cNvSpPr/>
          <p:nvPr/>
        </p:nvSpPr>
        <p:spPr>
          <a:xfrm>
            <a:off x="84224" y="2934789"/>
            <a:ext cx="7408775" cy="10772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knowing what to do when 	others are doubting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3275" y="4039467"/>
            <a:ext cx="6429725" cy="156966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having a plan and </a:t>
            </a:r>
            <a:r>
              <a:rPr lang="en-US" alt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knowing </a:t>
            </a:r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US" alt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accomplish </a:t>
            </a:r>
            <a:r>
              <a:rPr lang="en-US" alt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that </a:t>
            </a:r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</a:p>
        </p:txBody>
      </p:sp>
      <p:pic>
        <p:nvPicPr>
          <p:cNvPr id="10" name="Picture 9" descr="IMG_0003.jpg"/>
          <p:cNvPicPr>
            <a:picLocks noChangeAspect="1"/>
          </p:cNvPicPr>
          <p:nvPr/>
        </p:nvPicPr>
        <p:blipFill>
          <a:blip r:embed="rId3" cstate="print"/>
          <a:srcRect t="42163"/>
          <a:stretch>
            <a:fillRect/>
          </a:stretch>
        </p:blipFill>
        <p:spPr>
          <a:xfrm rot="21104265">
            <a:off x="160744" y="1473571"/>
            <a:ext cx="1480102" cy="1460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1205141"/>
            <a:ext cx="7305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getting messy with problems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5334" y="1830111"/>
            <a:ext cx="6434666" cy="10772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being calm when others </a:t>
            </a:r>
            <a:r>
              <a:rPr lang="en-US" alt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are fearful</a:t>
            </a:r>
            <a:endParaRPr lang="en-US" alt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3275" y="620366"/>
            <a:ext cx="6180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dealing with complaints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7696200" cy="5715000"/>
          </a:xfrm>
          <a:prstGeom prst="rect">
            <a:avLst/>
          </a:prstGeom>
        </p:spPr>
      </p:pic>
      <p:sp>
        <p:nvSpPr>
          <p:cNvPr id="50178" name="TextBox 3"/>
          <p:cNvSpPr txBox="1">
            <a:spLocks noChangeArrowheads="1"/>
          </p:cNvSpPr>
          <p:nvPr/>
        </p:nvSpPr>
        <p:spPr bwMode="auto">
          <a:xfrm>
            <a:off x="326182" y="190500"/>
            <a:ext cx="7065218" cy="10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2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praying and staying </a:t>
            </a:r>
            <a:r>
              <a:rPr lang="en-US" altLang="en-US" sz="327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close </a:t>
            </a:r>
            <a:r>
              <a:rPr lang="en-US" altLang="en-US" sz="32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</a:t>
            </a:r>
            <a:r>
              <a:rPr lang="en-US" altLang="en-US" sz="327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</a:t>
            </a:r>
            <a:endParaRPr lang="en-US" altLang="en-US" sz="327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191" y="1333500"/>
            <a:ext cx="6847417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means having the heart of a </a:t>
            </a:r>
            <a:r>
              <a:rPr lang="en-US" altLang="en-US" sz="327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servant</a:t>
            </a:r>
            <a:endParaRPr lang="en-US" altLang="en-US" sz="327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IMG_0003.jpg"/>
          <p:cNvPicPr>
            <a:picLocks noChangeAspect="1"/>
          </p:cNvPicPr>
          <p:nvPr/>
        </p:nvPicPr>
        <p:blipFill>
          <a:blip r:embed="rId3" cstate="print"/>
          <a:srcRect t="42163"/>
          <a:stretch>
            <a:fillRect/>
          </a:stretch>
        </p:blipFill>
        <p:spPr>
          <a:xfrm rot="21104265">
            <a:off x="2317957" y="2541694"/>
            <a:ext cx="2419368" cy="23870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115_A_JuiceD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76200" y="-114301"/>
            <a:ext cx="7705493" cy="630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2984500" y="740833"/>
            <a:ext cx="45720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Matthew 9:36 Seeing the people, He felt compassion for them, because they were distressed and dispirited like sheep without a shepherd.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818596"/>
            <a:ext cx="2794000" cy="279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epherd leading she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8049" y="476250"/>
            <a:ext cx="5003903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76200" y="266700"/>
            <a:ext cx="7277100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Concept of Shepherding</a:t>
            </a:r>
          </a:p>
        </p:txBody>
      </p:sp>
    </p:spTree>
    <p:extLst>
      <p:ext uri="{BB962C8B-B14F-4D97-AF65-F5344CB8AC3E}">
        <p14:creationId xmlns:p14="http://schemas.microsoft.com/office/powerpoint/2010/main" val="4022131079"/>
      </p:ext>
    </p:extLst>
  </p:cSld>
  <p:clrMapOvr>
    <a:masterClrMapping/>
  </p:clrMapOvr>
  <p:transition xmlns:p14="http://schemas.microsoft.com/office/powerpoint/2010/main" spd="slow">
    <p:comb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0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88" t="8792" r="88" b="55863"/>
          <a:stretch/>
        </p:blipFill>
        <p:spPr>
          <a:xfrm>
            <a:off x="-63500" y="-36881"/>
            <a:ext cx="7747001" cy="150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" y="1496180"/>
            <a:ext cx="7722617" cy="192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1770" b="5688"/>
          <a:stretch/>
        </p:blipFill>
        <p:spPr>
          <a:xfrm>
            <a:off x="-63499" y="3366211"/>
            <a:ext cx="7783678" cy="240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64625" y="1434573"/>
            <a:ext cx="6159500" cy="111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33" b="0" dirty="0">
                <a:latin typeface="ShowBoat" panose="04020000000000000000" pitchFamily="82" charset="0"/>
              </a:rPr>
              <a:t>The First Century Church Twenty Centuries Later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16001" y="2621452"/>
            <a:ext cx="5121059" cy="6932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/>
          </a:p>
        </p:txBody>
      </p:sp>
      <p:sp>
        <p:nvSpPr>
          <p:cNvPr id="8" name="TextBox 7"/>
          <p:cNvSpPr txBox="1"/>
          <p:nvPr/>
        </p:nvSpPr>
        <p:spPr>
          <a:xfrm>
            <a:off x="1046498" y="2633270"/>
            <a:ext cx="5027062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Powerful Church</a:t>
            </a:r>
          </a:p>
        </p:txBody>
      </p:sp>
    </p:spTree>
    <p:extLst>
      <p:ext uri="{BB962C8B-B14F-4D97-AF65-F5344CB8AC3E}">
        <p14:creationId xmlns:p14="http://schemas.microsoft.com/office/powerpoint/2010/main" val="36925337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ross_on_blue"/>
          <p:cNvPicPr>
            <a:picLocks noChangeAspect="1" noChangeArrowheads="1"/>
          </p:cNvPicPr>
          <p:nvPr/>
        </p:nvPicPr>
        <p:blipFill>
          <a:blip r:embed="rId2" cstate="print"/>
          <a:srcRect b="4666"/>
          <a:stretch>
            <a:fillRect/>
          </a:stretch>
        </p:blipFill>
        <p:spPr bwMode="auto">
          <a:xfrm>
            <a:off x="-16562" y="3796"/>
            <a:ext cx="7636562" cy="624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8759" y="151974"/>
            <a:ext cx="483576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eldera" panose="020B0603050302020204" pitchFamily="34" charset="0"/>
              </a:rPr>
              <a:t>Powerful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66276"/>
          <a:stretch/>
        </p:blipFill>
        <p:spPr>
          <a:xfrm>
            <a:off x="1" y="538830"/>
            <a:ext cx="1821924" cy="4808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66276"/>
          <a:stretch/>
        </p:blipFill>
        <p:spPr>
          <a:xfrm>
            <a:off x="5798076" y="539150"/>
            <a:ext cx="1821924" cy="4808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4529" y="613310"/>
            <a:ext cx="547066" cy="47089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  <a:p>
            <a:pPr algn="ctr"/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</a:t>
            </a:r>
            <a:endParaRPr lang="en-US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66276"/>
          <a:stretch/>
        </p:blipFill>
        <p:spPr>
          <a:xfrm>
            <a:off x="1971514" y="963563"/>
            <a:ext cx="1821924" cy="48087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890" y="677572"/>
            <a:ext cx="611890" cy="33239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3858" y="1015444"/>
            <a:ext cx="582973" cy="47089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66276"/>
          <a:stretch/>
        </p:blipFill>
        <p:spPr>
          <a:xfrm>
            <a:off x="3870391" y="963563"/>
            <a:ext cx="1821924" cy="4808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0895" y="990264"/>
            <a:ext cx="508011" cy="47089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  <a:p>
            <a:pPr algn="ctr"/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147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cean Scenes Worship Video Lo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8100"/>
            <a:ext cx="7633748" cy="5848807"/>
          </a:xfrm>
          <a:prstGeom prst="rect">
            <a:avLst/>
          </a:prstGeom>
        </p:spPr>
      </p:pic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304800" y="342900"/>
            <a:ext cx="571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vacs Spot" pitchFamily="2" charset="0"/>
              </a:rPr>
              <a:t>Leadership in the Church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524000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First, we talk about </a:t>
            </a:r>
            <a:r>
              <a:rPr lang="en-US" alt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what shouldn’t </a:t>
            </a:r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705100"/>
            <a:ext cx="464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Secondly, we talk only 	</a:t>
            </a:r>
            <a:r>
              <a:rPr lang="en-US" alt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qualifications</a:t>
            </a:r>
            <a:endParaRPr lang="en-US" alt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comb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Seal Of The President Of The Unites States Of America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0"/>
            <a:ext cx="2751667" cy="27516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114300"/>
            <a:ext cx="4495800" cy="553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Qualification for the Office of President:   </a:t>
            </a:r>
            <a:r>
              <a:rPr lang="en-US" sz="2800" b="0" dirty="0"/>
              <a:t> “No person except a natural born citizen shall be eligible to the office of President; neither shall any person be eligible to that office who shall not have attained to the age of 35 years and been 14 years a resident within the United States.”</a:t>
            </a:r>
            <a:r>
              <a:rPr lang="en-US" sz="2333" b="0" dirty="0"/>
              <a:t> </a:t>
            </a:r>
            <a:r>
              <a:rPr lang="en-US" sz="1944" b="0" dirty="0"/>
              <a:t>(</a:t>
            </a:r>
            <a:r>
              <a:rPr lang="en-US" sz="1736" b="0" dirty="0"/>
              <a:t>Article II, section 1, US Constitution)</a:t>
            </a:r>
            <a:endParaRPr lang="en-US" sz="2222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14286"/>
          <a:stretch/>
        </p:blipFill>
        <p:spPr>
          <a:xfrm>
            <a:off x="246888" y="3442294"/>
            <a:ext cx="2836333" cy="1524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067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85" y="0"/>
            <a:ext cx="7638985" cy="5778500"/>
          </a:xfrm>
          <a:prstGeom prst="rect">
            <a:avLst/>
          </a:prstGeom>
        </p:spPr>
      </p:pic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75458" y="163047"/>
            <a:ext cx="482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all the animals in God’s creation, the Lord refers to us as sheep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1913559"/>
            <a:ext cx="6413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 do not defend themselves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020" y="2529533"/>
            <a:ext cx="4140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 can wander off</a:t>
            </a:r>
          </a:p>
        </p:txBody>
      </p:sp>
      <p:sp>
        <p:nvSpPr>
          <p:cNvPr id="4" name="Rectangle 3"/>
          <p:cNvSpPr/>
          <p:nvPr/>
        </p:nvSpPr>
        <p:spPr>
          <a:xfrm>
            <a:off x="408041" y="3145507"/>
            <a:ext cx="3318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 get scared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328" y="3761482"/>
            <a:ext cx="4482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 need a someone 	to help them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3352800" y="-14935"/>
            <a:ext cx="426720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Acts 20:28 Be on guard for yourselves and for all the flock, among which the Holy Spirit has 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made you overseers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, to shepherd the church of God which He purchased with His own blood.</a:t>
            </a:r>
          </a:p>
        </p:txBody>
      </p:sp>
      <p:pic>
        <p:nvPicPr>
          <p:cNvPr id="1026" name="Picture 2" descr="shepherd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00182"/>
            <a:ext cx="3925420" cy="4508794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93795"/>
            <a:ext cx="715559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Divine appointment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1477361"/>
            <a:ext cx="727822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involves working with </a:t>
            </a:r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	people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" y="3325814"/>
            <a:ext cx="727822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gave His life for these 	people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244"/>
            <a:ext cx="7789421" cy="5839215"/>
          </a:xfrm>
          <a:prstGeom prst="rect">
            <a:avLst/>
          </a:prstGeom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0" y="80070"/>
            <a:ext cx="6096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1 Peter 5:2 shepherd the flock of God among you, exercising oversight not under compulsion, but voluntarily, according to </a:t>
            </a:r>
            <a:r>
              <a:rPr lang="en-US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the will of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 God; and not for sordid gain, but with eagerness;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489</Words>
  <Application>Microsoft Macintosh PowerPoint</Application>
  <PresentationFormat>Custom</PresentationFormat>
  <Paragraphs>102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Caeldera</vt:lpstr>
      <vt:lpstr>Stereofidelic</vt:lpstr>
      <vt:lpstr>Maiandra GD</vt:lpstr>
      <vt:lpstr>ShowBoat</vt:lpstr>
      <vt:lpstr>Stentiga</vt:lpstr>
      <vt:lpstr>Comic Sans MS</vt:lpstr>
      <vt:lpstr>Kovacs Spot</vt:lpstr>
      <vt:lpstr>Tahoma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Charlestown Rd</dc:creator>
  <cp:lastModifiedBy>Philip Strong</cp:lastModifiedBy>
  <cp:revision>646</cp:revision>
  <dcterms:created xsi:type="dcterms:W3CDTF">2008-05-20T18:14:05Z</dcterms:created>
  <dcterms:modified xsi:type="dcterms:W3CDTF">2018-04-17T21:15:06Z</dcterms:modified>
</cp:coreProperties>
</file>