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F51CC-7D34-0A4B-AA89-54CC0508763A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97FB1-801A-8446-A2C1-4CA7B7575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6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E47DC-A1D9-EB4B-AB09-891ABA5D5C6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74CE1-DE2F-004F-B272-D7B4A529B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0" dirty="0" smtClean="0"/>
              <a:t>The</a:t>
            </a:r>
            <a:r>
              <a:rPr lang="en-US" i="0" baseline="0" dirty="0" smtClean="0"/>
              <a:t> first three definitions of “love” came right out of the dictionary.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Lust</a:t>
            </a:r>
            <a:r>
              <a:rPr lang="en-US" i="1" baseline="0" dirty="0" smtClean="0"/>
              <a:t> </a:t>
            </a:r>
            <a:r>
              <a:rPr lang="en-US" i="0" baseline="0" dirty="0" smtClean="0"/>
              <a:t>requires a value; </a:t>
            </a:r>
            <a:r>
              <a:rPr lang="en-US" i="1" baseline="0" dirty="0" smtClean="0"/>
              <a:t>love </a:t>
            </a:r>
            <a:r>
              <a:rPr lang="en-US" i="0" baseline="0" dirty="0" smtClean="0"/>
              <a:t>creates a value.  “I love this person because they are valuable to me” is more lust than love because it’s about ME!  But, “This person is valuable to me because I love them” is love because it </a:t>
            </a:r>
            <a:r>
              <a:rPr lang="en-US" i="1" baseline="0" dirty="0" smtClean="0"/>
              <a:t>creates </a:t>
            </a:r>
            <a:r>
              <a:rPr lang="en-US" i="0" baseline="0" dirty="0" smtClean="0"/>
              <a:t>a value in them.  This is how God </a:t>
            </a:r>
            <a:r>
              <a:rPr lang="en-US" i="1" baseline="0" dirty="0" smtClean="0"/>
              <a:t>loves </a:t>
            </a:r>
            <a:r>
              <a:rPr lang="en-US" i="0" baseline="0" dirty="0" smtClean="0"/>
              <a:t>us- and it ought to be how we love one another. 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4CE1-DE2F-004F-B272-D7B4A529BE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06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4CE1-DE2F-004F-B272-D7B4A529BE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4CE1-DE2F-004F-B272-D7B4A529BE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8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4CE1-DE2F-004F-B272-D7B4A529BE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8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4CE1-DE2F-004F-B272-D7B4A529BE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8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u="sng" dirty="0" smtClean="0"/>
              <a:t>1John</a:t>
            </a:r>
            <a:r>
              <a:rPr lang="en-US" i="0" u="sng" baseline="0" dirty="0" smtClean="0"/>
              <a:t> 4:20</a:t>
            </a:r>
            <a:endParaRPr lang="en-US" i="0" u="none" baseline="0" dirty="0" smtClean="0"/>
          </a:p>
          <a:p>
            <a:r>
              <a:rPr lang="en-US" i="0" u="sng" baseline="0" dirty="0" smtClean="0"/>
              <a:t>John 1:14</a:t>
            </a:r>
            <a:r>
              <a:rPr lang="en-US" i="0" u="none" baseline="0" dirty="0" smtClean="0"/>
              <a:t>; </a:t>
            </a:r>
            <a:r>
              <a:rPr lang="en-US" i="0" u="sng" baseline="0" dirty="0" smtClean="0"/>
              <a:t>Col.2:9</a:t>
            </a:r>
            <a:endParaRPr lang="en-US" i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4CE1-DE2F-004F-B272-D7B4A529BE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8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4CE1-DE2F-004F-B272-D7B4A529BE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8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u="none" dirty="0" smtClean="0"/>
              <a:t>The</a:t>
            </a:r>
            <a:r>
              <a:rPr lang="en-US" i="0" u="none" baseline="0" dirty="0" smtClean="0"/>
              <a:t> Father </a:t>
            </a:r>
            <a:r>
              <a:rPr lang="en-US" i="1" u="none" baseline="0" dirty="0" smtClean="0"/>
              <a:t>planned, the Son </a:t>
            </a:r>
            <a:r>
              <a:rPr lang="en-US" i="0" u="none" baseline="0" dirty="0" smtClean="0"/>
              <a:t>sacrificed Himself to </a:t>
            </a:r>
            <a:r>
              <a:rPr lang="en-US" i="1" u="none" baseline="0" dirty="0" smtClean="0"/>
              <a:t>provide, </a:t>
            </a:r>
            <a:r>
              <a:rPr lang="en-US" i="0" u="none" baseline="0" dirty="0" smtClean="0"/>
              <a:t>and the Spirit </a:t>
            </a:r>
            <a:r>
              <a:rPr lang="en-US" i="1" u="none" baseline="0" dirty="0" smtClean="0"/>
              <a:t>publicized. </a:t>
            </a:r>
            <a:endParaRPr lang="en-US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4CE1-DE2F-004F-B272-D7B4A529BE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5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4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2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9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3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3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7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5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2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3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9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E6FFC-D183-A44C-960A-0A63DC6CAFD9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14F98-083A-084F-B9AC-927E7A45D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7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613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500" b="1" dirty="0" smtClean="0">
                <a:latin typeface="Chalkboard"/>
                <a:cs typeface="Chalkboard"/>
              </a:rPr>
              <a:t>Question #1: How would you define </a:t>
            </a:r>
            <a:r>
              <a:rPr lang="en-US" sz="3500" b="1" i="1" u="sng" dirty="0" smtClean="0">
                <a:latin typeface="Chalkboard"/>
                <a:cs typeface="Chalkboard"/>
              </a:rPr>
              <a:t>love</a:t>
            </a:r>
            <a:r>
              <a:rPr lang="en-US" sz="3500" b="1" i="1" dirty="0" smtClean="0">
                <a:latin typeface="Chalkboard"/>
                <a:cs typeface="Chalkboard"/>
              </a:rPr>
              <a:t>? </a:t>
            </a:r>
            <a:endParaRPr lang="en-US" sz="35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5811" y="1435926"/>
            <a:ext cx="8765291" cy="49717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As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strong affection for another arising from kinship or other personal ties? 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As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affection based on admiration, benevolence, or common interest? 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As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attraction based on sexual desire? 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Something else?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What about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 decision to think, feel, and act toward another in ways that </a:t>
            </a:r>
            <a:r>
              <a:rPr lang="en-US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creat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e rather than </a:t>
            </a:r>
            <a:r>
              <a:rPr lang="en-US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re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q</a:t>
            </a:r>
            <a:r>
              <a:rPr lang="en-US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uiri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ng a value?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latin typeface="Chalkboard"/>
                <a:cs typeface="Chalkboard"/>
              </a:rPr>
              <a:t>Isn’t this </a:t>
            </a:r>
            <a:r>
              <a:rPr lang="en-US" b="1" i="1" dirty="0" smtClean="0">
                <a:solidFill>
                  <a:schemeClr val="bg1"/>
                </a:solidFill>
                <a:latin typeface="Chalkboard"/>
                <a:cs typeface="Chalkboard"/>
              </a:rPr>
              <a:t>how </a:t>
            </a:r>
            <a:r>
              <a:rPr lang="en-US" b="1" dirty="0" smtClean="0">
                <a:solidFill>
                  <a:schemeClr val="bg1"/>
                </a:solidFill>
                <a:latin typeface="Chalkboard"/>
                <a:cs typeface="Chalkboard"/>
              </a:rPr>
              <a:t>God loves us?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Rom.5:8</a:t>
            </a:r>
            <a:r>
              <a:rPr lang="en-US" b="1" dirty="0" smtClean="0">
                <a:solidFill>
                  <a:srgbClr val="FFFF00"/>
                </a:solidFill>
                <a:latin typeface="Chalkboard"/>
                <a:cs typeface="Chalkboard"/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E</a:t>
            </a:r>
            <a:r>
              <a:rPr lang="en-US" b="1" dirty="0" smtClean="0">
                <a:solidFill>
                  <a:srgbClr val="FFFF00"/>
                </a:solidFill>
                <a:latin typeface="Chalkboard"/>
                <a:cs typeface="Chalkboard"/>
              </a:rPr>
              <a:t>p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h.1:5</a:t>
            </a:r>
            <a:endParaRPr lang="en-US" b="1" u="sng" dirty="0">
              <a:solidFill>
                <a:srgbClr val="FFFF0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18855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613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500" b="1" dirty="0" smtClean="0">
                <a:latin typeface="Chalkboard"/>
                <a:cs typeface="Chalkboard"/>
              </a:rPr>
              <a:t>Question #</a:t>
            </a:r>
            <a:r>
              <a:rPr lang="en-US" sz="3500" b="1" dirty="0" smtClean="0">
                <a:latin typeface="Chalkboard"/>
                <a:cs typeface="Chalkboard"/>
              </a:rPr>
              <a:t>2a: </a:t>
            </a:r>
            <a:r>
              <a:rPr lang="en-US" sz="3500" b="1" dirty="0" smtClean="0">
                <a:latin typeface="Chalkboard"/>
                <a:cs typeface="Chalkboard"/>
              </a:rPr>
              <a:t>How do </a:t>
            </a:r>
            <a:r>
              <a:rPr lang="en-US" sz="3500" b="1" i="1" dirty="0" smtClean="0">
                <a:latin typeface="Chalkboard"/>
                <a:cs typeface="Chalkboard"/>
              </a:rPr>
              <a:t>y</a:t>
            </a:r>
            <a:r>
              <a:rPr lang="en-US" sz="3500" b="1" i="1" u="sng" dirty="0" smtClean="0">
                <a:latin typeface="Chalkboard"/>
                <a:cs typeface="Chalkboard"/>
              </a:rPr>
              <a:t>ou</a:t>
            </a:r>
            <a:r>
              <a:rPr lang="en-US" sz="3500" b="1" dirty="0" smtClean="0">
                <a:latin typeface="Chalkboard"/>
                <a:cs typeface="Chalkboard"/>
              </a:rPr>
              <a:t> love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r>
              <a:rPr lang="en-US" sz="3500" b="1" dirty="0" smtClean="0">
                <a:latin typeface="Chalkboard"/>
                <a:cs typeface="Chalkboard"/>
              </a:rPr>
              <a:t>God?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endParaRPr lang="en-US" sz="35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5811" y="1435926"/>
            <a:ext cx="8765291" cy="497179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Only when there is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value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in it for you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? 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What if He loved us this way- dependent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on or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proportional to our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value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to Him?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How</a:t>
            </a:r>
            <a:r>
              <a:rPr lang="en-US" sz="5400" b="1" dirty="0" smtClean="0">
                <a:solidFill>
                  <a:srgbClr val="FFFFFF"/>
                </a:solidFill>
                <a:latin typeface="Chalkboard"/>
                <a:cs typeface="Chalkboard"/>
              </a:rPr>
              <a:t> do</a:t>
            </a:r>
            <a:r>
              <a:rPr lang="en-US" sz="54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latin typeface="Chalkboard"/>
                <a:cs typeface="Chalkboard"/>
              </a:rPr>
              <a:t>you love God?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It is, after all, difficult to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love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someone who is an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abstract, infinite, Spirit-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right?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As always, let’s look to His Word for answers!</a:t>
            </a:r>
            <a:endParaRPr lang="en-US" b="1" dirty="0">
              <a:solidFill>
                <a:srgbClr val="FFFFFF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0639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613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500" b="1" dirty="0" smtClean="0">
                <a:latin typeface="Chalkboard"/>
                <a:cs typeface="Chalkboard"/>
              </a:rPr>
              <a:t>Question #</a:t>
            </a:r>
            <a:r>
              <a:rPr lang="en-US" sz="3500" b="1" dirty="0" smtClean="0">
                <a:latin typeface="Chalkboard"/>
                <a:cs typeface="Chalkboard"/>
              </a:rPr>
              <a:t>2b: </a:t>
            </a:r>
            <a:r>
              <a:rPr lang="en-US" sz="3500" b="1" i="1" u="sng" dirty="0" smtClean="0">
                <a:latin typeface="Chalkboard"/>
                <a:cs typeface="Chalkboard"/>
              </a:rPr>
              <a:t>How</a:t>
            </a:r>
            <a:r>
              <a:rPr lang="en-US" sz="3500" b="1" dirty="0" smtClean="0">
                <a:latin typeface="Chalkboard"/>
                <a:cs typeface="Chalkboard"/>
              </a:rPr>
              <a:t> do you love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r>
              <a:rPr lang="en-US" sz="3500" b="1" dirty="0" smtClean="0">
                <a:latin typeface="Chalkboard"/>
                <a:cs typeface="Chalkboard"/>
              </a:rPr>
              <a:t>God?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endParaRPr lang="en-US" sz="35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5811" y="1435926"/>
            <a:ext cx="8765291" cy="523739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Recognize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how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and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how much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He loves us: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He provides us with everything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good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that we see, know, and experience,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Jas.1:17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He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exercised His will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to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bring us forth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by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the word of truth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to be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His,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Jas.1:18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This salvation was accomplished by the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sacrifice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of His own Son,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Rom.5:8-11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>
                <a:solidFill>
                  <a:srgbClr val="FFFFFF"/>
                </a:solidFill>
                <a:latin typeface="Chalkboard"/>
                <a:cs typeface="Chalkboard"/>
              </a:rPr>
              <a:t>I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t should be easy to reciprocate love to One who loves us so much,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c</a:t>
            </a:r>
            <a:r>
              <a:rPr lang="en-US" b="1" dirty="0" smtClean="0">
                <a:solidFill>
                  <a:srgbClr val="FFFF00"/>
                </a:solidFill>
                <a:latin typeface="Chalkboard"/>
                <a:cs typeface="Chalkboard"/>
              </a:rPr>
              <a:t>p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. Matt.5:46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, right?</a:t>
            </a:r>
          </a:p>
          <a:p>
            <a:pPr marL="5715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Note that God </a:t>
            </a:r>
            <a:r>
              <a:rPr lang="en-US" sz="3000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decided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to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think, feel,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and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act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toward us in a way that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established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value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rather than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requiring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one, </a:t>
            </a:r>
            <a:r>
              <a:rPr lang="en-US" sz="3000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E</a:t>
            </a:r>
            <a:r>
              <a:rPr lang="en-US" sz="3000" b="1" dirty="0" smtClean="0">
                <a:solidFill>
                  <a:srgbClr val="FFFF00"/>
                </a:solidFill>
                <a:latin typeface="Chalkboard"/>
                <a:cs typeface="Chalkboard"/>
              </a:rPr>
              <a:t>p</a:t>
            </a:r>
            <a:r>
              <a:rPr lang="en-US" sz="3000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h.1:5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.</a:t>
            </a:r>
            <a:endParaRPr lang="en-US" sz="3000" b="1" dirty="0" smtClean="0">
              <a:solidFill>
                <a:srgbClr val="FFFFFF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151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613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500" b="1" dirty="0" smtClean="0">
                <a:latin typeface="Chalkboard"/>
                <a:cs typeface="Chalkboard"/>
              </a:rPr>
              <a:t>Question #</a:t>
            </a:r>
            <a:r>
              <a:rPr lang="en-US" sz="3500" b="1" dirty="0" smtClean="0">
                <a:latin typeface="Chalkboard"/>
                <a:cs typeface="Chalkboard"/>
              </a:rPr>
              <a:t>2c </a:t>
            </a:r>
            <a:r>
              <a:rPr lang="en-US" sz="3500" b="1" dirty="0" smtClean="0">
                <a:latin typeface="Chalkboard"/>
                <a:cs typeface="Chalkboard"/>
              </a:rPr>
              <a:t>How do </a:t>
            </a:r>
            <a:r>
              <a:rPr lang="en-US" sz="3500" b="1" i="1" u="sng" dirty="0" smtClean="0">
                <a:latin typeface="Chalkboard"/>
                <a:cs typeface="Chalkboard"/>
              </a:rPr>
              <a:t>we</a:t>
            </a:r>
            <a:r>
              <a:rPr lang="en-US" sz="3500" b="1" dirty="0" smtClean="0">
                <a:latin typeface="Chalkboard"/>
                <a:cs typeface="Chalkboard"/>
              </a:rPr>
              <a:t> </a:t>
            </a:r>
            <a:r>
              <a:rPr lang="en-US" sz="3500" b="1" dirty="0" smtClean="0">
                <a:latin typeface="Chalkboard"/>
                <a:cs typeface="Chalkboard"/>
              </a:rPr>
              <a:t>love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r>
              <a:rPr lang="en-US" sz="3500" b="1" dirty="0" smtClean="0">
                <a:latin typeface="Chalkboard"/>
                <a:cs typeface="Chalkboard"/>
              </a:rPr>
              <a:t>God?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endParaRPr lang="en-US" sz="35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15811" y="1435926"/>
            <a:ext cx="8765291" cy="52622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But how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do </a:t>
            </a:r>
            <a:r>
              <a:rPr lang="en-US" sz="3000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we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love God?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Like He loves us: A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decision to think, feel, and act toward Him in a way that </a:t>
            </a:r>
            <a:r>
              <a:rPr lang="en-US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create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s rather than </a:t>
            </a:r>
            <a:r>
              <a:rPr lang="en-US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re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q</a:t>
            </a:r>
            <a:r>
              <a:rPr lang="en-US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uire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s a value!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Not because He blesses us with salvation and provides for our physical needs, but because He is God! 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How is this accomplished?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Let’s look again to what His Word reveals…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b="1" dirty="0">
              <a:solidFill>
                <a:srgbClr val="FFFFFF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43986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613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500" b="1" dirty="0" smtClean="0">
                <a:latin typeface="Chalkboard"/>
                <a:cs typeface="Chalkboard"/>
              </a:rPr>
              <a:t>Question #</a:t>
            </a:r>
            <a:r>
              <a:rPr lang="en-US" sz="3500" b="1" dirty="0" smtClean="0">
                <a:latin typeface="Chalkboard"/>
                <a:cs typeface="Chalkboard"/>
              </a:rPr>
              <a:t>2c </a:t>
            </a:r>
            <a:r>
              <a:rPr lang="en-US" sz="3500" b="1" dirty="0" smtClean="0">
                <a:latin typeface="Chalkboard"/>
                <a:cs typeface="Chalkboard"/>
              </a:rPr>
              <a:t>How do </a:t>
            </a:r>
            <a:r>
              <a:rPr lang="en-US" sz="3500" b="1" i="1" u="sng" dirty="0" smtClean="0">
                <a:latin typeface="Chalkboard"/>
                <a:cs typeface="Chalkboard"/>
              </a:rPr>
              <a:t>we</a:t>
            </a:r>
            <a:r>
              <a:rPr lang="en-US" sz="3500" b="1" dirty="0" smtClean="0">
                <a:latin typeface="Chalkboard"/>
                <a:cs typeface="Chalkboard"/>
              </a:rPr>
              <a:t> </a:t>
            </a:r>
            <a:r>
              <a:rPr lang="en-US" sz="3500" b="1" dirty="0" smtClean="0">
                <a:latin typeface="Chalkboard"/>
                <a:cs typeface="Chalkboard"/>
              </a:rPr>
              <a:t>love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r>
              <a:rPr lang="en-US" sz="3500" b="1" dirty="0" smtClean="0">
                <a:latin typeface="Chalkboard"/>
                <a:cs typeface="Chalkboard"/>
              </a:rPr>
              <a:t>God?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endParaRPr lang="en-US" sz="35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2807" y="1303124"/>
            <a:ext cx="8931301" cy="54947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By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:  (from </a:t>
            </a:r>
            <a:r>
              <a:rPr lang="en-US" sz="3000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1John 5:1-5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)</a:t>
            </a:r>
            <a:endParaRPr lang="en-US" sz="3000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By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believing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 in His Son, Jesus Christ,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v.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5b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;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Through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faith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in Jesus, being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born of God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and thus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overcoming the world,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vv.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4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-5a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;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By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keeping His commandments,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vv.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2b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-3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;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loving His children,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vv.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-2a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. </a:t>
            </a:r>
          </a:p>
          <a:p>
            <a:pPr marL="457200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We can’t claim to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love God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without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believing in Jesus,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being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born again, keeping His commandments,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loving His children,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vv.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1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-5</a:t>
            </a:r>
            <a:r>
              <a:rPr lang="en-US" b="1" dirty="0">
                <a:solidFill>
                  <a:srgbClr val="FFFFFF"/>
                </a:solidFill>
                <a:latin typeface="Chalkboard"/>
                <a:cs typeface="Chalkboard"/>
              </a:rPr>
              <a:t>.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This has to be a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decision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we make to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think, feel,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and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act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in these ways!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b="1" dirty="0">
              <a:solidFill>
                <a:srgbClr val="FFFFFF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119551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613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500" b="1" dirty="0" smtClean="0">
                <a:latin typeface="Chalkboard"/>
                <a:cs typeface="Chalkboard"/>
              </a:rPr>
              <a:t>Question #</a:t>
            </a:r>
            <a:r>
              <a:rPr lang="en-US" sz="3500" b="1" dirty="0" smtClean="0">
                <a:latin typeface="Chalkboard"/>
                <a:cs typeface="Chalkboard"/>
              </a:rPr>
              <a:t>2d: </a:t>
            </a:r>
            <a:r>
              <a:rPr lang="en-US" sz="3500" b="1" dirty="0" smtClean="0">
                <a:latin typeface="Chalkboard"/>
                <a:cs typeface="Chalkboard"/>
              </a:rPr>
              <a:t>How do </a:t>
            </a:r>
            <a:r>
              <a:rPr lang="en-US" sz="3500" b="1" i="1" dirty="0" smtClean="0">
                <a:latin typeface="Chalkboard"/>
                <a:cs typeface="Chalkboard"/>
              </a:rPr>
              <a:t>y</a:t>
            </a:r>
            <a:r>
              <a:rPr lang="en-US" sz="3500" b="1" i="1" u="sng" dirty="0" smtClean="0">
                <a:latin typeface="Chalkboard"/>
                <a:cs typeface="Chalkboard"/>
              </a:rPr>
              <a:t>ou</a:t>
            </a:r>
            <a:r>
              <a:rPr lang="en-US" sz="3500" b="1" dirty="0" smtClean="0">
                <a:latin typeface="Chalkboard"/>
                <a:cs typeface="Chalkboard"/>
              </a:rPr>
              <a:t> love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r>
              <a:rPr lang="en-US" sz="3500" b="1" dirty="0" smtClean="0">
                <a:latin typeface="Chalkboard"/>
                <a:cs typeface="Chalkboard"/>
              </a:rPr>
              <a:t>God?</a:t>
            </a:r>
            <a:r>
              <a:rPr lang="en-US" sz="3500" b="1" i="1" dirty="0" smtClean="0">
                <a:latin typeface="Chalkboard"/>
                <a:cs typeface="Chalkboard"/>
              </a:rPr>
              <a:t> </a:t>
            </a:r>
            <a:endParaRPr lang="en-US" sz="35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2807" y="1435926"/>
            <a:ext cx="8931301" cy="525399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Note the inter-dependence and progressive nature of these things: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Loving God who you can’t see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means</a:t>
            </a:r>
            <a:r>
              <a:rPr lang="mr-IN" b="1" dirty="0" smtClean="0">
                <a:solidFill>
                  <a:srgbClr val="FFFFFF"/>
                </a:solidFill>
                <a:latin typeface="Chalkboard"/>
                <a:cs typeface="Chalkboard"/>
              </a:rPr>
              <a:t>…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Loving Jesus who you can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see, which means</a:t>
            </a:r>
            <a:r>
              <a:rPr lang="mr-IN" b="1" dirty="0" smtClean="0">
                <a:solidFill>
                  <a:srgbClr val="FFFFFF"/>
                </a:solidFill>
                <a:latin typeface="Chalkboard"/>
                <a:cs typeface="Chalkboard"/>
              </a:rPr>
              <a:t>…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Loving His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Word, which means</a:t>
            </a:r>
            <a:r>
              <a:rPr lang="mr-IN" b="1" dirty="0" smtClean="0">
                <a:solidFill>
                  <a:srgbClr val="FFFFFF"/>
                </a:solidFill>
                <a:latin typeface="Chalkboard"/>
                <a:cs typeface="Chalkboard"/>
              </a:rPr>
              <a:t>…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Loving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Righteousness, which means</a:t>
            </a:r>
            <a:r>
              <a:rPr lang="mr-IN" b="1" dirty="0" smtClean="0">
                <a:solidFill>
                  <a:srgbClr val="FFFFFF"/>
                </a:solidFill>
                <a:latin typeface="Chalkboard"/>
                <a:cs typeface="Chalkboard"/>
              </a:rPr>
              <a:t>…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Loving His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Children, which also means...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Loving your enemies, </a:t>
            </a:r>
            <a:r>
              <a:rPr lang="en-US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Matt.5:43-48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.</a:t>
            </a:r>
          </a:p>
          <a:p>
            <a:pPr marL="5715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We can’t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love God </a:t>
            </a:r>
            <a:r>
              <a:rPr lang="en-US" b="1" dirty="0" smtClean="0">
                <a:solidFill>
                  <a:srgbClr val="FFFFFF"/>
                </a:solidFill>
                <a:latin typeface="Chalkboard"/>
                <a:cs typeface="Chalkboard"/>
              </a:rPr>
              <a:t>until we love </a:t>
            </a:r>
            <a:r>
              <a:rPr lang="en-US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like God! 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b="1" dirty="0">
              <a:solidFill>
                <a:srgbClr val="FFFFFF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71206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613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500" b="1" dirty="0" smtClean="0">
                <a:latin typeface="Chalkboard"/>
                <a:cs typeface="Chalkboard"/>
              </a:rPr>
              <a:t>Now do you </a:t>
            </a:r>
            <a:r>
              <a:rPr lang="en-US" sz="3500" b="1" u="sng" dirty="0" smtClean="0">
                <a:latin typeface="Chalkboard"/>
                <a:cs typeface="Chalkboard"/>
              </a:rPr>
              <a:t>see</a:t>
            </a:r>
            <a:r>
              <a:rPr lang="en-US" sz="3500" b="1" dirty="0" smtClean="0">
                <a:latin typeface="Chalkboard"/>
                <a:cs typeface="Chalkboard"/>
              </a:rPr>
              <a:t>…</a:t>
            </a:r>
            <a:endParaRPr lang="en-US" sz="35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2807" y="1435926"/>
            <a:ext cx="8931301" cy="525399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Why love is a </a:t>
            </a:r>
            <a:r>
              <a:rPr lang="en-US" sz="3000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decision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to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think, feel,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and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act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towards someone in a way that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establishes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rather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requiring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 value?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We can’t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love God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until we love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like God,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  <a:r>
              <a:rPr lang="en-US" sz="3000" b="1" u="sng" dirty="0" smtClean="0">
                <a:solidFill>
                  <a:srgbClr val="FFFFFF"/>
                </a:solidFill>
                <a:latin typeface="Chalkboard"/>
                <a:cs typeface="Chalkboard"/>
              </a:rPr>
              <a:t>AND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love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those whom God loves!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So, how do we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love our enemies?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Make the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decision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to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think, feel,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and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act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toward</a:t>
            </a:r>
            <a:r>
              <a:rPr lang="en-US" sz="3000" b="1" i="1" dirty="0">
                <a:solidFill>
                  <a:srgbClr val="FFFFFF"/>
                </a:solidFill>
                <a:latin typeface="Chalkboard"/>
                <a:cs typeface="Chalkboard"/>
              </a:rPr>
              <a:t>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them the way God did toward </a:t>
            </a:r>
            <a:r>
              <a:rPr lang="en-US" sz="3000" b="1" u="sng" dirty="0" smtClean="0">
                <a:solidFill>
                  <a:srgbClr val="FFFFFF"/>
                </a:solidFill>
                <a:latin typeface="Chalkboard"/>
                <a:cs typeface="Chalkboard"/>
              </a:rPr>
              <a:t>us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when </a:t>
            </a:r>
            <a:r>
              <a:rPr lang="en-US" sz="3000" b="1" u="sng" dirty="0" smtClean="0">
                <a:solidFill>
                  <a:srgbClr val="FFFFFF"/>
                </a:solidFill>
                <a:latin typeface="Chalkboard"/>
                <a:cs typeface="Chalkboard"/>
              </a:rPr>
              <a:t>we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were still </a:t>
            </a:r>
            <a:r>
              <a:rPr lang="en-US" sz="3000" b="1" i="1" u="sng" dirty="0" smtClean="0">
                <a:solidFill>
                  <a:srgbClr val="FFFFFF"/>
                </a:solidFill>
                <a:latin typeface="Chalkboard"/>
                <a:cs typeface="Chalkboard"/>
              </a:rPr>
              <a:t>enemie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s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by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establishing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rather than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requiring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 value, </a:t>
            </a:r>
            <a:r>
              <a:rPr lang="en-US" sz="3000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Rom.5:8-10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! 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endParaRPr lang="en-US" b="1" dirty="0">
              <a:solidFill>
                <a:srgbClr val="FFFFFF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79263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613"/>
            <a:ext cx="91440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500" b="1" dirty="0" smtClean="0">
                <a:latin typeface="Chalkboard"/>
                <a:cs typeface="Chalkboard"/>
              </a:rPr>
              <a:t>Conclusions</a:t>
            </a:r>
            <a:endParaRPr lang="en-US" sz="35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32807" y="1344624"/>
            <a:ext cx="8931301" cy="538679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We do a great disservice to “love” by relegating it to being only a fickle emotion of the heart- it is so much more than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that! </a:t>
            </a:r>
            <a:endParaRPr lang="en-US" sz="3000" b="1" dirty="0" smtClean="0">
              <a:solidFill>
                <a:srgbClr val="FFFFFF"/>
              </a:solidFill>
              <a:latin typeface="Chalkboard"/>
              <a:cs typeface="Chalkboard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God the Father, Jesus Christ the Son, and the Holy Spirit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are the supreme examples of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how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to love.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Unless we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learn to love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as They love, we cannot claim to be a part of Them, or Theirs.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u="sng" dirty="0" smtClean="0">
                <a:solidFill>
                  <a:srgbClr val="FFFFFF"/>
                </a:solidFill>
                <a:latin typeface="Chalkboard"/>
                <a:cs typeface="Chalkboard"/>
              </a:rPr>
              <a:t>Ever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y</a:t>
            </a:r>
            <a:r>
              <a:rPr lang="en-US" sz="3000" b="1" u="sng" dirty="0" smtClean="0">
                <a:solidFill>
                  <a:srgbClr val="FFFFFF"/>
                </a:solidFill>
                <a:latin typeface="Chalkboard"/>
                <a:cs typeface="Chalkboard"/>
              </a:rPr>
              <a:t>one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has a soul that God loves and needs saving, </a:t>
            </a:r>
            <a:r>
              <a:rPr lang="en-US" sz="3000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Jonah 4:10-11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; </a:t>
            </a:r>
            <a:r>
              <a:rPr lang="en-US" sz="3000" b="1" u="sng" dirty="0" smtClean="0">
                <a:solidFill>
                  <a:srgbClr val="FFFF00"/>
                </a:solidFill>
                <a:latin typeface="Chalkboard"/>
                <a:cs typeface="Chalkboard"/>
              </a:rPr>
              <a:t>Jas.2:1-13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Decide to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think, feel,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and </a:t>
            </a:r>
            <a:r>
              <a:rPr lang="en-US" sz="3000" b="1" i="1" dirty="0" smtClean="0">
                <a:solidFill>
                  <a:srgbClr val="FFFFFF"/>
                </a:solidFill>
                <a:latin typeface="Chalkboard"/>
                <a:cs typeface="Chalkboard"/>
              </a:rPr>
              <a:t>act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toward </a:t>
            </a:r>
            <a:r>
              <a:rPr lang="en-US" sz="3000" b="1" u="sng" dirty="0" smtClean="0">
                <a:solidFill>
                  <a:srgbClr val="FFFFFF"/>
                </a:solidFill>
                <a:latin typeface="Chalkboard"/>
                <a:cs typeface="Chalkboard"/>
              </a:rPr>
              <a:t>ever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y</a:t>
            </a:r>
            <a:r>
              <a:rPr lang="en-US" sz="3000" b="1" u="sng" dirty="0" smtClean="0">
                <a:solidFill>
                  <a:srgbClr val="FFFFFF"/>
                </a:solidFill>
                <a:latin typeface="Chalkboard"/>
                <a:cs typeface="Chalkboard"/>
              </a:rPr>
              <a:t>one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 the way God does- then you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can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truly </a:t>
            </a:r>
            <a:r>
              <a:rPr lang="en-US" sz="3000" b="1" dirty="0" smtClean="0">
                <a:solidFill>
                  <a:srgbClr val="FFFFFF"/>
                </a:solidFill>
                <a:latin typeface="Chalkboard"/>
                <a:cs typeface="Chalkboard"/>
              </a:rPr>
              <a:t>love God! </a:t>
            </a:r>
            <a:endParaRPr lang="en-US" b="1" dirty="0" smtClean="0">
              <a:solidFill>
                <a:srgbClr val="FFFFFF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77785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85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932</Words>
  <Application>Microsoft Macintosh PowerPoint</Application>
  <PresentationFormat>On-screen Show (4:3)</PresentationFormat>
  <Paragraphs>67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Question #1: How would you define love? </vt:lpstr>
      <vt:lpstr>Question #2a: How do you love God? </vt:lpstr>
      <vt:lpstr>Question #2b: How do you love God? </vt:lpstr>
      <vt:lpstr>Question #2c How do we love God? </vt:lpstr>
      <vt:lpstr>Question #2c How do we love God? </vt:lpstr>
      <vt:lpstr>Question #2d: How do you love God? </vt:lpstr>
      <vt:lpstr>Now do you see…</vt:lpstr>
      <vt:lpstr>Conclusions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#1: How would you define love? </dc:title>
  <dc:creator>Philip Strong</dc:creator>
  <cp:lastModifiedBy>Philip Strong</cp:lastModifiedBy>
  <cp:revision>18</cp:revision>
  <cp:lastPrinted>2018-04-29T12:06:28Z</cp:lastPrinted>
  <dcterms:created xsi:type="dcterms:W3CDTF">2015-09-20T11:26:20Z</dcterms:created>
  <dcterms:modified xsi:type="dcterms:W3CDTF">2018-04-29T16:23:26Z</dcterms:modified>
</cp:coreProperties>
</file>