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9" r:id="rId2"/>
    <p:sldId id="256" r:id="rId3"/>
    <p:sldId id="261" r:id="rId4"/>
    <p:sldId id="262" r:id="rId5"/>
    <p:sldId id="263" r:id="rId6"/>
    <p:sldId id="257" r:id="rId7"/>
    <p:sldId id="264" r:id="rId8"/>
    <p:sldId id="265" r:id="rId9"/>
    <p:sldId id="266" r:id="rId10"/>
    <p:sldId id="258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9D9FF-5CD3-1349-B01E-77E80E6A9339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29793-1895-D646-94CB-499DF41F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88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A9E5-FF62-E94C-9753-A7406300B665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8B5E-B82F-3C43-9000-415EE3AE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3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A9E5-FF62-E94C-9753-A7406300B665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8B5E-B82F-3C43-9000-415EE3AE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1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A9E5-FF62-E94C-9753-A7406300B665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8B5E-B82F-3C43-9000-415EE3AE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A9E5-FF62-E94C-9753-A7406300B665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8B5E-B82F-3C43-9000-415EE3AE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6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A9E5-FF62-E94C-9753-A7406300B665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8B5E-B82F-3C43-9000-415EE3AE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3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A9E5-FF62-E94C-9753-A7406300B665}" type="datetimeFigureOut">
              <a:rPr lang="en-US" smtClean="0"/>
              <a:t>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8B5E-B82F-3C43-9000-415EE3AE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A9E5-FF62-E94C-9753-A7406300B665}" type="datetimeFigureOut">
              <a:rPr lang="en-US" smtClean="0"/>
              <a:t>3/3/18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8B5E-B82F-3C43-9000-415EE3AE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A9E5-FF62-E94C-9753-A7406300B665}" type="datetimeFigureOut">
              <a:rPr lang="en-US" smtClean="0"/>
              <a:t>3/3/18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8B5E-B82F-3C43-9000-415EE3AE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3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A9E5-FF62-E94C-9753-A7406300B665}" type="datetimeFigureOut">
              <a:rPr lang="en-US" smtClean="0"/>
              <a:t>3/3/18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8B5E-B82F-3C43-9000-415EE3AE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A9E5-FF62-E94C-9753-A7406300B665}" type="datetimeFigureOut">
              <a:rPr lang="en-US" smtClean="0"/>
              <a:t>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8B5E-B82F-3C43-9000-415EE3AE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1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A9E5-FF62-E94C-9753-A7406300B665}" type="datetimeFigureOut">
              <a:rPr lang="en-US" smtClean="0"/>
              <a:t>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8B5E-B82F-3C43-9000-415EE3AE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5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6A9E5-FF62-E94C-9753-A7406300B665}" type="datetimeFigureOut">
              <a:rPr lang="en-US" smtClean="0"/>
              <a:t>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8B5E-B82F-3C43-9000-415EE3AE4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32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72" y="0"/>
            <a:ext cx="8229600" cy="899564"/>
          </a:xfrm>
        </p:spPr>
        <p:txBody>
          <a:bodyPr/>
          <a:lstStyle/>
          <a:p>
            <a:pPr algn="l"/>
            <a:r>
              <a:rPr lang="en-US" b="1" dirty="0" smtClean="0"/>
              <a:t>Conclusions: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99" y="1006459"/>
            <a:ext cx="8420237" cy="564335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There are surely many other </a:t>
            </a:r>
            <a:r>
              <a:rPr lang="en-US" b="1" i="1" dirty="0" smtClean="0"/>
              <a:t>false gods </a:t>
            </a:r>
            <a:r>
              <a:rPr lang="en-US" b="1" dirty="0" smtClean="0"/>
              <a:t>and </a:t>
            </a:r>
            <a:r>
              <a:rPr lang="en-US" b="1" i="1" dirty="0" smtClean="0"/>
              <a:t>idolatrous worship practices </a:t>
            </a:r>
            <a:r>
              <a:rPr lang="en-US" b="1" dirty="0" smtClean="0"/>
              <a:t>that could be listed-but we must avoid them all!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Instead, let’s heed the wise counsel of the inspired apostle Paul in </a:t>
            </a:r>
            <a:r>
              <a:rPr lang="en-US" b="1" u="sng" dirty="0" smtClean="0"/>
              <a:t>2Cor.11:3</a:t>
            </a:r>
            <a:r>
              <a:rPr lang="en-US" b="1" dirty="0" smtClean="0"/>
              <a:t>,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i="1" dirty="0" smtClean="0"/>
              <a:t>“But I am afraid, lest as the serpent deceived Eve by craftiness, your minds should be led astray from the simplicity and purity of devotion to Christ.”</a:t>
            </a:r>
            <a:endParaRPr lang="en-US" b="1" dirty="0" smtClean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For, </a:t>
            </a:r>
            <a:r>
              <a:rPr lang="en-US" b="1" i="1" dirty="0" smtClean="0"/>
              <a:t>“there is salvation in no one else; for there is no other name under heaven that has been given among men, by which we must be saved.” </a:t>
            </a:r>
            <a:r>
              <a:rPr lang="en-US" b="1" u="sng" dirty="0" smtClean="0"/>
              <a:t>Acts 4:12</a:t>
            </a: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Let’s break the pattern and heritage of idolatry!  </a:t>
            </a:r>
          </a:p>
          <a:p>
            <a:pPr marL="0" indent="0" algn="ctr">
              <a:buNone/>
            </a:pPr>
            <a:r>
              <a:rPr lang="en-US" b="1" u="sng" dirty="0" smtClean="0"/>
              <a:t>cf. Acts 7:39</a:t>
            </a:r>
            <a:r>
              <a:rPr lang="en-US" b="1" dirty="0" smtClean="0"/>
              <a:t> and </a:t>
            </a:r>
            <a:r>
              <a:rPr lang="en-US" b="1" u="sng" dirty="0" smtClean="0"/>
              <a:t>Heb.10:39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717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79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9267"/>
            <a:ext cx="7772400" cy="5894974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2D1900"/>
                </a:solidFill>
              </a:rPr>
              <a:t>From the beginning of their existence as a nation, God commanded Israel: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1" dirty="0" smtClean="0">
                <a:solidFill>
                  <a:schemeClr val="tx1"/>
                </a:solidFill>
              </a:rPr>
              <a:t>“You shall have no other gods before </a:t>
            </a:r>
            <a:r>
              <a:rPr lang="en-US" b="1" dirty="0" smtClean="0">
                <a:solidFill>
                  <a:schemeClr val="tx1"/>
                </a:solidFill>
              </a:rPr>
              <a:t>(or </a:t>
            </a:r>
            <a:r>
              <a:rPr lang="en-US" b="1" i="1" dirty="0" smtClean="0">
                <a:solidFill>
                  <a:schemeClr val="tx1"/>
                </a:solidFill>
              </a:rPr>
              <a:t>besides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r>
              <a:rPr lang="en-US" b="1" i="1" dirty="0" smtClean="0">
                <a:solidFill>
                  <a:schemeClr val="tx1"/>
                </a:solidFill>
              </a:rPr>
              <a:t>Me,” </a:t>
            </a:r>
            <a:r>
              <a:rPr lang="en-US" b="1" u="sng" dirty="0" smtClean="0">
                <a:solidFill>
                  <a:schemeClr val="tx1"/>
                </a:solidFill>
              </a:rPr>
              <a:t>Ex.20:3</a:t>
            </a:r>
            <a:r>
              <a:rPr lang="en-US" b="1" dirty="0" smtClean="0">
                <a:solidFill>
                  <a:schemeClr val="tx1"/>
                </a:solidFill>
              </a:rPr>
              <a:t>; and,  </a:t>
            </a:r>
            <a:endParaRPr lang="en-US" b="1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i="1" dirty="0" smtClean="0">
                <a:solidFill>
                  <a:schemeClr val="tx1"/>
                </a:solidFill>
              </a:rPr>
              <a:t>“You shall not make for yourself an idol </a:t>
            </a:r>
            <a:r>
              <a:rPr lang="en-US" b="1" dirty="0" smtClean="0">
                <a:solidFill>
                  <a:schemeClr val="tx1"/>
                </a:solidFill>
              </a:rPr>
              <a:t>(or </a:t>
            </a:r>
            <a:r>
              <a:rPr lang="en-US" b="1" i="1" dirty="0" smtClean="0">
                <a:solidFill>
                  <a:schemeClr val="tx1"/>
                </a:solidFill>
              </a:rPr>
              <a:t>graven image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b="1" i="1" dirty="0" smtClean="0">
                <a:solidFill>
                  <a:schemeClr val="tx1"/>
                </a:solidFill>
              </a:rPr>
              <a:t>, or any likeness of what is in heaven above or on earth beneath or the in the water under the earth. You shall not worship them or serve them; for I the Lord your God, am a jealous God” </a:t>
            </a:r>
            <a:r>
              <a:rPr lang="en-US" b="1" u="sng" dirty="0" smtClean="0">
                <a:solidFill>
                  <a:schemeClr val="tx1"/>
                </a:solidFill>
              </a:rPr>
              <a:t>Ex.20:4-5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7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9267"/>
            <a:ext cx="7772400" cy="5894974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2D1900"/>
                </a:solidFill>
              </a:rPr>
              <a:t>But idolatry was in their ancestry...</a:t>
            </a:r>
          </a:p>
          <a:p>
            <a:pPr marL="514350" indent="-514350" algn="l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Abraham, their progenitor, came from a family of idolaters,  </a:t>
            </a:r>
            <a:r>
              <a:rPr lang="en-US" b="1" u="sng" dirty="0" smtClean="0">
                <a:solidFill>
                  <a:srgbClr val="000000"/>
                </a:solidFill>
              </a:rPr>
              <a:t>Josh.24:2-3</a:t>
            </a:r>
            <a:r>
              <a:rPr lang="en-US" b="1" dirty="0" smtClean="0">
                <a:solidFill>
                  <a:srgbClr val="000000"/>
                </a:solidFill>
              </a:rPr>
              <a:t>;   </a:t>
            </a:r>
          </a:p>
          <a:p>
            <a:pPr marL="514350" indent="-514350" algn="l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Rachel, one of the wives of Jacob (from these idolatrous relatives), stole her father’s </a:t>
            </a:r>
            <a:r>
              <a:rPr lang="en-US" b="1" i="1" dirty="0" smtClean="0">
                <a:solidFill>
                  <a:srgbClr val="000000"/>
                </a:solidFill>
              </a:rPr>
              <a:t>“household idols” </a:t>
            </a:r>
            <a:r>
              <a:rPr lang="en-US" b="1" dirty="0" smtClean="0">
                <a:solidFill>
                  <a:srgbClr val="000000"/>
                </a:solidFill>
              </a:rPr>
              <a:t>to take with her back to Canaan, </a:t>
            </a:r>
            <a:r>
              <a:rPr lang="en-US" b="1" u="sng" dirty="0" smtClean="0">
                <a:solidFill>
                  <a:srgbClr val="000000"/>
                </a:solidFill>
              </a:rPr>
              <a:t>Gen.31:17-19,30</a:t>
            </a:r>
            <a:r>
              <a:rPr lang="en-US" b="1" dirty="0" smtClean="0">
                <a:solidFill>
                  <a:srgbClr val="000000"/>
                </a:solidFill>
              </a:rPr>
              <a:t>;</a:t>
            </a:r>
          </a:p>
          <a:p>
            <a:pPr marL="514350" indent="-514350" algn="l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Jacob later </a:t>
            </a:r>
            <a:r>
              <a:rPr lang="en-US" b="1" i="1" dirty="0" smtClean="0">
                <a:solidFill>
                  <a:srgbClr val="000000"/>
                </a:solidFill>
              </a:rPr>
              <a:t>purged </a:t>
            </a:r>
            <a:r>
              <a:rPr lang="en-US" b="1" dirty="0" smtClean="0">
                <a:solidFill>
                  <a:srgbClr val="000000"/>
                </a:solidFill>
              </a:rPr>
              <a:t>his household of these </a:t>
            </a:r>
            <a:r>
              <a:rPr lang="en-US" b="1" i="1" dirty="0" smtClean="0">
                <a:solidFill>
                  <a:srgbClr val="000000"/>
                </a:solidFill>
              </a:rPr>
              <a:t>“foreign gods” </a:t>
            </a:r>
            <a:r>
              <a:rPr lang="en-US" b="1" dirty="0" smtClean="0">
                <a:solidFill>
                  <a:srgbClr val="000000"/>
                </a:solidFill>
              </a:rPr>
              <a:t>before he worshipped at Bethel and his name was changed to </a:t>
            </a:r>
            <a:r>
              <a:rPr lang="en-US" b="1" i="1" dirty="0" smtClean="0">
                <a:solidFill>
                  <a:srgbClr val="000000"/>
                </a:solidFill>
              </a:rPr>
              <a:t>“Israel,” </a:t>
            </a:r>
            <a:r>
              <a:rPr lang="en-US" b="1" u="sng" dirty="0" smtClean="0">
                <a:solidFill>
                  <a:srgbClr val="000000"/>
                </a:solidFill>
              </a:rPr>
              <a:t>Gen.35:1-4</a:t>
            </a:r>
            <a:r>
              <a:rPr lang="en-US" b="1" dirty="0" smtClean="0">
                <a:solidFill>
                  <a:srgbClr val="000000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54762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9267"/>
            <a:ext cx="7772400" cy="5894974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rgbClr val="2D1900"/>
                </a:solidFill>
              </a:rPr>
              <a:t>So,</a:t>
            </a:r>
          </a:p>
          <a:p>
            <a:pPr marL="514350" indent="-514350" algn="l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Even after God had freed this new nation He had formed from Abraham’s family from Egyptian bondage (</a:t>
            </a:r>
            <a:r>
              <a:rPr lang="en-US" b="1" u="sng" dirty="0" smtClean="0">
                <a:solidFill>
                  <a:srgbClr val="000000"/>
                </a:solidFill>
              </a:rPr>
              <a:t>cf. Gen.15:13</a:t>
            </a:r>
            <a:r>
              <a:rPr lang="en-US" b="1" dirty="0" smtClean="0">
                <a:solidFill>
                  <a:srgbClr val="000000"/>
                </a:solidFill>
              </a:rPr>
              <a:t> and </a:t>
            </a:r>
            <a:r>
              <a:rPr lang="en-US" b="1" u="sng" dirty="0" smtClean="0">
                <a:solidFill>
                  <a:srgbClr val="000000"/>
                </a:solidFill>
              </a:rPr>
              <a:t>Ex.12:37-40</a:t>
            </a:r>
            <a:r>
              <a:rPr lang="en-US" b="1" dirty="0" smtClean="0">
                <a:solidFill>
                  <a:srgbClr val="000000"/>
                </a:solidFill>
              </a:rPr>
              <a:t>),   </a:t>
            </a:r>
          </a:p>
          <a:p>
            <a:pPr marL="514350" indent="-514350" algn="l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It didn’t take them long for them to return to their </a:t>
            </a:r>
            <a:r>
              <a:rPr lang="en-US" b="1" i="1" dirty="0" smtClean="0">
                <a:solidFill>
                  <a:srgbClr val="000000"/>
                </a:solidFill>
              </a:rPr>
              <a:t>idolatrous past- </a:t>
            </a:r>
            <a:r>
              <a:rPr lang="en-US" b="1" dirty="0" smtClean="0">
                <a:solidFill>
                  <a:srgbClr val="000000"/>
                </a:solidFill>
              </a:rPr>
              <a:t>undoubtedly influenced also by the very idolatrous Egyptians, </a:t>
            </a:r>
            <a:r>
              <a:rPr lang="en-US" b="1" u="sng" dirty="0" smtClean="0">
                <a:solidFill>
                  <a:srgbClr val="000000"/>
                </a:solidFill>
              </a:rPr>
              <a:t>Ex.32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514350" indent="-514350" algn="l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Idolatry remained a problem throughout Jewish history, and certainly in Gentile history as well, </a:t>
            </a:r>
            <a:r>
              <a:rPr lang="en-US" b="1" u="sng" dirty="0" smtClean="0">
                <a:solidFill>
                  <a:srgbClr val="000000"/>
                </a:solidFill>
              </a:rPr>
              <a:t>cf. Acts 17:16ff</a:t>
            </a:r>
            <a:r>
              <a:rPr lang="en-US" b="1" dirty="0" smtClean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094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9267"/>
            <a:ext cx="7772400" cy="5894974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2D1900"/>
                </a:solidFill>
              </a:rPr>
              <a:t>But,</a:t>
            </a:r>
          </a:p>
          <a:p>
            <a:pPr marL="514350" indent="-514350" algn="l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Is it really any better today?</a:t>
            </a:r>
          </a:p>
          <a:p>
            <a:pPr marL="514350" indent="-514350" algn="l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Even among God’s people, do we not have our own </a:t>
            </a:r>
            <a:r>
              <a:rPr lang="en-US" b="1" i="1" dirty="0" smtClean="0">
                <a:solidFill>
                  <a:srgbClr val="000000"/>
                </a:solidFill>
              </a:rPr>
              <a:t>household idols- </a:t>
            </a:r>
            <a:r>
              <a:rPr lang="en-US" b="1" dirty="0" smtClean="0">
                <a:solidFill>
                  <a:srgbClr val="000000"/>
                </a:solidFill>
              </a:rPr>
              <a:t>inherited, borrowed, or stolen from our “fathers,” or more recently “created” for our own use and worship?</a:t>
            </a:r>
          </a:p>
          <a:p>
            <a:pPr marL="514350" indent="-514350" algn="l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Think about some of </a:t>
            </a:r>
            <a:r>
              <a:rPr lang="en-US" b="1" i="1" dirty="0" smtClean="0">
                <a:solidFill>
                  <a:srgbClr val="000000"/>
                </a:solidFill>
              </a:rPr>
              <a:t>OUR </a:t>
            </a:r>
            <a:r>
              <a:rPr lang="en-US" b="1" dirty="0" smtClean="0">
                <a:solidFill>
                  <a:srgbClr val="000000"/>
                </a:solidFill>
              </a:rPr>
              <a:t>“gods”... </a:t>
            </a:r>
          </a:p>
        </p:txBody>
      </p:sp>
    </p:spTree>
    <p:extLst>
      <p:ext uri="{BB962C8B-B14F-4D97-AF65-F5344CB8AC3E}">
        <p14:creationId xmlns:p14="http://schemas.microsoft.com/office/powerpoint/2010/main" val="283839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614525" cy="1615933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Modern Idolatry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Angel_of_Christian_Charity_Eros_Piccadilly_Circus_London_1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5" b="11125"/>
          <a:stretch/>
        </p:blipFill>
        <p:spPr>
          <a:xfrm>
            <a:off x="-63069" y="1615932"/>
            <a:ext cx="4677594" cy="5242068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/>
              <a:t>Eros- </a:t>
            </a:r>
            <a:r>
              <a:rPr lang="en-US" b="1" dirty="0" smtClean="0"/>
              <a:t>the god of sexuality</a:t>
            </a:r>
          </a:p>
          <a:p>
            <a:pPr marL="0" indent="0">
              <a:buNone/>
            </a:pPr>
            <a:r>
              <a:rPr lang="en-US" sz="2400" b="1" dirty="0" smtClean="0"/>
              <a:t>Evidence of our devotion to this god is everywhere:</a:t>
            </a:r>
          </a:p>
          <a:p>
            <a:r>
              <a:rPr lang="en-US" sz="2400" b="1" dirty="0" smtClean="0"/>
              <a:t>Everything is sold with sex.</a:t>
            </a:r>
          </a:p>
          <a:p>
            <a:r>
              <a:rPr lang="en-US" sz="2400" b="1" dirty="0" smtClean="0"/>
              <a:t>Pornography undermines and corrupts our (young and old) concepts of sex and love.</a:t>
            </a:r>
          </a:p>
          <a:p>
            <a:r>
              <a:rPr lang="en-US" sz="2400" b="1" dirty="0" smtClean="0"/>
              <a:t>Immodest clothing and attitudes promote lust, </a:t>
            </a:r>
            <a:r>
              <a:rPr lang="en-US" sz="2400" b="1" u="sng" dirty="0" smtClean="0"/>
              <a:t>1Tim.2:9</a:t>
            </a:r>
            <a:r>
              <a:rPr lang="en-US" sz="2400" b="1" dirty="0" smtClean="0"/>
              <a:t>; </a:t>
            </a:r>
            <a:r>
              <a:rPr lang="en-US" sz="2400" b="1" u="sng" dirty="0" smtClean="0"/>
              <a:t>1Pet.3:3-4</a:t>
            </a:r>
            <a:r>
              <a:rPr lang="en-US" sz="2400" b="1" dirty="0" smtClean="0"/>
              <a:t>; </a:t>
            </a:r>
            <a:endParaRPr lang="en-US" sz="2400" b="1" dirty="0" smtClean="0"/>
          </a:p>
          <a:p>
            <a:r>
              <a:rPr lang="en-US" sz="2400" b="1" dirty="0" smtClean="0"/>
              <a:t>Young girls dress and act like prostitutes, and old men take drugs to maintain their virility to the grave.</a:t>
            </a:r>
          </a:p>
          <a:p>
            <a:r>
              <a:rPr lang="en-US" sz="2400" b="1" dirty="0" smtClean="0"/>
              <a:t>Sex has its proper place (</a:t>
            </a:r>
            <a:r>
              <a:rPr lang="en-US" sz="2400" b="1" u="sng" dirty="0" smtClean="0"/>
              <a:t>Heb.13:4</a:t>
            </a:r>
            <a:r>
              <a:rPr lang="en-US" sz="2400" b="1" dirty="0" smtClean="0"/>
              <a:t>; </a:t>
            </a:r>
            <a:r>
              <a:rPr lang="en-US" sz="2400" b="1" u="sng" dirty="0" smtClean="0"/>
              <a:t>1Cor.7:1-5</a:t>
            </a:r>
            <a:r>
              <a:rPr lang="en-US" sz="2400" b="1" dirty="0" smtClean="0"/>
              <a:t>), but our obsession has made it a god!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00718" y="6380603"/>
            <a:ext cx="243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Angel of Christian Charity, “Eros”  Piccadilly  Circle, London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980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614525" cy="1615933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Modern Idolatry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422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err="1" smtClean="0"/>
              <a:t>Pleasuros</a:t>
            </a:r>
            <a:r>
              <a:rPr lang="en-US" b="1" i="1" dirty="0" smtClean="0"/>
              <a:t>- </a:t>
            </a:r>
            <a:r>
              <a:rPr lang="en-US" b="1" dirty="0" smtClean="0"/>
              <a:t>the god of fun and entertainment</a:t>
            </a:r>
          </a:p>
          <a:p>
            <a:pPr marL="0" indent="0">
              <a:buNone/>
            </a:pPr>
            <a:r>
              <a:rPr lang="en-US" sz="2400" b="1" dirty="0" smtClean="0"/>
              <a:t>There is nothing inherently wrong with wholesome recreation and entertainment.  God intended for us to enjoy life and its pleasures.</a:t>
            </a:r>
          </a:p>
          <a:p>
            <a:r>
              <a:rPr lang="en-US" sz="2400" b="1" dirty="0" smtClean="0"/>
              <a:t>No fair reading of </a:t>
            </a:r>
            <a:r>
              <a:rPr lang="en-US" sz="2400" b="1" u="sng" dirty="0" smtClean="0"/>
              <a:t>Ecclesiastes</a:t>
            </a:r>
            <a:r>
              <a:rPr lang="en-US" sz="2400" b="1" dirty="0" smtClean="0"/>
              <a:t>, </a:t>
            </a:r>
            <a:r>
              <a:rPr lang="en-US" sz="2400" b="1" u="sng" dirty="0" smtClean="0"/>
              <a:t>Song of Solomon</a:t>
            </a:r>
            <a:r>
              <a:rPr lang="en-US" sz="2400" b="1" dirty="0" smtClean="0"/>
              <a:t>, or </a:t>
            </a:r>
            <a:r>
              <a:rPr lang="en-US" sz="2400" b="1" u="sng" dirty="0" smtClean="0"/>
              <a:t>Proverbs</a:t>
            </a:r>
            <a:r>
              <a:rPr lang="en-US" sz="2400" b="1" dirty="0" smtClean="0"/>
              <a:t> suggests otherwise.</a:t>
            </a:r>
          </a:p>
          <a:p>
            <a:r>
              <a:rPr lang="en-US" sz="2400" b="1" dirty="0" smtClean="0"/>
              <a:t>But we have turned what should be the </a:t>
            </a:r>
            <a:r>
              <a:rPr lang="en-US" sz="2400" b="1" i="1" dirty="0" smtClean="0"/>
              <a:t>dessert </a:t>
            </a:r>
            <a:r>
              <a:rPr lang="en-US" sz="2400" b="1" dirty="0" smtClean="0"/>
              <a:t>into the </a:t>
            </a:r>
            <a:r>
              <a:rPr lang="en-US" sz="2400" b="1" i="1" dirty="0" smtClean="0"/>
              <a:t>whole meal!  </a:t>
            </a:r>
            <a:r>
              <a:rPr lang="en-US" sz="2400" b="1" u="sng" dirty="0" smtClean="0"/>
              <a:t>Prov.21:17</a:t>
            </a:r>
            <a:endParaRPr lang="en-US" sz="2400" b="1" dirty="0" smtClean="0"/>
          </a:p>
          <a:p>
            <a:r>
              <a:rPr lang="en-US" sz="2400" b="1" dirty="0" smtClean="0"/>
              <a:t>Everything from work to school to worship now has to be “fun,” or is rejected. </a:t>
            </a:r>
            <a:r>
              <a:rPr lang="en-US" sz="2400" b="1" u="sng" dirty="0" smtClean="0"/>
              <a:t>Phil.3:19</a:t>
            </a:r>
            <a:endParaRPr lang="en-US" sz="2400" b="1" dirty="0" smtClean="0"/>
          </a:p>
          <a:p>
            <a:r>
              <a:rPr lang="en-US" sz="2400" b="1" dirty="0" smtClean="0"/>
              <a:t>We have to be “entertained” full-time.  </a:t>
            </a:r>
            <a:r>
              <a:rPr lang="en-US" sz="2400" b="1" u="sng" dirty="0" smtClean="0"/>
              <a:t>2Tim.3:4</a:t>
            </a:r>
            <a:endParaRPr lang="en-US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000718" y="6380603"/>
            <a:ext cx="2432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Angel of Christian Charity, “Eros”  Piccadilly  Circle, London</a:t>
            </a:r>
            <a:endParaRPr lang="en-US" sz="1200" dirty="0"/>
          </a:p>
        </p:txBody>
      </p:sp>
      <p:pic>
        <p:nvPicPr>
          <p:cNvPr id="3" name="Picture 2" descr="sports_520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042"/>
            <a:ext cx="4614525" cy="2662226"/>
          </a:xfrm>
          <a:prstGeom prst="rect">
            <a:avLst/>
          </a:prstGeom>
        </p:spPr>
      </p:pic>
      <p:pic>
        <p:nvPicPr>
          <p:cNvPr id="5" name="Picture 4" descr="coll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5932"/>
            <a:ext cx="4614525" cy="24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1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614525" cy="1615933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Modern Idolatry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422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err="1" smtClean="0"/>
              <a:t>Opinionitus</a:t>
            </a:r>
            <a:r>
              <a:rPr lang="en-US" b="1" i="1" dirty="0" smtClean="0"/>
              <a:t>- </a:t>
            </a:r>
            <a:r>
              <a:rPr lang="en-US" b="1" dirty="0" smtClean="0"/>
              <a:t>the god of opinions</a:t>
            </a:r>
          </a:p>
          <a:p>
            <a:pPr marL="0" indent="0">
              <a:buNone/>
            </a:pPr>
            <a:r>
              <a:rPr lang="en-US" sz="2400" b="1" dirty="0" smtClean="0"/>
              <a:t>“Opinions are like noses in that pretty much everyone has one- but it’s where you stick ‘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that counts!”</a:t>
            </a:r>
          </a:p>
          <a:p>
            <a:r>
              <a:rPr lang="en-US" sz="2400" b="1" dirty="0" smtClean="0"/>
              <a:t>A.k.a. </a:t>
            </a:r>
            <a:r>
              <a:rPr lang="en-US" sz="2400" b="1" i="1" dirty="0" smtClean="0"/>
              <a:t>“</a:t>
            </a:r>
            <a:r>
              <a:rPr lang="en-US" sz="2400" b="1" i="1" dirty="0" err="1" smtClean="0"/>
              <a:t>Intellectus</a:t>
            </a:r>
            <a:r>
              <a:rPr lang="en-US" sz="2400" b="1" i="1" dirty="0" smtClean="0"/>
              <a:t>”- </a:t>
            </a:r>
            <a:r>
              <a:rPr lang="en-US" sz="2400" b="1" dirty="0" smtClean="0"/>
              <a:t>the false god that convinces us that our opinions are intelligent, factual, or relevant, </a:t>
            </a:r>
            <a:r>
              <a:rPr lang="en-US" sz="2400" b="1" u="sng" dirty="0" smtClean="0"/>
              <a:t>Jer.10:23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Opinions are not the problem, it is the notion that they must always be shared, </a:t>
            </a:r>
            <a:r>
              <a:rPr lang="en-US" sz="2400" b="1" u="sng" dirty="0" smtClean="0"/>
              <a:t>Prov.18:2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We have become like </a:t>
            </a:r>
            <a:r>
              <a:rPr lang="en-US" sz="2400" b="1" dirty="0" err="1" smtClean="0"/>
              <a:t>Elihu</a:t>
            </a:r>
            <a:r>
              <a:rPr lang="en-US" sz="2400" b="1" dirty="0" smtClean="0"/>
              <a:t>- who first restrained, but ultimately could not contain his opinions, </a:t>
            </a:r>
            <a:r>
              <a:rPr lang="en-US" sz="2400" b="1" u="sng" dirty="0" smtClean="0"/>
              <a:t>Job 32:17-20</a:t>
            </a:r>
            <a:r>
              <a:rPr lang="en-US" sz="2400" b="1" dirty="0" smtClean="0"/>
              <a:t>.</a:t>
            </a:r>
          </a:p>
        </p:txBody>
      </p:sp>
      <p:pic>
        <p:nvPicPr>
          <p:cNvPr id="4" name="Picture 3" descr="shy--fearful-dogs--u-s-canine-behavior-modification--dog-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142" y="1615932"/>
            <a:ext cx="3330089" cy="52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9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614525" cy="1615933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Modern Idolatry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422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i="1" dirty="0" err="1" smtClean="0"/>
              <a:t>Gossipos</a:t>
            </a:r>
            <a:r>
              <a:rPr lang="en-US" b="1" i="1" dirty="0" smtClean="0"/>
              <a:t>- </a:t>
            </a:r>
            <a:r>
              <a:rPr lang="en-US" b="1" dirty="0" smtClean="0"/>
              <a:t>the god of gossip</a:t>
            </a:r>
          </a:p>
          <a:p>
            <a:pPr marL="0" indent="0">
              <a:buNone/>
            </a:pPr>
            <a:r>
              <a:rPr lang="en-US" sz="2400" b="1" dirty="0" smtClean="0"/>
              <a:t>Gossip, in its truest sense, is simply talking/hearing things that shouldn’t be to or heard- let alone repeated.</a:t>
            </a:r>
          </a:p>
          <a:p>
            <a:r>
              <a:rPr lang="en-US" sz="2400" b="1" dirty="0" smtClean="0"/>
              <a:t>This false god owes its success to the insatiable appetite of “</a:t>
            </a:r>
            <a:r>
              <a:rPr lang="en-US" sz="2400" b="1" i="1" dirty="0" smtClean="0"/>
              <a:t>telling or hearing something new,” </a:t>
            </a:r>
            <a:r>
              <a:rPr lang="en-US" sz="2400" b="1" u="sng" dirty="0" smtClean="0"/>
              <a:t>Acts 17:21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Though </a:t>
            </a:r>
            <a:r>
              <a:rPr lang="en-US" sz="2400" b="1" u="sng" dirty="0" smtClean="0"/>
              <a:t>1Tim.5:13-15</a:t>
            </a:r>
            <a:r>
              <a:rPr lang="en-US" sz="2400" b="1" dirty="0"/>
              <a:t> </a:t>
            </a:r>
            <a:r>
              <a:rPr lang="en-US" sz="2400" b="1" dirty="0" smtClean="0"/>
              <a:t>links the tendency to </a:t>
            </a:r>
            <a:r>
              <a:rPr lang="en-US" sz="2400" b="1" i="1" dirty="0" smtClean="0"/>
              <a:t>younger widows, </a:t>
            </a:r>
            <a:r>
              <a:rPr lang="en-US" sz="2400" b="1" dirty="0" smtClean="0"/>
              <a:t>it is certainly not so limited by age OR gender!</a:t>
            </a:r>
          </a:p>
          <a:p>
            <a:r>
              <a:rPr lang="en-US" sz="2400" b="1" dirty="0" smtClean="0"/>
              <a:t>Notice its </a:t>
            </a:r>
            <a:r>
              <a:rPr lang="en-US" sz="2400" b="1" i="1" dirty="0" smtClean="0"/>
              <a:t>company </a:t>
            </a:r>
            <a:r>
              <a:rPr lang="en-US" sz="2400" b="1" dirty="0" smtClean="0"/>
              <a:t>in </a:t>
            </a:r>
            <a:r>
              <a:rPr lang="en-US" sz="2400" b="1" u="sng" dirty="0" smtClean="0"/>
              <a:t>Rom.1:28-32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Those who engage in gossip (hearing or telling) are surely to become its object! </a:t>
            </a:r>
          </a:p>
        </p:txBody>
      </p:sp>
      <p:pic>
        <p:nvPicPr>
          <p:cNvPr id="3" name="Picture 2" descr="49764071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3" r="2122" b="15452"/>
          <a:stretch/>
        </p:blipFill>
        <p:spPr>
          <a:xfrm>
            <a:off x="419300" y="1615932"/>
            <a:ext cx="3965495" cy="2601611"/>
          </a:xfrm>
          <a:prstGeom prst="rect">
            <a:avLst/>
          </a:prstGeom>
        </p:spPr>
      </p:pic>
      <p:pic>
        <p:nvPicPr>
          <p:cNvPr id="5" name="Picture 4" descr="gossip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8"/>
          <a:stretch/>
        </p:blipFill>
        <p:spPr>
          <a:xfrm>
            <a:off x="419314" y="3607390"/>
            <a:ext cx="3965495" cy="32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2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947</Words>
  <Application>Microsoft Macintosh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 Idolatry</vt:lpstr>
      <vt:lpstr>Modern Idolatry</vt:lpstr>
      <vt:lpstr>Modern Idolatry</vt:lpstr>
      <vt:lpstr>Modern Idolatry</vt:lpstr>
      <vt:lpstr>Conclusions:</vt:lpstr>
      <vt:lpstr>PowerPoint Presentation</vt:lpstr>
    </vt:vector>
  </TitlesOfParts>
  <Company>Southside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Strong</dc:creator>
  <cp:lastModifiedBy>Philip Strong</cp:lastModifiedBy>
  <cp:revision>17</cp:revision>
  <cp:lastPrinted>2018-03-04T12:48:42Z</cp:lastPrinted>
  <dcterms:created xsi:type="dcterms:W3CDTF">2018-03-03T16:18:19Z</dcterms:created>
  <dcterms:modified xsi:type="dcterms:W3CDTF">2018-03-06T15:36:00Z</dcterms:modified>
</cp:coreProperties>
</file>