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handoutMasterIdLst>
    <p:handoutMasterId r:id="rId8"/>
  </p:handoutMasterIdLst>
  <p:sldIdLst>
    <p:sldId id="258" r:id="rId2"/>
    <p:sldId id="257" r:id="rId3"/>
    <p:sldId id="260" r:id="rId4"/>
    <p:sldId id="261" r:id="rId5"/>
    <p:sldId id="259"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921" autoAdjust="0"/>
  </p:normalViewPr>
  <p:slideViewPr>
    <p:cSldViewPr snapToGrid="0" snapToObjects="1">
      <p:cViewPr varScale="1">
        <p:scale>
          <a:sx n="108" d="100"/>
          <a:sy n="108" d="100"/>
        </p:scale>
        <p:origin x="-162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D5A72D2-8106-4541-A17C-33AD5573F4F2}" type="datetimeFigureOut">
              <a:rPr lang="en-US" smtClean="0"/>
              <a:t>11/4/17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73AE19E-2F92-DC45-B225-A86AC7B64E7F}" type="slidenum">
              <a:rPr lang="en-US" smtClean="0"/>
              <a:t>‹#›</a:t>
            </a:fld>
            <a:endParaRPr lang="en-US"/>
          </a:p>
        </p:txBody>
      </p:sp>
    </p:spTree>
    <p:extLst>
      <p:ext uri="{BB962C8B-B14F-4D97-AF65-F5344CB8AC3E}">
        <p14:creationId xmlns:p14="http://schemas.microsoft.com/office/powerpoint/2010/main" val="33748561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DB39D8-775E-F344-8B32-3E2F5C1A5A85}" type="datetimeFigureOut">
              <a:rPr lang="en-US" smtClean="0"/>
              <a:t>11/4/17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DC396D-8612-F146-A78A-5E50BD3651D0}" type="slidenum">
              <a:rPr lang="en-US" smtClean="0"/>
              <a:t>‹#›</a:t>
            </a:fld>
            <a:endParaRPr lang="en-US"/>
          </a:p>
        </p:txBody>
      </p:sp>
    </p:spTree>
    <p:extLst>
      <p:ext uri="{BB962C8B-B14F-4D97-AF65-F5344CB8AC3E}">
        <p14:creationId xmlns:p14="http://schemas.microsoft.com/office/powerpoint/2010/main" val="201896694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Points</a:t>
            </a:r>
            <a:r>
              <a:rPr lang="en-US" baseline="0" dirty="0" smtClean="0"/>
              <a:t> relative to Title: 1) The answer is NOT “Catholic” Christians and “Protestant” Christians, or “Baptist” Christians and “Methodist” Christians, etc., for what I hope are obvious reasons; 2) There are “living” Christians and “dead” Christians as per </a:t>
            </a:r>
            <a:r>
              <a:rPr lang="en-US" u="sng" baseline="0" dirty="0" smtClean="0"/>
              <a:t>1Thess.4:13ff</a:t>
            </a:r>
            <a:r>
              <a:rPr lang="en-US" u="none" baseline="0" dirty="0" smtClean="0"/>
              <a:t>, thus the specificity of the title; 3) Since the primary audience for this lesson is made up primarily of those who are “Christians” according the NT, we will not be discussing </a:t>
            </a:r>
            <a:r>
              <a:rPr lang="en-US" i="1" u="none" baseline="0" dirty="0" smtClean="0"/>
              <a:t>how to become a Christian</a:t>
            </a:r>
            <a:r>
              <a:rPr lang="en-US" i="0" u="none" baseline="0" dirty="0" smtClean="0"/>
              <a:t>.  </a:t>
            </a:r>
            <a:endParaRPr lang="en-US" dirty="0"/>
          </a:p>
        </p:txBody>
      </p:sp>
      <p:sp>
        <p:nvSpPr>
          <p:cNvPr id="4" name="Slide Number Placeholder 3"/>
          <p:cNvSpPr>
            <a:spLocks noGrp="1"/>
          </p:cNvSpPr>
          <p:nvPr>
            <p:ph type="sldNum" sz="quarter" idx="10"/>
          </p:nvPr>
        </p:nvSpPr>
        <p:spPr/>
        <p:txBody>
          <a:bodyPr/>
          <a:lstStyle/>
          <a:p>
            <a:fld id="{BCDC396D-8612-F146-A78A-5E50BD3651D0}" type="slidenum">
              <a:rPr lang="en-US" smtClean="0"/>
              <a:t>2</a:t>
            </a:fld>
            <a:endParaRPr lang="en-US"/>
          </a:p>
        </p:txBody>
      </p:sp>
    </p:spTree>
    <p:extLst>
      <p:ext uri="{BB962C8B-B14F-4D97-AF65-F5344CB8AC3E}">
        <p14:creationId xmlns:p14="http://schemas.microsoft.com/office/powerpoint/2010/main" val="6049131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DC396D-8612-F146-A78A-5E50BD3651D0}" type="slidenum">
              <a:rPr lang="en-US" smtClean="0"/>
              <a:t>3</a:t>
            </a:fld>
            <a:endParaRPr lang="en-US"/>
          </a:p>
        </p:txBody>
      </p:sp>
    </p:spTree>
    <p:extLst>
      <p:ext uri="{BB962C8B-B14F-4D97-AF65-F5344CB8AC3E}">
        <p14:creationId xmlns:p14="http://schemas.microsoft.com/office/powerpoint/2010/main" val="6049131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if you are a</a:t>
            </a:r>
            <a:r>
              <a:rPr lang="en-US" baseline="0" dirty="0" smtClean="0"/>
              <a:t> weak unfaithful Christian lacking faith, build and develop your faith, and allow God to use other stronger Christians to help you!  We’ll explore the specifics of how this can be done next Sunday morning. </a:t>
            </a:r>
            <a:endParaRPr lang="en-US" dirty="0"/>
          </a:p>
        </p:txBody>
      </p:sp>
      <p:sp>
        <p:nvSpPr>
          <p:cNvPr id="4" name="Slide Number Placeholder 3"/>
          <p:cNvSpPr>
            <a:spLocks noGrp="1"/>
          </p:cNvSpPr>
          <p:nvPr>
            <p:ph type="sldNum" sz="quarter" idx="10"/>
          </p:nvPr>
        </p:nvSpPr>
        <p:spPr/>
        <p:txBody>
          <a:bodyPr/>
          <a:lstStyle/>
          <a:p>
            <a:fld id="{BCDC396D-8612-F146-A78A-5E50BD3651D0}" type="slidenum">
              <a:rPr lang="en-US" smtClean="0"/>
              <a:t>4</a:t>
            </a:fld>
            <a:endParaRPr lang="en-US"/>
          </a:p>
        </p:txBody>
      </p:sp>
    </p:spTree>
    <p:extLst>
      <p:ext uri="{BB962C8B-B14F-4D97-AF65-F5344CB8AC3E}">
        <p14:creationId xmlns:p14="http://schemas.microsoft.com/office/powerpoint/2010/main" val="604913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AF5D57-18AD-BD43-80CD-7BC3B86E6F66}" type="datetimeFigureOut">
              <a:rPr lang="en-US" smtClean="0"/>
              <a:t>11/4/17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3CB1D-D404-1448-8428-E0311AA5EDCD}" type="slidenum">
              <a:rPr lang="en-US" smtClean="0"/>
              <a:t>‹#›</a:t>
            </a:fld>
            <a:endParaRPr lang="en-US"/>
          </a:p>
        </p:txBody>
      </p:sp>
    </p:spTree>
    <p:extLst>
      <p:ext uri="{BB962C8B-B14F-4D97-AF65-F5344CB8AC3E}">
        <p14:creationId xmlns:p14="http://schemas.microsoft.com/office/powerpoint/2010/main" val="2201586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AF5D57-18AD-BD43-80CD-7BC3B86E6F66}" type="datetimeFigureOut">
              <a:rPr lang="en-US" smtClean="0"/>
              <a:t>11/4/17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3CB1D-D404-1448-8428-E0311AA5EDCD}" type="slidenum">
              <a:rPr lang="en-US" smtClean="0"/>
              <a:t>‹#›</a:t>
            </a:fld>
            <a:endParaRPr lang="en-US"/>
          </a:p>
        </p:txBody>
      </p:sp>
    </p:spTree>
    <p:extLst>
      <p:ext uri="{BB962C8B-B14F-4D97-AF65-F5344CB8AC3E}">
        <p14:creationId xmlns:p14="http://schemas.microsoft.com/office/powerpoint/2010/main" val="2799508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AF5D57-18AD-BD43-80CD-7BC3B86E6F66}" type="datetimeFigureOut">
              <a:rPr lang="en-US" smtClean="0"/>
              <a:t>11/4/17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3CB1D-D404-1448-8428-E0311AA5EDCD}" type="slidenum">
              <a:rPr lang="en-US" smtClean="0"/>
              <a:t>‹#›</a:t>
            </a:fld>
            <a:endParaRPr lang="en-US"/>
          </a:p>
        </p:txBody>
      </p:sp>
    </p:spTree>
    <p:extLst>
      <p:ext uri="{BB962C8B-B14F-4D97-AF65-F5344CB8AC3E}">
        <p14:creationId xmlns:p14="http://schemas.microsoft.com/office/powerpoint/2010/main" val="1249455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AF5D57-18AD-BD43-80CD-7BC3B86E6F66}" type="datetimeFigureOut">
              <a:rPr lang="en-US" smtClean="0"/>
              <a:t>11/4/17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3CB1D-D404-1448-8428-E0311AA5EDCD}" type="slidenum">
              <a:rPr lang="en-US" smtClean="0"/>
              <a:t>‹#›</a:t>
            </a:fld>
            <a:endParaRPr lang="en-US"/>
          </a:p>
        </p:txBody>
      </p:sp>
    </p:spTree>
    <p:extLst>
      <p:ext uri="{BB962C8B-B14F-4D97-AF65-F5344CB8AC3E}">
        <p14:creationId xmlns:p14="http://schemas.microsoft.com/office/powerpoint/2010/main" val="3051090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AF5D57-18AD-BD43-80CD-7BC3B86E6F66}" type="datetimeFigureOut">
              <a:rPr lang="en-US" smtClean="0"/>
              <a:t>11/4/17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3CB1D-D404-1448-8428-E0311AA5EDCD}" type="slidenum">
              <a:rPr lang="en-US" smtClean="0"/>
              <a:t>‹#›</a:t>
            </a:fld>
            <a:endParaRPr lang="en-US"/>
          </a:p>
        </p:txBody>
      </p:sp>
    </p:spTree>
    <p:extLst>
      <p:ext uri="{BB962C8B-B14F-4D97-AF65-F5344CB8AC3E}">
        <p14:creationId xmlns:p14="http://schemas.microsoft.com/office/powerpoint/2010/main" val="1388259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AF5D57-18AD-BD43-80CD-7BC3B86E6F66}" type="datetimeFigureOut">
              <a:rPr lang="en-US" smtClean="0"/>
              <a:t>11/4/17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3CB1D-D404-1448-8428-E0311AA5EDCD}" type="slidenum">
              <a:rPr lang="en-US" smtClean="0"/>
              <a:t>‹#›</a:t>
            </a:fld>
            <a:endParaRPr lang="en-US"/>
          </a:p>
        </p:txBody>
      </p:sp>
    </p:spTree>
    <p:extLst>
      <p:ext uri="{BB962C8B-B14F-4D97-AF65-F5344CB8AC3E}">
        <p14:creationId xmlns:p14="http://schemas.microsoft.com/office/powerpoint/2010/main" val="4226286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AF5D57-18AD-BD43-80CD-7BC3B86E6F66}" type="datetimeFigureOut">
              <a:rPr lang="en-US" smtClean="0"/>
              <a:t>11/4/17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13CB1D-D404-1448-8428-E0311AA5EDCD}" type="slidenum">
              <a:rPr lang="en-US" smtClean="0"/>
              <a:t>‹#›</a:t>
            </a:fld>
            <a:endParaRPr lang="en-US"/>
          </a:p>
        </p:txBody>
      </p:sp>
    </p:spTree>
    <p:extLst>
      <p:ext uri="{BB962C8B-B14F-4D97-AF65-F5344CB8AC3E}">
        <p14:creationId xmlns:p14="http://schemas.microsoft.com/office/powerpoint/2010/main" val="2319907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AF5D57-18AD-BD43-80CD-7BC3B86E6F66}" type="datetimeFigureOut">
              <a:rPr lang="en-US" smtClean="0"/>
              <a:t>11/4/17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13CB1D-D404-1448-8428-E0311AA5EDCD}" type="slidenum">
              <a:rPr lang="en-US" smtClean="0"/>
              <a:t>‹#›</a:t>
            </a:fld>
            <a:endParaRPr lang="en-US"/>
          </a:p>
        </p:txBody>
      </p:sp>
    </p:spTree>
    <p:extLst>
      <p:ext uri="{BB962C8B-B14F-4D97-AF65-F5344CB8AC3E}">
        <p14:creationId xmlns:p14="http://schemas.microsoft.com/office/powerpoint/2010/main" val="4120709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AF5D57-18AD-BD43-80CD-7BC3B86E6F66}" type="datetimeFigureOut">
              <a:rPr lang="en-US" smtClean="0"/>
              <a:t>11/4/17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13CB1D-D404-1448-8428-E0311AA5EDCD}" type="slidenum">
              <a:rPr lang="en-US" smtClean="0"/>
              <a:t>‹#›</a:t>
            </a:fld>
            <a:endParaRPr lang="en-US"/>
          </a:p>
        </p:txBody>
      </p:sp>
    </p:spTree>
    <p:extLst>
      <p:ext uri="{BB962C8B-B14F-4D97-AF65-F5344CB8AC3E}">
        <p14:creationId xmlns:p14="http://schemas.microsoft.com/office/powerpoint/2010/main" val="2662584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AF5D57-18AD-BD43-80CD-7BC3B86E6F66}" type="datetimeFigureOut">
              <a:rPr lang="en-US" smtClean="0"/>
              <a:t>11/4/17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3CB1D-D404-1448-8428-E0311AA5EDCD}" type="slidenum">
              <a:rPr lang="en-US" smtClean="0"/>
              <a:t>‹#›</a:t>
            </a:fld>
            <a:endParaRPr lang="en-US"/>
          </a:p>
        </p:txBody>
      </p:sp>
    </p:spTree>
    <p:extLst>
      <p:ext uri="{BB962C8B-B14F-4D97-AF65-F5344CB8AC3E}">
        <p14:creationId xmlns:p14="http://schemas.microsoft.com/office/powerpoint/2010/main" val="3195416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AF5D57-18AD-BD43-80CD-7BC3B86E6F66}" type="datetimeFigureOut">
              <a:rPr lang="en-US" smtClean="0"/>
              <a:t>11/4/17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3CB1D-D404-1448-8428-E0311AA5EDCD}" type="slidenum">
              <a:rPr lang="en-US" smtClean="0"/>
              <a:t>‹#›</a:t>
            </a:fld>
            <a:endParaRPr lang="en-US"/>
          </a:p>
        </p:txBody>
      </p:sp>
    </p:spTree>
    <p:extLst>
      <p:ext uri="{BB962C8B-B14F-4D97-AF65-F5344CB8AC3E}">
        <p14:creationId xmlns:p14="http://schemas.microsoft.com/office/powerpoint/2010/main" val="3469433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AF5D57-18AD-BD43-80CD-7BC3B86E6F66}" type="datetimeFigureOut">
              <a:rPr lang="en-US" smtClean="0"/>
              <a:t>11/4/17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13CB1D-D404-1448-8428-E0311AA5EDCD}" type="slidenum">
              <a:rPr lang="en-US" smtClean="0"/>
              <a:t>‹#›</a:t>
            </a:fld>
            <a:endParaRPr lang="en-US"/>
          </a:p>
        </p:txBody>
      </p:sp>
    </p:spTree>
    <p:extLst>
      <p:ext uri="{BB962C8B-B14F-4D97-AF65-F5344CB8AC3E}">
        <p14:creationId xmlns:p14="http://schemas.microsoft.com/office/powerpoint/2010/main" val="16113269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4231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CFFCC"/>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1001376"/>
          </a:xfrm>
        </p:spPr>
        <p:txBody>
          <a:bodyPr>
            <a:normAutofit fontScale="90000"/>
          </a:bodyPr>
          <a:lstStyle/>
          <a:p>
            <a:r>
              <a:rPr lang="en-US" sz="4000" b="1" dirty="0" smtClean="0">
                <a:ln w="10541" cmpd="sng">
                  <a:solidFill>
                    <a:schemeClr val="accent1">
                      <a:shade val="88000"/>
                      <a:satMod val="110000"/>
                    </a:schemeClr>
                  </a:solidFill>
                  <a:prstDash val="solid"/>
                </a:ln>
                <a:solidFill>
                  <a:schemeClr val="accent3">
                    <a:lumMod val="50000"/>
                  </a:schemeClr>
                </a:solidFill>
              </a:rPr>
              <a:t>There are Really Only </a:t>
            </a:r>
            <a:br>
              <a:rPr lang="en-US" sz="4000" b="1" dirty="0" smtClean="0">
                <a:ln w="10541" cmpd="sng">
                  <a:solidFill>
                    <a:schemeClr val="accent1">
                      <a:shade val="88000"/>
                      <a:satMod val="110000"/>
                    </a:schemeClr>
                  </a:solidFill>
                  <a:prstDash val="solid"/>
                </a:ln>
                <a:solidFill>
                  <a:schemeClr val="accent3">
                    <a:lumMod val="50000"/>
                  </a:schemeClr>
                </a:solidFill>
              </a:rPr>
            </a:br>
            <a:r>
              <a:rPr lang="en-US" sz="4000" b="1" dirty="0" smtClean="0">
                <a:ln w="10541" cmpd="sng">
                  <a:solidFill>
                    <a:schemeClr val="accent1">
                      <a:shade val="88000"/>
                      <a:satMod val="110000"/>
                    </a:schemeClr>
                  </a:solidFill>
                  <a:prstDash val="solid"/>
                </a:ln>
                <a:solidFill>
                  <a:schemeClr val="accent3">
                    <a:lumMod val="50000"/>
                  </a:schemeClr>
                </a:solidFill>
              </a:rPr>
              <a:t>Two Kinds of </a:t>
            </a:r>
            <a:r>
              <a:rPr lang="en-US" sz="4000" b="1" i="1" spc="300" dirty="0" smtClean="0">
                <a:ln w="11430" cmpd="sng">
                  <a:solidFill>
                    <a:schemeClr val="accent1">
                      <a:tint val="10000"/>
                    </a:schemeClr>
                  </a:solidFill>
                  <a:prstDash val="solid"/>
                  <a:miter lim="800000"/>
                </a:ln>
                <a:solidFill>
                  <a:schemeClr val="accent3">
                    <a:lumMod val="50000"/>
                  </a:schemeClr>
                </a:solidFill>
                <a:effectLst>
                  <a:glow rad="45500">
                    <a:schemeClr val="accent1">
                      <a:satMod val="220000"/>
                      <a:alpha val="35000"/>
                    </a:schemeClr>
                  </a:glow>
                </a:effectLst>
              </a:rPr>
              <a:t>Living</a:t>
            </a:r>
            <a:r>
              <a:rPr lang="en-US" sz="4000" b="1" dirty="0" smtClean="0">
                <a:ln w="10541" cmpd="sng">
                  <a:solidFill>
                    <a:schemeClr val="accent1">
                      <a:shade val="88000"/>
                      <a:satMod val="110000"/>
                    </a:schemeClr>
                  </a:solidFill>
                  <a:prstDash val="solid"/>
                </a:ln>
                <a:solidFill>
                  <a:schemeClr val="accent3">
                    <a:lumMod val="50000"/>
                  </a:schemeClr>
                </a:solidFill>
              </a:rPr>
              <a:t> Christians…</a:t>
            </a:r>
            <a:endParaRPr lang="en-US" sz="4000" b="1" dirty="0">
              <a:ln w="10541" cmpd="sng">
                <a:solidFill>
                  <a:schemeClr val="accent1">
                    <a:shade val="88000"/>
                    <a:satMod val="110000"/>
                  </a:schemeClr>
                </a:solidFill>
                <a:prstDash val="solid"/>
              </a:ln>
              <a:solidFill>
                <a:schemeClr val="accent3">
                  <a:lumMod val="50000"/>
                </a:schemeClr>
              </a:solidFill>
            </a:endParaRPr>
          </a:p>
        </p:txBody>
      </p:sp>
      <p:grpSp>
        <p:nvGrpSpPr>
          <p:cNvPr id="18" name="Group 17"/>
          <p:cNvGrpSpPr/>
          <p:nvPr/>
        </p:nvGrpSpPr>
        <p:grpSpPr>
          <a:xfrm>
            <a:off x="162814" y="1261906"/>
            <a:ext cx="4412242" cy="4209035"/>
            <a:chOff x="162814" y="1261906"/>
            <a:chExt cx="4412242" cy="4209035"/>
          </a:xfrm>
        </p:grpSpPr>
        <p:sp>
          <p:nvSpPr>
            <p:cNvPr id="4" name="Oval 3"/>
            <p:cNvSpPr/>
            <p:nvPr/>
          </p:nvSpPr>
          <p:spPr>
            <a:xfrm>
              <a:off x="162814" y="1261906"/>
              <a:ext cx="4412242" cy="420903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1195457" y="1263895"/>
              <a:ext cx="2272466" cy="1077218"/>
            </a:xfrm>
            <a:prstGeom prst="rect">
              <a:avLst/>
            </a:prstGeom>
            <a:noFill/>
          </p:spPr>
          <p:txBody>
            <a:bodyPr wrap="square" rtlCol="0">
              <a:spAutoFit/>
            </a:bodyPr>
            <a:lstStyle/>
            <a:p>
              <a:pPr algn="ctr"/>
              <a:r>
                <a:rPr lang="en-US" sz="32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“Faithful </a:t>
              </a: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Christians”</a:t>
              </a:r>
              <a:endParaRPr 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grpSp>
      <p:grpSp>
        <p:nvGrpSpPr>
          <p:cNvPr id="11" name="Group 10"/>
          <p:cNvGrpSpPr/>
          <p:nvPr/>
        </p:nvGrpSpPr>
        <p:grpSpPr>
          <a:xfrm>
            <a:off x="4597201" y="1263895"/>
            <a:ext cx="4398231" cy="4209035"/>
            <a:chOff x="4597202" y="1556886"/>
            <a:chExt cx="4119175" cy="4029927"/>
          </a:xfrm>
        </p:grpSpPr>
        <p:sp>
          <p:nvSpPr>
            <p:cNvPr id="8" name="Oval 7"/>
            <p:cNvSpPr/>
            <p:nvPr/>
          </p:nvSpPr>
          <p:spPr>
            <a:xfrm>
              <a:off x="4597202" y="1556886"/>
              <a:ext cx="4119175" cy="4029927"/>
            </a:xfrm>
            <a:prstGeom prst="ellipse">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TextBox 8"/>
            <p:cNvSpPr txBox="1"/>
            <p:nvPr/>
          </p:nvSpPr>
          <p:spPr>
            <a:xfrm>
              <a:off x="5364241" y="4427943"/>
              <a:ext cx="2554061" cy="1031379"/>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“Unfaithful </a:t>
              </a:r>
              <a:r>
                <a:rPr lang="en-US"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Christians”</a:t>
              </a:r>
              <a:endPar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pSp>
      <p:sp>
        <p:nvSpPr>
          <p:cNvPr id="7" name="TextBox 6"/>
          <p:cNvSpPr txBox="1"/>
          <p:nvPr/>
        </p:nvSpPr>
        <p:spPr>
          <a:xfrm>
            <a:off x="1278083" y="4862259"/>
            <a:ext cx="2124713" cy="461665"/>
          </a:xfrm>
          <a:prstGeom prst="rect">
            <a:avLst/>
          </a:prstGeom>
          <a:noFill/>
        </p:spPr>
        <p:txBody>
          <a:bodyPr wrap="square" rtlCol="0">
            <a:spAutoFit/>
          </a:bodyPr>
          <a:lstStyle/>
          <a:p>
            <a:pPr algn="ctr"/>
            <a:r>
              <a:rPr lang="en-US" sz="2400" b="1" dirty="0" smtClean="0">
                <a:solidFill>
                  <a:schemeClr val="tx2"/>
                </a:solidFill>
              </a:rPr>
              <a:t>“full of faith”</a:t>
            </a:r>
            <a:endParaRPr lang="en-US" sz="2400" b="1" dirty="0">
              <a:solidFill>
                <a:schemeClr val="tx2"/>
              </a:solidFill>
            </a:endParaRPr>
          </a:p>
        </p:txBody>
      </p:sp>
      <p:sp>
        <p:nvSpPr>
          <p:cNvPr id="10" name="TextBox 9"/>
          <p:cNvSpPr txBox="1"/>
          <p:nvPr/>
        </p:nvSpPr>
        <p:spPr>
          <a:xfrm>
            <a:off x="5649621" y="1387391"/>
            <a:ext cx="2303807" cy="461665"/>
          </a:xfrm>
          <a:prstGeom prst="rect">
            <a:avLst/>
          </a:prstGeom>
          <a:noFill/>
        </p:spPr>
        <p:txBody>
          <a:bodyPr wrap="square" rtlCol="0">
            <a:spAutoFit/>
          </a:bodyPr>
          <a:lstStyle/>
          <a:p>
            <a:pPr algn="ctr"/>
            <a:r>
              <a:rPr lang="en-US" sz="2400" b="1" dirty="0" smtClean="0">
                <a:solidFill>
                  <a:schemeClr val="accent2">
                    <a:lumMod val="75000"/>
                  </a:schemeClr>
                </a:solidFill>
              </a:rPr>
              <a:t>“lacking faith”</a:t>
            </a:r>
            <a:endParaRPr lang="en-US" sz="2400" b="1" dirty="0">
              <a:solidFill>
                <a:schemeClr val="accent2">
                  <a:lumMod val="75000"/>
                </a:schemeClr>
              </a:solidFill>
            </a:endParaRPr>
          </a:p>
        </p:txBody>
      </p:sp>
      <p:sp>
        <p:nvSpPr>
          <p:cNvPr id="15" name="TextBox 14"/>
          <p:cNvSpPr txBox="1"/>
          <p:nvPr/>
        </p:nvSpPr>
        <p:spPr>
          <a:xfrm>
            <a:off x="561705" y="2283091"/>
            <a:ext cx="3602356" cy="2579168"/>
          </a:xfrm>
          <a:prstGeom prst="rect">
            <a:avLst/>
          </a:prstGeom>
          <a:noFill/>
        </p:spPr>
        <p:txBody>
          <a:bodyPr wrap="square" rtlCol="0">
            <a:spAutoFit/>
          </a:bodyPr>
          <a:lstStyle/>
          <a:p>
            <a:pPr algn="ctr">
              <a:lnSpc>
                <a:spcPct val="90000"/>
              </a:lnSpc>
            </a:pPr>
            <a:r>
              <a:rPr lang="en-US" sz="2400" b="1" dirty="0" smtClean="0">
                <a:solidFill>
                  <a:srgbClr val="800000"/>
                </a:solidFill>
              </a:rPr>
              <a:t>Aren’t “mostly faithful,” </a:t>
            </a:r>
          </a:p>
          <a:p>
            <a:pPr algn="ctr">
              <a:lnSpc>
                <a:spcPct val="90000"/>
              </a:lnSpc>
              <a:spcAft>
                <a:spcPts val="600"/>
              </a:spcAft>
            </a:pPr>
            <a:r>
              <a:rPr lang="en-US" sz="2400" b="1" u="sng" dirty="0" smtClean="0">
                <a:solidFill>
                  <a:srgbClr val="800000"/>
                </a:solidFill>
              </a:rPr>
              <a:t>Luke 16:10</a:t>
            </a:r>
            <a:endParaRPr lang="en-US" sz="2400" b="1" dirty="0" smtClean="0">
              <a:solidFill>
                <a:srgbClr val="800000"/>
              </a:solidFill>
            </a:endParaRPr>
          </a:p>
          <a:p>
            <a:pPr algn="ctr">
              <a:lnSpc>
                <a:spcPct val="90000"/>
              </a:lnSpc>
              <a:spcAft>
                <a:spcPts val="600"/>
              </a:spcAft>
            </a:pPr>
            <a:r>
              <a:rPr lang="en-US" sz="2400" b="1" dirty="0" smtClean="0">
                <a:solidFill>
                  <a:srgbClr val="800000"/>
                </a:solidFill>
              </a:rPr>
              <a:t>Aren’t just “good enough,” </a:t>
            </a:r>
            <a:r>
              <a:rPr lang="en-US" sz="2400" b="1" u="sng" dirty="0" smtClean="0">
                <a:solidFill>
                  <a:srgbClr val="800000"/>
                </a:solidFill>
              </a:rPr>
              <a:t>Heb.</a:t>
            </a:r>
            <a:r>
              <a:rPr lang="en-US" sz="2400" b="1" u="sng" smtClean="0">
                <a:solidFill>
                  <a:srgbClr val="800000"/>
                </a:solidFill>
              </a:rPr>
              <a:t>12:10</a:t>
            </a:r>
            <a:r>
              <a:rPr lang="en-US" sz="2400" b="1" smtClean="0">
                <a:solidFill>
                  <a:srgbClr val="800000"/>
                </a:solidFill>
              </a:rPr>
              <a:t>; </a:t>
            </a:r>
            <a:r>
              <a:rPr lang="en-US" sz="2400" b="1" u="sng" dirty="0" smtClean="0">
                <a:solidFill>
                  <a:srgbClr val="800000"/>
                </a:solidFill>
              </a:rPr>
              <a:t>2Pet.1:4</a:t>
            </a:r>
            <a:endParaRPr lang="en-US" sz="2400" b="1" dirty="0" smtClean="0">
              <a:solidFill>
                <a:srgbClr val="800000"/>
              </a:solidFill>
            </a:endParaRPr>
          </a:p>
          <a:p>
            <a:pPr algn="ctr">
              <a:lnSpc>
                <a:spcPct val="90000"/>
              </a:lnSpc>
            </a:pPr>
            <a:r>
              <a:rPr lang="en-US" sz="2400" b="1" dirty="0" smtClean="0">
                <a:solidFill>
                  <a:srgbClr val="800000"/>
                </a:solidFill>
              </a:rPr>
              <a:t>Aren’t “half-measures” or “pick and choose,”</a:t>
            </a:r>
          </a:p>
          <a:p>
            <a:pPr algn="ctr">
              <a:lnSpc>
                <a:spcPct val="90000"/>
              </a:lnSpc>
              <a:spcAft>
                <a:spcPts val="600"/>
              </a:spcAft>
            </a:pPr>
            <a:r>
              <a:rPr lang="en-US" sz="2400" b="1" u="sng" dirty="0" smtClean="0">
                <a:solidFill>
                  <a:srgbClr val="800000"/>
                </a:solidFill>
              </a:rPr>
              <a:t>Mark 12:28-31</a:t>
            </a:r>
          </a:p>
        </p:txBody>
      </p:sp>
      <p:sp>
        <p:nvSpPr>
          <p:cNvPr id="16" name="TextBox 15"/>
          <p:cNvSpPr txBox="1"/>
          <p:nvPr/>
        </p:nvSpPr>
        <p:spPr>
          <a:xfrm>
            <a:off x="3502857" y="1065474"/>
            <a:ext cx="2059589" cy="523220"/>
          </a:xfrm>
          <a:prstGeom prst="rect">
            <a:avLst/>
          </a:prstGeom>
          <a:noFill/>
        </p:spPr>
        <p:txBody>
          <a:bodyPr wrap="square" rtlCol="0">
            <a:spAutoFit/>
          </a:bodyPr>
          <a:lstStyle/>
          <a:p>
            <a:r>
              <a:rPr lang="en-US" sz="2800" b="1" u="sng" dirty="0" smtClean="0"/>
              <a:t>1John 3:7-10</a:t>
            </a:r>
            <a:endParaRPr lang="en-US" sz="2800" b="1" u="sng" dirty="0"/>
          </a:p>
        </p:txBody>
      </p:sp>
      <p:sp>
        <p:nvSpPr>
          <p:cNvPr id="17" name="TextBox 16"/>
          <p:cNvSpPr txBox="1"/>
          <p:nvPr/>
        </p:nvSpPr>
        <p:spPr>
          <a:xfrm>
            <a:off x="5072303" y="1954231"/>
            <a:ext cx="3525212" cy="2400657"/>
          </a:xfrm>
          <a:prstGeom prst="rect">
            <a:avLst/>
          </a:prstGeom>
          <a:noFill/>
        </p:spPr>
        <p:txBody>
          <a:bodyPr wrap="square" rtlCol="0">
            <a:spAutoFit/>
          </a:bodyPr>
          <a:lstStyle/>
          <a:p>
            <a:pPr algn="ctr">
              <a:lnSpc>
                <a:spcPct val="90000"/>
              </a:lnSpc>
              <a:spcAft>
                <a:spcPts val="1200"/>
              </a:spcAft>
            </a:pPr>
            <a:r>
              <a:rPr lang="en-US" sz="2400" b="1" dirty="0" smtClean="0">
                <a:solidFill>
                  <a:schemeClr val="accent1">
                    <a:lumMod val="75000"/>
                  </a:schemeClr>
                </a:solidFill>
              </a:rPr>
              <a:t>Say “But God knows my heart,” </a:t>
            </a:r>
            <a:r>
              <a:rPr lang="en-US" sz="2400" b="1" u="sng" dirty="0" smtClean="0">
                <a:solidFill>
                  <a:schemeClr val="accent1">
                    <a:lumMod val="75000"/>
                  </a:schemeClr>
                </a:solidFill>
              </a:rPr>
              <a:t>1John 3:16-24</a:t>
            </a:r>
            <a:endParaRPr lang="en-US" sz="2400" b="1" dirty="0" smtClean="0">
              <a:solidFill>
                <a:schemeClr val="accent1">
                  <a:lumMod val="75000"/>
                </a:schemeClr>
              </a:solidFill>
            </a:endParaRPr>
          </a:p>
          <a:p>
            <a:pPr algn="ctr">
              <a:lnSpc>
                <a:spcPct val="90000"/>
              </a:lnSpc>
              <a:spcAft>
                <a:spcPts val="1200"/>
              </a:spcAft>
            </a:pPr>
            <a:r>
              <a:rPr lang="en-US" sz="2400" b="1" dirty="0" smtClean="0">
                <a:solidFill>
                  <a:schemeClr val="accent1">
                    <a:lumMod val="75000"/>
                  </a:schemeClr>
                </a:solidFill>
              </a:rPr>
              <a:t>Try “Fellowship with God and Satan,” </a:t>
            </a:r>
            <a:r>
              <a:rPr lang="en-US" sz="2400" b="1" u="sng" dirty="0" smtClean="0">
                <a:solidFill>
                  <a:schemeClr val="accent1">
                    <a:lumMod val="75000"/>
                  </a:schemeClr>
                </a:solidFill>
              </a:rPr>
              <a:t>2Cor.6:14-18</a:t>
            </a:r>
            <a:endParaRPr lang="en-US" sz="2400" b="1" dirty="0" smtClean="0">
              <a:solidFill>
                <a:schemeClr val="accent1">
                  <a:lumMod val="75000"/>
                </a:schemeClr>
              </a:solidFill>
            </a:endParaRPr>
          </a:p>
          <a:p>
            <a:pPr algn="ctr">
              <a:lnSpc>
                <a:spcPct val="90000"/>
              </a:lnSpc>
              <a:spcAft>
                <a:spcPts val="1200"/>
              </a:spcAft>
            </a:pPr>
            <a:r>
              <a:rPr lang="en-US" sz="2400" b="1" dirty="0" smtClean="0">
                <a:solidFill>
                  <a:schemeClr val="accent1">
                    <a:lumMod val="75000"/>
                  </a:schemeClr>
                </a:solidFill>
              </a:rPr>
              <a:t>Seek “Friends with Jesus and the world,” </a:t>
            </a:r>
            <a:r>
              <a:rPr lang="en-US" sz="2400" b="1" u="sng" dirty="0" smtClean="0">
                <a:solidFill>
                  <a:schemeClr val="accent1">
                    <a:lumMod val="75000"/>
                  </a:schemeClr>
                </a:solidFill>
              </a:rPr>
              <a:t>Jas.4:1-10</a:t>
            </a:r>
            <a:endParaRPr lang="en-US" sz="2400" b="1" dirty="0">
              <a:solidFill>
                <a:schemeClr val="accent1">
                  <a:lumMod val="75000"/>
                </a:schemeClr>
              </a:solidFill>
            </a:endParaRPr>
          </a:p>
        </p:txBody>
      </p:sp>
      <p:sp>
        <p:nvSpPr>
          <p:cNvPr id="19" name="Rectangle 18"/>
          <p:cNvSpPr/>
          <p:nvPr/>
        </p:nvSpPr>
        <p:spPr>
          <a:xfrm>
            <a:off x="0" y="5784334"/>
            <a:ext cx="9144000" cy="769441"/>
          </a:xfrm>
          <a:prstGeom prst="rect">
            <a:avLst/>
          </a:prstGeom>
        </p:spPr>
        <p:txBody>
          <a:bodyPr wrap="square">
            <a:spAutoFit/>
          </a:bodyPr>
          <a:lstStyle/>
          <a:p>
            <a:pPr algn="ctr"/>
            <a:r>
              <a:rPr lang="en-US" sz="4400" b="1" dirty="0" smtClean="0">
                <a:ln w="10541" cmpd="sng">
                  <a:solidFill>
                    <a:schemeClr val="accent1">
                      <a:shade val="88000"/>
                      <a:satMod val="110000"/>
                    </a:schemeClr>
                  </a:solidFill>
                  <a:prstDash val="solid"/>
                </a:ln>
                <a:solidFill>
                  <a:schemeClr val="accent3">
                    <a:lumMod val="50000"/>
                  </a:schemeClr>
                </a:solidFill>
              </a:rPr>
              <a:t>The Question is: Which Kind are </a:t>
            </a:r>
            <a:r>
              <a:rPr lang="en-US" sz="44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Y</a:t>
            </a:r>
            <a:r>
              <a:rPr lang="en-US" sz="4400" b="1" i="1" dirty="0" smtClean="0">
                <a:ln w="10541" cmpd="sng">
                  <a:solidFill>
                    <a:schemeClr val="accent1">
                      <a:shade val="88000"/>
                      <a:satMod val="110000"/>
                    </a:schemeClr>
                  </a:solidFill>
                  <a:prstDash val="solid"/>
                </a:ln>
                <a:solidFill>
                  <a:srgbClr val="FFFF00"/>
                </a:solidFill>
              </a:rPr>
              <a:t>o</a:t>
            </a:r>
            <a:r>
              <a:rPr lang="en-US" sz="4400" b="1" i="1" dirty="0" smtClean="0">
                <a:ln w="10541" cmpd="sng">
                  <a:solidFill>
                    <a:schemeClr val="accent1">
                      <a:shade val="88000"/>
                      <a:satMod val="110000"/>
                    </a:schemeClr>
                  </a:solidFill>
                  <a:prstDash val="solid"/>
                </a:ln>
                <a:solidFill>
                  <a:schemeClr val="accent2">
                    <a:lumMod val="75000"/>
                  </a:schemeClr>
                </a:solidFill>
              </a:rPr>
              <a:t>u</a:t>
            </a:r>
            <a:r>
              <a:rPr lang="en-US" sz="4400" b="1" i="1" dirty="0" smtClean="0">
                <a:ln w="10541" cmpd="sng">
                  <a:solidFill>
                    <a:schemeClr val="accent1">
                      <a:shade val="88000"/>
                      <a:satMod val="110000"/>
                    </a:schemeClr>
                  </a:solidFill>
                  <a:prstDash val="solid"/>
                </a:ln>
                <a:solidFill>
                  <a:schemeClr val="accent3">
                    <a:lumMod val="50000"/>
                  </a:schemeClr>
                </a:solidFill>
              </a:rPr>
              <a:t>?</a:t>
            </a:r>
            <a:endParaRPr lang="en-US" sz="4400" b="1" i="1" dirty="0">
              <a:ln w="10541" cmpd="sng">
                <a:solidFill>
                  <a:schemeClr val="accent1">
                    <a:shade val="88000"/>
                    <a:satMod val="110000"/>
                  </a:schemeClr>
                </a:solidFill>
                <a:prstDash val="solid"/>
              </a:ln>
              <a:solidFill>
                <a:schemeClr val="accent3">
                  <a:lumMod val="50000"/>
                </a:schemeClr>
              </a:solidFill>
            </a:endParaRPr>
          </a:p>
        </p:txBody>
      </p:sp>
      <p:pic>
        <p:nvPicPr>
          <p:cNvPr id="20" name="Picture 19"/>
          <p:cNvPicPr>
            <a:picLocks noChangeAspect="1"/>
          </p:cNvPicPr>
          <p:nvPr/>
        </p:nvPicPr>
        <p:blipFill>
          <a:blip r:embed="rId3"/>
          <a:stretch>
            <a:fillRect/>
          </a:stretch>
        </p:blipFill>
        <p:spPr>
          <a:xfrm>
            <a:off x="4238235" y="4465541"/>
            <a:ext cx="871682" cy="977340"/>
          </a:xfrm>
          <a:prstGeom prst="rect">
            <a:avLst/>
          </a:prstGeom>
        </p:spPr>
      </p:pic>
      <p:cxnSp>
        <p:nvCxnSpPr>
          <p:cNvPr id="21" name="Straight Arrow Connector 20"/>
          <p:cNvCxnSpPr/>
          <p:nvPr/>
        </p:nvCxnSpPr>
        <p:spPr>
          <a:xfrm flipV="1">
            <a:off x="4575056" y="1724121"/>
            <a:ext cx="22145" cy="263076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63830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heel(1)">
                                      <p:cBhvr>
                                        <p:cTn id="7" dur="2000"/>
                                        <p:tgtEl>
                                          <p:spTgt spid="18"/>
                                        </p:tgtEl>
                                      </p:cBhvr>
                                    </p:animEffect>
                                  </p:childTnLst>
                                </p:cTn>
                              </p:par>
                            </p:childTnLst>
                          </p:cTn>
                        </p:par>
                        <p:par>
                          <p:cTn id="8" fill="hold">
                            <p:stCondLst>
                              <p:cond delay="2000"/>
                            </p:stCondLst>
                            <p:childTnLst>
                              <p:par>
                                <p:cTn id="9" presetID="21" presetClass="entr" presetSubtype="1"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heel(1)">
                                      <p:cBhvr>
                                        <p:cTn id="11" dur="2000"/>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down)">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down)">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nodeType="clickEffect">
                                  <p:stCondLst>
                                    <p:cond delay="0"/>
                                  </p:stCondLst>
                                  <p:childTnLst>
                                    <p:set>
                                      <p:cBhvr>
                                        <p:cTn id="25" dur="1" fill="hold">
                                          <p:stCondLst>
                                            <p:cond delay="0"/>
                                          </p:stCondLst>
                                        </p:cTn>
                                        <p:tgtEl>
                                          <p:spTgt spid="15">
                                            <p:txEl>
                                              <p:pRg st="0" end="0"/>
                                            </p:txEl>
                                          </p:spTgt>
                                        </p:tgtEl>
                                        <p:attrNameLst>
                                          <p:attrName>style.visibility</p:attrName>
                                        </p:attrNameLst>
                                      </p:cBhvr>
                                      <p:to>
                                        <p:strVal val="visible"/>
                                      </p:to>
                                    </p:set>
                                    <p:animEffect transition="in" filter="wipe(up)">
                                      <p:cBhvr>
                                        <p:cTn id="26" dur="500"/>
                                        <p:tgtEl>
                                          <p:spTgt spid="15">
                                            <p:txEl>
                                              <p:pRg st="0" end="0"/>
                                            </p:txEl>
                                          </p:spTgt>
                                        </p:tgtEl>
                                      </p:cBhvr>
                                    </p:animEffect>
                                  </p:childTnLst>
                                </p:cTn>
                              </p:par>
                              <p:par>
                                <p:cTn id="27" presetID="22" presetClass="entr" presetSubtype="1" fill="hold" nodeType="withEffect">
                                  <p:stCondLst>
                                    <p:cond delay="0"/>
                                  </p:stCondLst>
                                  <p:childTnLst>
                                    <p:set>
                                      <p:cBhvr>
                                        <p:cTn id="28" dur="1" fill="hold">
                                          <p:stCondLst>
                                            <p:cond delay="0"/>
                                          </p:stCondLst>
                                        </p:cTn>
                                        <p:tgtEl>
                                          <p:spTgt spid="15">
                                            <p:txEl>
                                              <p:pRg st="1" end="1"/>
                                            </p:txEl>
                                          </p:spTgt>
                                        </p:tgtEl>
                                        <p:attrNameLst>
                                          <p:attrName>style.visibility</p:attrName>
                                        </p:attrNameLst>
                                      </p:cBhvr>
                                      <p:to>
                                        <p:strVal val="visible"/>
                                      </p:to>
                                    </p:set>
                                    <p:animEffect transition="in" filter="wipe(up)">
                                      <p:cBhvr>
                                        <p:cTn id="29" dur="500"/>
                                        <p:tgtEl>
                                          <p:spTgt spid="15">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nodeType="clickEffect">
                                  <p:stCondLst>
                                    <p:cond delay="0"/>
                                  </p:stCondLst>
                                  <p:childTnLst>
                                    <p:set>
                                      <p:cBhvr>
                                        <p:cTn id="33" dur="1" fill="hold">
                                          <p:stCondLst>
                                            <p:cond delay="0"/>
                                          </p:stCondLst>
                                        </p:cTn>
                                        <p:tgtEl>
                                          <p:spTgt spid="15">
                                            <p:txEl>
                                              <p:pRg st="2" end="2"/>
                                            </p:txEl>
                                          </p:spTgt>
                                        </p:tgtEl>
                                        <p:attrNameLst>
                                          <p:attrName>style.visibility</p:attrName>
                                        </p:attrNameLst>
                                      </p:cBhvr>
                                      <p:to>
                                        <p:strVal val="visible"/>
                                      </p:to>
                                    </p:set>
                                    <p:animEffect transition="in" filter="wipe(up)">
                                      <p:cBhvr>
                                        <p:cTn id="34" dur="500"/>
                                        <p:tgtEl>
                                          <p:spTgt spid="15">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nodeType="clickEffect">
                                  <p:stCondLst>
                                    <p:cond delay="0"/>
                                  </p:stCondLst>
                                  <p:childTnLst>
                                    <p:set>
                                      <p:cBhvr>
                                        <p:cTn id="38" dur="1" fill="hold">
                                          <p:stCondLst>
                                            <p:cond delay="0"/>
                                          </p:stCondLst>
                                        </p:cTn>
                                        <p:tgtEl>
                                          <p:spTgt spid="15">
                                            <p:txEl>
                                              <p:pRg st="3" end="3"/>
                                            </p:txEl>
                                          </p:spTgt>
                                        </p:tgtEl>
                                        <p:attrNameLst>
                                          <p:attrName>style.visibility</p:attrName>
                                        </p:attrNameLst>
                                      </p:cBhvr>
                                      <p:to>
                                        <p:strVal val="visible"/>
                                      </p:to>
                                    </p:set>
                                    <p:animEffect transition="in" filter="wipe(up)">
                                      <p:cBhvr>
                                        <p:cTn id="39" dur="500"/>
                                        <p:tgtEl>
                                          <p:spTgt spid="15">
                                            <p:txEl>
                                              <p:pRg st="3" end="3"/>
                                            </p:txEl>
                                          </p:spTgt>
                                        </p:tgtEl>
                                      </p:cBhvr>
                                    </p:animEffect>
                                  </p:childTnLst>
                                </p:cTn>
                              </p:par>
                              <p:par>
                                <p:cTn id="40" presetID="22" presetClass="entr" presetSubtype="1" fill="hold" nodeType="withEffect">
                                  <p:stCondLst>
                                    <p:cond delay="0"/>
                                  </p:stCondLst>
                                  <p:childTnLst>
                                    <p:set>
                                      <p:cBhvr>
                                        <p:cTn id="41" dur="1" fill="hold">
                                          <p:stCondLst>
                                            <p:cond delay="0"/>
                                          </p:stCondLst>
                                        </p:cTn>
                                        <p:tgtEl>
                                          <p:spTgt spid="15">
                                            <p:txEl>
                                              <p:pRg st="4" end="4"/>
                                            </p:txEl>
                                          </p:spTgt>
                                        </p:tgtEl>
                                        <p:attrNameLst>
                                          <p:attrName>style.visibility</p:attrName>
                                        </p:attrNameLst>
                                      </p:cBhvr>
                                      <p:to>
                                        <p:strVal val="visible"/>
                                      </p:to>
                                    </p:set>
                                    <p:animEffect transition="in" filter="wipe(up)">
                                      <p:cBhvr>
                                        <p:cTn id="42" dur="500"/>
                                        <p:tgtEl>
                                          <p:spTgt spid="15">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17">
                                            <p:txEl>
                                              <p:pRg st="0" end="0"/>
                                            </p:txEl>
                                          </p:spTgt>
                                        </p:tgtEl>
                                        <p:attrNameLst>
                                          <p:attrName>style.visibility</p:attrName>
                                        </p:attrNameLst>
                                      </p:cBhvr>
                                      <p:to>
                                        <p:strVal val="visible"/>
                                      </p:to>
                                    </p:set>
                                    <p:animEffect transition="in" filter="wipe(down)">
                                      <p:cBhvr>
                                        <p:cTn id="47" dur="500"/>
                                        <p:tgtEl>
                                          <p:spTgt spid="17">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17">
                                            <p:txEl>
                                              <p:pRg st="1" end="1"/>
                                            </p:txEl>
                                          </p:spTgt>
                                        </p:tgtEl>
                                        <p:attrNameLst>
                                          <p:attrName>style.visibility</p:attrName>
                                        </p:attrNameLst>
                                      </p:cBhvr>
                                      <p:to>
                                        <p:strVal val="visible"/>
                                      </p:to>
                                    </p:set>
                                    <p:animEffect transition="in" filter="wipe(down)">
                                      <p:cBhvr>
                                        <p:cTn id="52" dur="500"/>
                                        <p:tgtEl>
                                          <p:spTgt spid="17">
                                            <p:txEl>
                                              <p:pRg st="1" end="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17">
                                            <p:txEl>
                                              <p:pRg st="2" end="2"/>
                                            </p:txEl>
                                          </p:spTgt>
                                        </p:tgtEl>
                                        <p:attrNameLst>
                                          <p:attrName>style.visibility</p:attrName>
                                        </p:attrNameLst>
                                      </p:cBhvr>
                                      <p:to>
                                        <p:strVal val="visible"/>
                                      </p:to>
                                    </p:set>
                                    <p:animEffect transition="in" filter="wipe(down)">
                                      <p:cBhvr>
                                        <p:cTn id="57" dur="500"/>
                                        <p:tgtEl>
                                          <p:spTgt spid="17">
                                            <p:txEl>
                                              <p:pRg st="2" end="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nodeType="click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wipe(down)">
                                      <p:cBhvr>
                                        <p:cTn id="62" dur="500"/>
                                        <p:tgtEl>
                                          <p:spTgt spid="20"/>
                                        </p:tgtEl>
                                      </p:cBhvr>
                                    </p:animEffect>
                                  </p:childTnLst>
                                </p:cTn>
                              </p:par>
                            </p:childTnLst>
                          </p:cTn>
                        </p:par>
                        <p:par>
                          <p:cTn id="63" fill="hold">
                            <p:stCondLst>
                              <p:cond delay="500"/>
                            </p:stCondLst>
                            <p:childTnLst>
                              <p:par>
                                <p:cTn id="64" presetID="22" presetClass="entr" presetSubtype="4" fill="hold" nodeType="afterEffect">
                                  <p:stCondLst>
                                    <p:cond delay="0"/>
                                  </p:stCondLst>
                                  <p:childTnLst>
                                    <p:set>
                                      <p:cBhvr>
                                        <p:cTn id="65" dur="1" fill="hold">
                                          <p:stCondLst>
                                            <p:cond delay="0"/>
                                          </p:stCondLst>
                                        </p:cTn>
                                        <p:tgtEl>
                                          <p:spTgt spid="21"/>
                                        </p:tgtEl>
                                        <p:attrNameLst>
                                          <p:attrName>style.visibility</p:attrName>
                                        </p:attrNameLst>
                                      </p:cBhvr>
                                      <p:to>
                                        <p:strVal val="visible"/>
                                      </p:to>
                                    </p:set>
                                    <p:animEffect transition="in" filter="wipe(down)">
                                      <p:cBhvr>
                                        <p:cTn id="66" dur="500"/>
                                        <p:tgtEl>
                                          <p:spTgt spid="21"/>
                                        </p:tgtEl>
                                      </p:cBhvr>
                                    </p:animEffect>
                                  </p:childTnLst>
                                </p:cTn>
                              </p:par>
                            </p:childTnLst>
                          </p:cTn>
                        </p:par>
                        <p:par>
                          <p:cTn id="67" fill="hold">
                            <p:stCondLst>
                              <p:cond delay="1000"/>
                            </p:stCondLst>
                            <p:childTnLst>
                              <p:par>
                                <p:cTn id="68" presetID="9" presetClass="entr" presetSubtype="0" fill="hold" grpId="0" nodeType="afterEffect">
                                  <p:stCondLst>
                                    <p:cond delay="0"/>
                                  </p:stCondLst>
                                  <p:childTnLst>
                                    <p:set>
                                      <p:cBhvr>
                                        <p:cTn id="69" dur="1" fill="hold">
                                          <p:stCondLst>
                                            <p:cond delay="0"/>
                                          </p:stCondLst>
                                        </p:cTn>
                                        <p:tgtEl>
                                          <p:spTgt spid="16"/>
                                        </p:tgtEl>
                                        <p:attrNameLst>
                                          <p:attrName>style.visibility</p:attrName>
                                        </p:attrNameLst>
                                      </p:cBhvr>
                                      <p:to>
                                        <p:strVal val="visible"/>
                                      </p:to>
                                    </p:set>
                                    <p:animEffect transition="in" filter="dissolve">
                                      <p:cBhvr>
                                        <p:cTn id="70" dur="500"/>
                                        <p:tgtEl>
                                          <p:spTgt spid="16"/>
                                        </p:tgtEl>
                                      </p:cBhvr>
                                    </p:animEffect>
                                  </p:childTnLst>
                                </p:cTn>
                              </p:par>
                            </p:childTnLst>
                          </p:cTn>
                        </p:par>
                      </p:childTnLst>
                    </p:cTn>
                  </p:par>
                  <p:par>
                    <p:cTn id="71" fill="hold">
                      <p:stCondLst>
                        <p:cond delay="indefinite"/>
                      </p:stCondLst>
                      <p:childTnLst>
                        <p:par>
                          <p:cTn id="72" fill="hold">
                            <p:stCondLst>
                              <p:cond delay="0"/>
                            </p:stCondLst>
                            <p:childTnLst>
                              <p:par>
                                <p:cTn id="73" presetID="9" presetClass="entr" presetSubtype="0" fill="hold" grpId="0" nodeType="clickEffect">
                                  <p:stCondLst>
                                    <p:cond delay="0"/>
                                  </p:stCondLst>
                                  <p:childTnLst>
                                    <p:set>
                                      <p:cBhvr>
                                        <p:cTn id="74" dur="1" fill="hold">
                                          <p:stCondLst>
                                            <p:cond delay="0"/>
                                          </p:stCondLst>
                                        </p:cTn>
                                        <p:tgtEl>
                                          <p:spTgt spid="19"/>
                                        </p:tgtEl>
                                        <p:attrNameLst>
                                          <p:attrName>style.visibility</p:attrName>
                                        </p:attrNameLst>
                                      </p:cBhvr>
                                      <p:to>
                                        <p:strVal val="visible"/>
                                      </p:to>
                                    </p:set>
                                    <p:animEffect transition="in" filter="dissolve">
                                      <p:cBhvr>
                                        <p:cTn id="7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6" grpId="0"/>
      <p:bldP spid="19"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CFFCC"/>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69272"/>
            <a:ext cx="9144000" cy="939030"/>
          </a:xfrm>
        </p:spPr>
        <p:txBody>
          <a:bodyPr anchor="ctr">
            <a:normAutofit fontScale="90000"/>
          </a:bodyPr>
          <a:lstStyle/>
          <a:p>
            <a:r>
              <a:rPr lang="en-US" sz="4000" b="1" dirty="0" smtClean="0">
                <a:ln w="10541" cmpd="sng">
                  <a:solidFill>
                    <a:schemeClr val="accent1">
                      <a:shade val="88000"/>
                      <a:satMod val="110000"/>
                    </a:schemeClr>
                  </a:solidFill>
                  <a:prstDash val="solid"/>
                </a:ln>
                <a:solidFill>
                  <a:schemeClr val="accent3">
                    <a:lumMod val="50000"/>
                  </a:schemeClr>
                </a:solidFill>
              </a:rPr>
              <a:t>There is, however, a </a:t>
            </a:r>
            <a:r>
              <a:rPr lang="en-US" sz="4000" b="1" i="1" dirty="0" smtClean="0">
                <a:ln w="10541" cmpd="sng">
                  <a:solidFill>
                    <a:schemeClr val="accent1">
                      <a:shade val="88000"/>
                      <a:satMod val="110000"/>
                    </a:schemeClr>
                  </a:solidFill>
                  <a:prstDash val="solid"/>
                </a:ln>
                <a:solidFill>
                  <a:schemeClr val="accent3">
                    <a:lumMod val="50000"/>
                  </a:schemeClr>
                </a:solidFill>
              </a:rPr>
              <a:t>subset </a:t>
            </a:r>
            <a:r>
              <a:rPr lang="en-US" sz="4000" b="1" dirty="0" smtClean="0">
                <a:ln w="10541" cmpd="sng">
                  <a:solidFill>
                    <a:schemeClr val="accent1">
                      <a:shade val="88000"/>
                      <a:satMod val="110000"/>
                    </a:schemeClr>
                  </a:solidFill>
                  <a:prstDash val="solid"/>
                </a:ln>
                <a:solidFill>
                  <a:schemeClr val="accent3">
                    <a:lumMod val="50000"/>
                  </a:schemeClr>
                </a:solidFill>
              </a:rPr>
              <a:t>of these two kinds that spans both…</a:t>
            </a:r>
            <a:endParaRPr lang="en-US" sz="4000" b="1" dirty="0">
              <a:ln w="10541" cmpd="sng">
                <a:solidFill>
                  <a:schemeClr val="accent1">
                    <a:shade val="88000"/>
                    <a:satMod val="110000"/>
                  </a:schemeClr>
                </a:solidFill>
                <a:prstDash val="solid"/>
              </a:ln>
              <a:solidFill>
                <a:schemeClr val="accent3">
                  <a:lumMod val="50000"/>
                </a:schemeClr>
              </a:solidFill>
            </a:endParaRPr>
          </a:p>
        </p:txBody>
      </p:sp>
      <p:grpSp>
        <p:nvGrpSpPr>
          <p:cNvPr id="18" name="Group 17"/>
          <p:cNvGrpSpPr/>
          <p:nvPr/>
        </p:nvGrpSpPr>
        <p:grpSpPr>
          <a:xfrm>
            <a:off x="162814" y="1261906"/>
            <a:ext cx="4412242" cy="4209035"/>
            <a:chOff x="162814" y="1261906"/>
            <a:chExt cx="4412242" cy="4209035"/>
          </a:xfrm>
        </p:grpSpPr>
        <p:sp>
          <p:nvSpPr>
            <p:cNvPr id="4" name="Oval 3"/>
            <p:cNvSpPr/>
            <p:nvPr/>
          </p:nvSpPr>
          <p:spPr>
            <a:xfrm>
              <a:off x="162814" y="1261906"/>
              <a:ext cx="4412242" cy="420903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1195457" y="1263895"/>
              <a:ext cx="2272466" cy="1077218"/>
            </a:xfrm>
            <a:prstGeom prst="rect">
              <a:avLst/>
            </a:prstGeom>
            <a:noFill/>
          </p:spPr>
          <p:txBody>
            <a:bodyPr wrap="square" rtlCol="0">
              <a:spAutoFit/>
            </a:bodyPr>
            <a:lstStyle/>
            <a:p>
              <a:pPr algn="ctr"/>
              <a:r>
                <a:rPr lang="en-US" sz="32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“Faithful </a:t>
              </a: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Christians”</a:t>
              </a:r>
              <a:endParaRPr 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grpSp>
      <p:grpSp>
        <p:nvGrpSpPr>
          <p:cNvPr id="11" name="Group 10"/>
          <p:cNvGrpSpPr/>
          <p:nvPr/>
        </p:nvGrpSpPr>
        <p:grpSpPr>
          <a:xfrm>
            <a:off x="4597201" y="1263895"/>
            <a:ext cx="4398231" cy="4209035"/>
            <a:chOff x="4597202" y="1556886"/>
            <a:chExt cx="4119175" cy="4029927"/>
          </a:xfrm>
        </p:grpSpPr>
        <p:sp>
          <p:nvSpPr>
            <p:cNvPr id="8" name="Oval 7"/>
            <p:cNvSpPr/>
            <p:nvPr/>
          </p:nvSpPr>
          <p:spPr>
            <a:xfrm>
              <a:off x="4597202" y="1556886"/>
              <a:ext cx="4119175" cy="4029927"/>
            </a:xfrm>
            <a:prstGeom prst="ellipse">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TextBox 8"/>
            <p:cNvSpPr txBox="1"/>
            <p:nvPr/>
          </p:nvSpPr>
          <p:spPr>
            <a:xfrm>
              <a:off x="5364241" y="4427943"/>
              <a:ext cx="2554061" cy="1031379"/>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“Unfaithful </a:t>
              </a:r>
              <a:r>
                <a:rPr lang="en-US"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Christians”</a:t>
              </a:r>
              <a:endPar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pSp>
      <p:sp>
        <p:nvSpPr>
          <p:cNvPr id="14" name="TextBox 13"/>
          <p:cNvSpPr txBox="1"/>
          <p:nvPr/>
        </p:nvSpPr>
        <p:spPr>
          <a:xfrm>
            <a:off x="25202" y="5472930"/>
            <a:ext cx="4143760" cy="1200329"/>
          </a:xfrm>
          <a:prstGeom prst="rect">
            <a:avLst/>
          </a:prstGeom>
          <a:noFill/>
        </p:spPr>
        <p:txBody>
          <a:bodyPr wrap="square" rtlCol="0">
            <a:spAutoFit/>
          </a:bodyPr>
          <a:lstStyle/>
          <a:p>
            <a:pPr algn="ctr"/>
            <a:r>
              <a:rPr lang="en-US" sz="3600" b="1" dirty="0" smtClean="0">
                <a:ln w="10541" cmpd="sng">
                  <a:solidFill>
                    <a:schemeClr val="accent1">
                      <a:shade val="88000"/>
                      <a:satMod val="110000"/>
                    </a:schemeClr>
                  </a:solidFill>
                  <a:prstDash val="solid"/>
                </a:ln>
                <a:solidFill>
                  <a:schemeClr val="accent3">
                    <a:lumMod val="50000"/>
                  </a:schemeClr>
                </a:solidFill>
              </a:rPr>
              <a:t>What’s to be done in such cases?</a:t>
            </a:r>
            <a:endParaRPr lang="en-US" sz="3600" b="1" i="1" dirty="0">
              <a:ln w="10541" cmpd="sng">
                <a:solidFill>
                  <a:schemeClr val="accent1">
                    <a:shade val="88000"/>
                    <a:satMod val="110000"/>
                  </a:schemeClr>
                </a:solidFill>
                <a:prstDash val="solid"/>
              </a:ln>
              <a:solidFill>
                <a:schemeClr val="accent3">
                  <a:lumMod val="50000"/>
                </a:schemeClr>
              </a:solidFill>
            </a:endParaRPr>
          </a:p>
        </p:txBody>
      </p:sp>
      <p:sp>
        <p:nvSpPr>
          <p:cNvPr id="7" name="TextBox 6"/>
          <p:cNvSpPr txBox="1"/>
          <p:nvPr/>
        </p:nvSpPr>
        <p:spPr>
          <a:xfrm>
            <a:off x="1278083" y="4862259"/>
            <a:ext cx="2124713" cy="461665"/>
          </a:xfrm>
          <a:prstGeom prst="rect">
            <a:avLst/>
          </a:prstGeom>
          <a:noFill/>
        </p:spPr>
        <p:txBody>
          <a:bodyPr wrap="square" rtlCol="0">
            <a:spAutoFit/>
          </a:bodyPr>
          <a:lstStyle/>
          <a:p>
            <a:pPr algn="ctr"/>
            <a:r>
              <a:rPr lang="en-US" sz="2400" b="1" dirty="0" smtClean="0">
                <a:solidFill>
                  <a:schemeClr val="tx2"/>
                </a:solidFill>
              </a:rPr>
              <a:t>“full of faith”</a:t>
            </a:r>
            <a:endParaRPr lang="en-US" sz="2400" b="1" dirty="0">
              <a:solidFill>
                <a:schemeClr val="tx2"/>
              </a:solidFill>
            </a:endParaRPr>
          </a:p>
        </p:txBody>
      </p:sp>
      <p:sp>
        <p:nvSpPr>
          <p:cNvPr id="10" name="TextBox 9"/>
          <p:cNvSpPr txBox="1"/>
          <p:nvPr/>
        </p:nvSpPr>
        <p:spPr>
          <a:xfrm>
            <a:off x="5649621" y="1387391"/>
            <a:ext cx="2303807" cy="461665"/>
          </a:xfrm>
          <a:prstGeom prst="rect">
            <a:avLst/>
          </a:prstGeom>
          <a:noFill/>
        </p:spPr>
        <p:txBody>
          <a:bodyPr wrap="square" rtlCol="0">
            <a:spAutoFit/>
          </a:bodyPr>
          <a:lstStyle/>
          <a:p>
            <a:pPr algn="ctr"/>
            <a:r>
              <a:rPr lang="en-US" sz="2400" b="1" dirty="0" smtClean="0">
                <a:solidFill>
                  <a:schemeClr val="accent2">
                    <a:lumMod val="75000"/>
                  </a:schemeClr>
                </a:solidFill>
              </a:rPr>
              <a:t>“lacking faith”</a:t>
            </a:r>
            <a:endParaRPr lang="en-US" sz="2400" b="1" dirty="0">
              <a:solidFill>
                <a:schemeClr val="accent2">
                  <a:lumMod val="75000"/>
                </a:schemeClr>
              </a:solidFill>
            </a:endParaRPr>
          </a:p>
        </p:txBody>
      </p:sp>
      <p:sp>
        <p:nvSpPr>
          <p:cNvPr id="15" name="TextBox 14"/>
          <p:cNvSpPr txBox="1"/>
          <p:nvPr/>
        </p:nvSpPr>
        <p:spPr>
          <a:xfrm>
            <a:off x="198503" y="2316124"/>
            <a:ext cx="3970458" cy="2146229"/>
          </a:xfrm>
          <a:prstGeom prst="rect">
            <a:avLst/>
          </a:prstGeom>
          <a:noFill/>
        </p:spPr>
        <p:txBody>
          <a:bodyPr wrap="square" rtlCol="0">
            <a:spAutoFit/>
          </a:bodyPr>
          <a:lstStyle/>
          <a:p>
            <a:pPr algn="ctr">
              <a:lnSpc>
                <a:spcPct val="90000"/>
              </a:lnSpc>
              <a:spcAft>
                <a:spcPts val="2800"/>
              </a:spcAft>
            </a:pPr>
            <a:r>
              <a:rPr lang="en-US" sz="2400" b="1" dirty="0" smtClean="0">
                <a:solidFill>
                  <a:srgbClr val="800000"/>
                </a:solidFill>
              </a:rPr>
              <a:t>“weak in faith,” </a:t>
            </a:r>
            <a:r>
              <a:rPr lang="en-US" sz="2400" b="1" u="sng" dirty="0" smtClean="0">
                <a:solidFill>
                  <a:srgbClr val="800000"/>
                </a:solidFill>
              </a:rPr>
              <a:t>Rom.14</a:t>
            </a:r>
            <a:endParaRPr lang="en-US" sz="2400" b="1" dirty="0" smtClean="0">
              <a:solidFill>
                <a:srgbClr val="800000"/>
              </a:solidFill>
            </a:endParaRPr>
          </a:p>
          <a:p>
            <a:pPr>
              <a:lnSpc>
                <a:spcPct val="90000"/>
              </a:lnSpc>
              <a:spcAft>
                <a:spcPts val="2800"/>
              </a:spcAft>
            </a:pPr>
            <a:r>
              <a:rPr lang="en-US" sz="2400" b="1" dirty="0" smtClean="0">
                <a:solidFill>
                  <a:srgbClr val="800000"/>
                </a:solidFill>
              </a:rPr>
              <a:t>	“doubting,” 					</a:t>
            </a:r>
            <a:r>
              <a:rPr lang="en-US" sz="2400" b="1" u="sng" dirty="0" smtClean="0">
                <a:solidFill>
                  <a:srgbClr val="800000"/>
                </a:solidFill>
              </a:rPr>
              <a:t>Matt.14:31</a:t>
            </a:r>
            <a:endParaRPr lang="en-US" sz="2400" b="1" dirty="0" smtClean="0">
              <a:solidFill>
                <a:srgbClr val="800000"/>
              </a:solidFill>
            </a:endParaRPr>
          </a:p>
          <a:p>
            <a:pPr algn="ctr">
              <a:lnSpc>
                <a:spcPct val="90000"/>
              </a:lnSpc>
              <a:spcAft>
                <a:spcPts val="3000"/>
              </a:spcAft>
            </a:pPr>
            <a:r>
              <a:rPr lang="en-US" sz="2400" b="1" dirty="0" smtClean="0">
                <a:solidFill>
                  <a:srgbClr val="800000"/>
                </a:solidFill>
              </a:rPr>
              <a:t>“fainthearted,” </a:t>
            </a:r>
            <a:r>
              <a:rPr lang="en-US" sz="2400" b="1" u="sng" dirty="0" smtClean="0">
                <a:solidFill>
                  <a:srgbClr val="800000"/>
                </a:solidFill>
              </a:rPr>
              <a:t>1Thess.5:14</a:t>
            </a:r>
            <a:endParaRPr lang="en-US" sz="2400" b="1" dirty="0" smtClean="0">
              <a:solidFill>
                <a:srgbClr val="800000"/>
              </a:solidFill>
            </a:endParaRPr>
          </a:p>
        </p:txBody>
      </p:sp>
      <p:sp>
        <p:nvSpPr>
          <p:cNvPr id="16" name="TextBox 15"/>
          <p:cNvSpPr txBox="1"/>
          <p:nvPr/>
        </p:nvSpPr>
        <p:spPr>
          <a:xfrm>
            <a:off x="4795212" y="5568412"/>
            <a:ext cx="4348788" cy="1200328"/>
          </a:xfrm>
          <a:prstGeom prst="rect">
            <a:avLst/>
          </a:prstGeom>
          <a:noFill/>
        </p:spPr>
        <p:txBody>
          <a:bodyPr wrap="square" rtlCol="0">
            <a:spAutoFit/>
          </a:bodyPr>
          <a:lstStyle/>
          <a:p>
            <a:pPr algn="ctr"/>
            <a:r>
              <a:rPr lang="en-US" sz="2400" b="1" u="sng" dirty="0" smtClean="0"/>
              <a:t>Rom.15:1</a:t>
            </a:r>
            <a:r>
              <a:rPr lang="en-US" sz="2400" b="1" dirty="0" smtClean="0"/>
              <a:t>; </a:t>
            </a:r>
            <a:r>
              <a:rPr lang="en-US" sz="2400" b="1" u="sng" dirty="0" smtClean="0"/>
              <a:t>Jude 22,23</a:t>
            </a:r>
            <a:r>
              <a:rPr lang="en-US" sz="2400" b="1" dirty="0" smtClean="0"/>
              <a:t>; </a:t>
            </a:r>
            <a:r>
              <a:rPr lang="en-US" sz="2400" b="1" u="sng" dirty="0" smtClean="0"/>
              <a:t>Isa.35:4</a:t>
            </a:r>
            <a:r>
              <a:rPr lang="en-US" sz="2400" b="1" dirty="0" smtClean="0"/>
              <a:t>; </a:t>
            </a:r>
            <a:r>
              <a:rPr lang="en-US" sz="2400" b="1" u="sng" dirty="0" smtClean="0"/>
              <a:t>1Cor.5:5-9,13</a:t>
            </a:r>
            <a:r>
              <a:rPr lang="en-US" sz="2400" b="1" dirty="0" smtClean="0"/>
              <a:t>; </a:t>
            </a:r>
            <a:r>
              <a:rPr lang="en-US" sz="2400" b="1" u="sng" dirty="0" smtClean="0"/>
              <a:t>Gal.6:1-2</a:t>
            </a:r>
            <a:r>
              <a:rPr lang="en-US" sz="2400" b="1" dirty="0" smtClean="0"/>
              <a:t>; </a:t>
            </a:r>
          </a:p>
          <a:p>
            <a:pPr algn="ctr"/>
            <a:r>
              <a:rPr lang="en-US" sz="2400" b="1" u="sng" dirty="0" smtClean="0"/>
              <a:t>2Thess.3:15</a:t>
            </a:r>
            <a:endParaRPr lang="en-US" sz="2400" b="1" u="sng" dirty="0"/>
          </a:p>
        </p:txBody>
      </p:sp>
      <p:sp>
        <p:nvSpPr>
          <p:cNvPr id="17" name="TextBox 16"/>
          <p:cNvSpPr txBox="1"/>
          <p:nvPr/>
        </p:nvSpPr>
        <p:spPr>
          <a:xfrm>
            <a:off x="5516265" y="1954232"/>
            <a:ext cx="3304462" cy="2529923"/>
          </a:xfrm>
          <a:prstGeom prst="rect">
            <a:avLst/>
          </a:prstGeom>
          <a:noFill/>
        </p:spPr>
        <p:txBody>
          <a:bodyPr wrap="square" rtlCol="0">
            <a:spAutoFit/>
          </a:bodyPr>
          <a:lstStyle/>
          <a:p>
            <a:pPr algn="ctr">
              <a:lnSpc>
                <a:spcPct val="90000"/>
              </a:lnSpc>
              <a:spcAft>
                <a:spcPts val="2800"/>
              </a:spcAft>
            </a:pPr>
            <a:r>
              <a:rPr lang="en-US" sz="2400" b="1" dirty="0" smtClean="0">
                <a:solidFill>
                  <a:schemeClr val="accent1">
                    <a:lumMod val="75000"/>
                  </a:schemeClr>
                </a:solidFill>
              </a:rPr>
              <a:t>“so called brother,” </a:t>
            </a:r>
            <a:r>
              <a:rPr lang="en-US" sz="2400" b="1" u="sng" dirty="0" smtClean="0">
                <a:solidFill>
                  <a:schemeClr val="accent1">
                    <a:lumMod val="75000"/>
                  </a:schemeClr>
                </a:solidFill>
              </a:rPr>
              <a:t>1Cor.5:11ff</a:t>
            </a:r>
            <a:endParaRPr lang="en-US" sz="2400" b="1" dirty="0" smtClean="0">
              <a:solidFill>
                <a:schemeClr val="accent1">
                  <a:lumMod val="75000"/>
                </a:schemeClr>
              </a:solidFill>
            </a:endParaRPr>
          </a:p>
          <a:p>
            <a:pPr>
              <a:lnSpc>
                <a:spcPct val="90000"/>
              </a:lnSpc>
              <a:spcAft>
                <a:spcPts val="2800"/>
              </a:spcAft>
            </a:pPr>
            <a:r>
              <a:rPr lang="en-US" sz="2400" b="1" dirty="0" smtClean="0">
                <a:solidFill>
                  <a:schemeClr val="accent1">
                    <a:lumMod val="75000"/>
                  </a:schemeClr>
                </a:solidFill>
              </a:rPr>
              <a:t>	    “caught” </a:t>
            </a:r>
            <a:r>
              <a:rPr lang="en-US" sz="2400" b="1" u="sng" dirty="0" smtClean="0">
                <a:solidFill>
                  <a:schemeClr val="accent1">
                    <a:lumMod val="75000"/>
                  </a:schemeClr>
                </a:solidFill>
              </a:rPr>
              <a:t>Gal.6:1</a:t>
            </a:r>
            <a:endParaRPr lang="en-US" sz="2400" b="1" dirty="0" smtClean="0">
              <a:solidFill>
                <a:schemeClr val="accent1">
                  <a:lumMod val="75000"/>
                </a:schemeClr>
              </a:solidFill>
            </a:endParaRPr>
          </a:p>
          <a:p>
            <a:pPr algn="ctr">
              <a:lnSpc>
                <a:spcPct val="90000"/>
              </a:lnSpc>
              <a:spcAft>
                <a:spcPts val="1200"/>
              </a:spcAft>
            </a:pPr>
            <a:r>
              <a:rPr lang="en-US" sz="2400" b="1" dirty="0" smtClean="0">
                <a:solidFill>
                  <a:schemeClr val="accent1">
                    <a:lumMod val="75000"/>
                  </a:schemeClr>
                </a:solidFill>
              </a:rPr>
              <a:t>“unruly/undisciplined,” </a:t>
            </a:r>
            <a:r>
              <a:rPr lang="en-US" sz="2400" b="1" u="sng" dirty="0" smtClean="0">
                <a:solidFill>
                  <a:schemeClr val="accent1">
                    <a:lumMod val="75000"/>
                  </a:schemeClr>
                </a:solidFill>
              </a:rPr>
              <a:t>2Thess.3:6-14</a:t>
            </a:r>
            <a:endParaRPr lang="en-US" sz="2400" b="1" dirty="0" smtClean="0">
              <a:solidFill>
                <a:schemeClr val="accent1">
                  <a:lumMod val="75000"/>
                </a:schemeClr>
              </a:solidFill>
            </a:endParaRPr>
          </a:p>
        </p:txBody>
      </p:sp>
      <p:grpSp>
        <p:nvGrpSpPr>
          <p:cNvPr id="19" name="Group 18"/>
          <p:cNvGrpSpPr/>
          <p:nvPr/>
        </p:nvGrpSpPr>
        <p:grpSpPr>
          <a:xfrm>
            <a:off x="2914356" y="2641418"/>
            <a:ext cx="3337672" cy="1230726"/>
            <a:chOff x="2914356" y="3010874"/>
            <a:chExt cx="3337672" cy="1230726"/>
          </a:xfrm>
        </p:grpSpPr>
        <p:sp>
          <p:nvSpPr>
            <p:cNvPr id="20" name="Oval 19"/>
            <p:cNvSpPr/>
            <p:nvPr/>
          </p:nvSpPr>
          <p:spPr>
            <a:xfrm>
              <a:off x="2914356" y="3010874"/>
              <a:ext cx="3337672" cy="1230726"/>
            </a:xfrm>
            <a:prstGeom prst="ellipse">
              <a:avLst/>
            </a:prstGeom>
            <a:solidFill>
              <a:srgbClr val="FFFF00">
                <a:alpha val="84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extBox 20"/>
            <p:cNvSpPr txBox="1"/>
            <p:nvPr/>
          </p:nvSpPr>
          <p:spPr>
            <a:xfrm>
              <a:off x="3209219" y="3386767"/>
              <a:ext cx="2775965" cy="523220"/>
            </a:xfrm>
            <a:prstGeom prst="rect">
              <a:avLst/>
            </a:prstGeom>
            <a:noFill/>
          </p:spPr>
          <p:txBody>
            <a:bodyPr wrap="square" rtlCol="0">
              <a:spAutoFit/>
            </a:bodyPr>
            <a:lstStyle/>
            <a:p>
              <a:pPr algn="ctr"/>
              <a:r>
                <a:rPr lang="en-US" sz="2800" b="1" dirty="0" smtClean="0"/>
                <a:t>Weak Christians</a:t>
              </a:r>
              <a:endParaRPr lang="en-US" sz="2800" b="1" dirty="0"/>
            </a:p>
          </p:txBody>
        </p:sp>
      </p:grpSp>
      <p:pic>
        <p:nvPicPr>
          <p:cNvPr id="3" name="Picture 2"/>
          <p:cNvPicPr>
            <a:picLocks noChangeAspect="1"/>
          </p:cNvPicPr>
          <p:nvPr/>
        </p:nvPicPr>
        <p:blipFill>
          <a:blip r:embed="rId3"/>
          <a:stretch>
            <a:fillRect/>
          </a:stretch>
        </p:blipFill>
        <p:spPr>
          <a:xfrm>
            <a:off x="4238235" y="4465541"/>
            <a:ext cx="871682" cy="977340"/>
          </a:xfrm>
          <a:prstGeom prst="rect">
            <a:avLst/>
          </a:prstGeom>
        </p:spPr>
      </p:pic>
      <p:cxnSp>
        <p:nvCxnSpPr>
          <p:cNvPr id="12" name="Straight Arrow Connector 11"/>
          <p:cNvCxnSpPr/>
          <p:nvPr/>
        </p:nvCxnSpPr>
        <p:spPr>
          <a:xfrm>
            <a:off x="5079129" y="5339773"/>
            <a:ext cx="254871" cy="34059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72221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5">
                                            <p:txEl>
                                              <p:pRg st="0" end="0"/>
                                            </p:txEl>
                                          </p:spTgt>
                                        </p:tgtEl>
                                        <p:attrNameLst>
                                          <p:attrName>style.visibility</p:attrName>
                                        </p:attrNameLst>
                                      </p:cBhvr>
                                      <p:to>
                                        <p:strVal val="visible"/>
                                      </p:to>
                                    </p:set>
                                    <p:animEffect transition="in" filter="wipe(up)">
                                      <p:cBhvr>
                                        <p:cTn id="12" dur="500"/>
                                        <p:tgtEl>
                                          <p:spTgt spid="1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15">
                                            <p:txEl>
                                              <p:pRg st="1" end="1"/>
                                            </p:txEl>
                                          </p:spTgt>
                                        </p:tgtEl>
                                        <p:attrNameLst>
                                          <p:attrName>style.visibility</p:attrName>
                                        </p:attrNameLst>
                                      </p:cBhvr>
                                      <p:to>
                                        <p:strVal val="visible"/>
                                      </p:to>
                                    </p:set>
                                    <p:animEffect transition="in" filter="wipe(up)">
                                      <p:cBhvr>
                                        <p:cTn id="17" dur="500"/>
                                        <p:tgtEl>
                                          <p:spTgt spid="1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15">
                                            <p:txEl>
                                              <p:pRg st="2" end="2"/>
                                            </p:txEl>
                                          </p:spTgt>
                                        </p:tgtEl>
                                        <p:attrNameLst>
                                          <p:attrName>style.visibility</p:attrName>
                                        </p:attrNameLst>
                                      </p:cBhvr>
                                      <p:to>
                                        <p:strVal val="visible"/>
                                      </p:to>
                                    </p:set>
                                    <p:animEffect transition="in" filter="wipe(up)">
                                      <p:cBhvr>
                                        <p:cTn id="22" dur="500"/>
                                        <p:tgtEl>
                                          <p:spTgt spid="1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17">
                                            <p:txEl>
                                              <p:pRg st="0" end="0"/>
                                            </p:txEl>
                                          </p:spTgt>
                                        </p:tgtEl>
                                        <p:attrNameLst>
                                          <p:attrName>style.visibility</p:attrName>
                                        </p:attrNameLst>
                                      </p:cBhvr>
                                      <p:to>
                                        <p:strVal val="visible"/>
                                      </p:to>
                                    </p:set>
                                    <p:animEffect transition="in" filter="wipe(down)">
                                      <p:cBhvr>
                                        <p:cTn id="27" dur="500"/>
                                        <p:tgtEl>
                                          <p:spTgt spid="17">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17">
                                            <p:txEl>
                                              <p:pRg st="1" end="1"/>
                                            </p:txEl>
                                          </p:spTgt>
                                        </p:tgtEl>
                                        <p:attrNameLst>
                                          <p:attrName>style.visibility</p:attrName>
                                        </p:attrNameLst>
                                      </p:cBhvr>
                                      <p:to>
                                        <p:strVal val="visible"/>
                                      </p:to>
                                    </p:set>
                                    <p:animEffect transition="in" filter="wipe(down)">
                                      <p:cBhvr>
                                        <p:cTn id="32" dur="500"/>
                                        <p:tgtEl>
                                          <p:spTgt spid="17">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17">
                                            <p:txEl>
                                              <p:pRg st="2" end="2"/>
                                            </p:txEl>
                                          </p:spTgt>
                                        </p:tgtEl>
                                        <p:attrNameLst>
                                          <p:attrName>style.visibility</p:attrName>
                                        </p:attrNameLst>
                                      </p:cBhvr>
                                      <p:to>
                                        <p:strVal val="visible"/>
                                      </p:to>
                                    </p:set>
                                    <p:animEffect transition="in" filter="wipe(down)">
                                      <p:cBhvr>
                                        <p:cTn id="37" dur="500"/>
                                        <p:tgtEl>
                                          <p:spTgt spid="17">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dissolve">
                                      <p:cBhvr>
                                        <p:cTn id="42" dur="500"/>
                                        <p:tgtEl>
                                          <p:spTgt spid="14"/>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6" fill="hold" nodeType="click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strips(downRight)">
                                      <p:cBhvr>
                                        <p:cTn id="47" dur="500"/>
                                        <p:tgtEl>
                                          <p:spTgt spid="3"/>
                                        </p:tgtEl>
                                      </p:cBhvr>
                                    </p:animEffect>
                                  </p:childTnLst>
                                </p:cTn>
                              </p:par>
                            </p:childTnLst>
                          </p:cTn>
                        </p:par>
                        <p:par>
                          <p:cTn id="48" fill="hold">
                            <p:stCondLst>
                              <p:cond delay="500"/>
                            </p:stCondLst>
                            <p:childTnLst>
                              <p:par>
                                <p:cTn id="49" presetID="18" presetClass="entr" presetSubtype="6" fill="hold" nodeType="afterEffect">
                                  <p:stCondLst>
                                    <p:cond delay="0"/>
                                  </p:stCondLst>
                                  <p:childTnLst>
                                    <p:set>
                                      <p:cBhvr>
                                        <p:cTn id="50" dur="1" fill="hold">
                                          <p:stCondLst>
                                            <p:cond delay="0"/>
                                          </p:stCondLst>
                                        </p:cTn>
                                        <p:tgtEl>
                                          <p:spTgt spid="12"/>
                                        </p:tgtEl>
                                        <p:attrNameLst>
                                          <p:attrName>style.visibility</p:attrName>
                                        </p:attrNameLst>
                                      </p:cBhvr>
                                      <p:to>
                                        <p:strVal val="visible"/>
                                      </p:to>
                                    </p:set>
                                    <p:animEffect transition="in" filter="strips(downRight)">
                                      <p:cBhvr>
                                        <p:cTn id="51" dur="500"/>
                                        <p:tgtEl>
                                          <p:spTgt spid="12"/>
                                        </p:tgtEl>
                                      </p:cBhvr>
                                    </p:animEffect>
                                  </p:childTnLst>
                                </p:cTn>
                              </p:par>
                            </p:childTnLst>
                          </p:cTn>
                        </p:par>
                        <p:par>
                          <p:cTn id="52" fill="hold">
                            <p:stCondLst>
                              <p:cond delay="1000"/>
                            </p:stCondLst>
                            <p:childTnLst>
                              <p:par>
                                <p:cTn id="53" presetID="9" presetClass="entr" presetSubtype="0"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dissolve">
                                      <p:cBhvr>
                                        <p:cTn id="5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CCFFCC"/>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69272"/>
            <a:ext cx="9144000" cy="939030"/>
          </a:xfrm>
        </p:spPr>
        <p:txBody>
          <a:bodyPr anchor="ctr">
            <a:normAutofit/>
          </a:bodyPr>
          <a:lstStyle/>
          <a:p>
            <a:r>
              <a:rPr lang="en-US" sz="4000" b="1" dirty="0" smtClean="0">
                <a:ln w="10541" cmpd="sng">
                  <a:solidFill>
                    <a:schemeClr val="accent1">
                      <a:shade val="88000"/>
                      <a:satMod val="110000"/>
                    </a:schemeClr>
                  </a:solidFill>
                  <a:prstDash val="solid"/>
                </a:ln>
                <a:solidFill>
                  <a:schemeClr val="accent3">
                    <a:lumMod val="50000"/>
                  </a:schemeClr>
                </a:solidFill>
              </a:rPr>
              <a:t>So….</a:t>
            </a:r>
            <a:endParaRPr lang="en-US" sz="4000" b="1" dirty="0">
              <a:ln w="10541" cmpd="sng">
                <a:solidFill>
                  <a:schemeClr val="accent1">
                    <a:shade val="88000"/>
                    <a:satMod val="110000"/>
                  </a:schemeClr>
                </a:solidFill>
                <a:prstDash val="solid"/>
              </a:ln>
              <a:solidFill>
                <a:schemeClr val="accent3">
                  <a:lumMod val="50000"/>
                </a:schemeClr>
              </a:solidFill>
            </a:endParaRPr>
          </a:p>
        </p:txBody>
      </p:sp>
      <p:sp>
        <p:nvSpPr>
          <p:cNvPr id="4" name="Oval 3"/>
          <p:cNvSpPr/>
          <p:nvPr/>
        </p:nvSpPr>
        <p:spPr>
          <a:xfrm>
            <a:off x="162814" y="1261906"/>
            <a:ext cx="4412242" cy="420903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1141578" y="1921977"/>
            <a:ext cx="2272466" cy="1077218"/>
          </a:xfrm>
          <a:prstGeom prst="rect">
            <a:avLst/>
          </a:prstGeom>
          <a:noFill/>
        </p:spPr>
        <p:txBody>
          <a:bodyPr wrap="square" rtlCol="0">
            <a:spAutoFit/>
          </a:bodyPr>
          <a:lstStyle/>
          <a:p>
            <a:pPr algn="ctr"/>
            <a:r>
              <a:rPr lang="en-US" sz="32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“Faithful </a:t>
            </a: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Christian,”</a:t>
            </a:r>
            <a:endParaRPr 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grpSp>
        <p:nvGrpSpPr>
          <p:cNvPr id="11" name="Group 10"/>
          <p:cNvGrpSpPr/>
          <p:nvPr/>
        </p:nvGrpSpPr>
        <p:grpSpPr>
          <a:xfrm>
            <a:off x="4597201" y="1263895"/>
            <a:ext cx="4398231" cy="4209035"/>
            <a:chOff x="4597202" y="1556886"/>
            <a:chExt cx="4119175" cy="4029927"/>
          </a:xfrm>
        </p:grpSpPr>
        <p:sp>
          <p:nvSpPr>
            <p:cNvPr id="8" name="Oval 7"/>
            <p:cNvSpPr/>
            <p:nvPr/>
          </p:nvSpPr>
          <p:spPr>
            <a:xfrm>
              <a:off x="4597202" y="1556886"/>
              <a:ext cx="4119175" cy="4029927"/>
            </a:xfrm>
            <a:prstGeom prst="ellipse">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TextBox 8"/>
            <p:cNvSpPr txBox="1"/>
            <p:nvPr/>
          </p:nvSpPr>
          <p:spPr>
            <a:xfrm>
              <a:off x="5421911" y="1762455"/>
              <a:ext cx="2554061" cy="1031379"/>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“Unfaithful </a:t>
              </a:r>
              <a:r>
                <a:rPr lang="en-US"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Christians”</a:t>
              </a:r>
              <a:endPar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pSp>
      <p:sp>
        <p:nvSpPr>
          <p:cNvPr id="14" name="TextBox 13"/>
          <p:cNvSpPr txBox="1"/>
          <p:nvPr/>
        </p:nvSpPr>
        <p:spPr>
          <a:xfrm>
            <a:off x="25202" y="5472930"/>
            <a:ext cx="9026434" cy="1200329"/>
          </a:xfrm>
          <a:prstGeom prst="rect">
            <a:avLst/>
          </a:prstGeom>
          <a:noFill/>
        </p:spPr>
        <p:txBody>
          <a:bodyPr wrap="square" rtlCol="0">
            <a:spAutoFit/>
          </a:bodyPr>
          <a:lstStyle/>
          <a:p>
            <a:pPr algn="ctr"/>
            <a:r>
              <a:rPr lang="en-US" sz="3600" b="1" dirty="0" smtClean="0">
                <a:ln w="10541" cmpd="sng">
                  <a:solidFill>
                    <a:schemeClr val="accent1">
                      <a:shade val="88000"/>
                      <a:satMod val="110000"/>
                    </a:schemeClr>
                  </a:solidFill>
                  <a:prstDash val="solid"/>
                </a:ln>
                <a:solidFill>
                  <a:schemeClr val="accent3">
                    <a:lumMod val="50000"/>
                  </a:schemeClr>
                </a:solidFill>
              </a:rPr>
              <a:t>That we ALL can please the Father and dwell in heaven together with Him eternally! </a:t>
            </a:r>
            <a:endParaRPr lang="en-US" sz="3600" b="1" i="1" dirty="0">
              <a:ln w="10541" cmpd="sng">
                <a:solidFill>
                  <a:schemeClr val="accent1">
                    <a:shade val="88000"/>
                    <a:satMod val="110000"/>
                  </a:schemeClr>
                </a:solidFill>
                <a:prstDash val="solid"/>
              </a:ln>
              <a:solidFill>
                <a:schemeClr val="accent3">
                  <a:lumMod val="50000"/>
                </a:schemeClr>
              </a:solidFill>
            </a:endParaRPr>
          </a:p>
        </p:txBody>
      </p:sp>
      <p:sp>
        <p:nvSpPr>
          <p:cNvPr id="7" name="TextBox 6"/>
          <p:cNvSpPr txBox="1"/>
          <p:nvPr/>
        </p:nvSpPr>
        <p:spPr>
          <a:xfrm>
            <a:off x="1289331" y="1492567"/>
            <a:ext cx="2124713" cy="461665"/>
          </a:xfrm>
          <a:prstGeom prst="rect">
            <a:avLst/>
          </a:prstGeom>
          <a:noFill/>
        </p:spPr>
        <p:txBody>
          <a:bodyPr wrap="square" rtlCol="0">
            <a:spAutoFit/>
          </a:bodyPr>
          <a:lstStyle/>
          <a:p>
            <a:pPr algn="ctr"/>
            <a:r>
              <a:rPr lang="en-US" sz="2400" b="1" dirty="0" smtClean="0">
                <a:solidFill>
                  <a:schemeClr val="tx2"/>
                </a:solidFill>
              </a:rPr>
              <a:t>If you are a</a:t>
            </a:r>
            <a:endParaRPr lang="en-US" sz="2400" b="1" dirty="0">
              <a:solidFill>
                <a:schemeClr val="tx2"/>
              </a:solidFill>
            </a:endParaRPr>
          </a:p>
        </p:txBody>
      </p:sp>
      <p:sp>
        <p:nvSpPr>
          <p:cNvPr id="10" name="TextBox 9"/>
          <p:cNvSpPr txBox="1"/>
          <p:nvPr/>
        </p:nvSpPr>
        <p:spPr>
          <a:xfrm>
            <a:off x="6328997" y="2963529"/>
            <a:ext cx="2666435" cy="584776"/>
          </a:xfrm>
          <a:prstGeom prst="rect">
            <a:avLst/>
          </a:prstGeom>
          <a:noFill/>
        </p:spPr>
        <p:txBody>
          <a:bodyPr wrap="square" rtlCol="0">
            <a:spAutoFit/>
          </a:bodyPr>
          <a:lstStyle/>
          <a:p>
            <a:pPr algn="ctr"/>
            <a:r>
              <a:rPr lang="en-US" sz="3200" b="1" dirty="0" smtClean="0">
                <a:solidFill>
                  <a:schemeClr val="accent2">
                    <a:lumMod val="75000"/>
                  </a:schemeClr>
                </a:solidFill>
              </a:rPr>
              <a:t>“lacking faith”</a:t>
            </a:r>
            <a:endParaRPr lang="en-US" sz="3200" b="1" dirty="0">
              <a:solidFill>
                <a:schemeClr val="accent2">
                  <a:lumMod val="75000"/>
                </a:schemeClr>
              </a:solidFill>
            </a:endParaRPr>
          </a:p>
        </p:txBody>
      </p:sp>
      <p:sp>
        <p:nvSpPr>
          <p:cNvPr id="15" name="TextBox 14"/>
          <p:cNvSpPr txBox="1"/>
          <p:nvPr/>
        </p:nvSpPr>
        <p:spPr>
          <a:xfrm>
            <a:off x="230908" y="2999195"/>
            <a:ext cx="3764751" cy="543739"/>
          </a:xfrm>
          <a:prstGeom prst="rect">
            <a:avLst/>
          </a:prstGeom>
          <a:noFill/>
        </p:spPr>
        <p:txBody>
          <a:bodyPr wrap="square" rtlCol="0">
            <a:spAutoFit/>
          </a:bodyPr>
          <a:lstStyle/>
          <a:p>
            <a:pPr>
              <a:lnSpc>
                <a:spcPct val="90000"/>
              </a:lnSpc>
              <a:spcAft>
                <a:spcPts val="2800"/>
              </a:spcAft>
            </a:pPr>
            <a:r>
              <a:rPr lang="en-US" sz="3200" b="1" dirty="0" smtClean="0">
                <a:solidFill>
                  <a:srgbClr val="800000"/>
                </a:solidFill>
              </a:rPr>
              <a:t>Then help the</a:t>
            </a:r>
          </a:p>
        </p:txBody>
      </p:sp>
      <p:sp>
        <p:nvSpPr>
          <p:cNvPr id="17" name="TextBox 16"/>
          <p:cNvSpPr txBox="1"/>
          <p:nvPr/>
        </p:nvSpPr>
        <p:spPr>
          <a:xfrm>
            <a:off x="5477780" y="3774583"/>
            <a:ext cx="2650220" cy="1262910"/>
          </a:xfrm>
          <a:prstGeom prst="rect">
            <a:avLst/>
          </a:prstGeom>
          <a:noFill/>
        </p:spPr>
        <p:txBody>
          <a:bodyPr wrap="square" rtlCol="0">
            <a:spAutoFit/>
          </a:bodyPr>
          <a:lstStyle/>
          <a:p>
            <a:pPr algn="ctr">
              <a:lnSpc>
                <a:spcPct val="90000"/>
              </a:lnSpc>
              <a:spcAft>
                <a:spcPts val="2800"/>
              </a:spcAft>
            </a:pPr>
            <a:r>
              <a:rPr lang="en-US" sz="2800" b="1" dirty="0" smtClean="0">
                <a:solidFill>
                  <a:schemeClr val="accent1">
                    <a:lumMod val="75000"/>
                  </a:schemeClr>
                </a:solidFill>
              </a:rPr>
              <a:t>To be restored, and be faithful and strong, </a:t>
            </a:r>
          </a:p>
        </p:txBody>
      </p:sp>
      <p:grpSp>
        <p:nvGrpSpPr>
          <p:cNvPr id="19" name="Group 18"/>
          <p:cNvGrpSpPr/>
          <p:nvPr/>
        </p:nvGrpSpPr>
        <p:grpSpPr>
          <a:xfrm>
            <a:off x="2914356" y="2641418"/>
            <a:ext cx="3337672" cy="1230726"/>
            <a:chOff x="2914356" y="3010874"/>
            <a:chExt cx="3337672" cy="1230726"/>
          </a:xfrm>
        </p:grpSpPr>
        <p:sp>
          <p:nvSpPr>
            <p:cNvPr id="20" name="Oval 19"/>
            <p:cNvSpPr/>
            <p:nvPr/>
          </p:nvSpPr>
          <p:spPr>
            <a:xfrm>
              <a:off x="2914356" y="3010874"/>
              <a:ext cx="3337672" cy="1230726"/>
            </a:xfrm>
            <a:prstGeom prst="ellipse">
              <a:avLst/>
            </a:prstGeom>
            <a:solidFill>
              <a:srgbClr val="FFFF00">
                <a:alpha val="84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extBox 20"/>
            <p:cNvSpPr txBox="1"/>
            <p:nvPr/>
          </p:nvSpPr>
          <p:spPr>
            <a:xfrm>
              <a:off x="3209219" y="3386767"/>
              <a:ext cx="2775965" cy="523220"/>
            </a:xfrm>
            <a:prstGeom prst="rect">
              <a:avLst/>
            </a:prstGeom>
            <a:noFill/>
          </p:spPr>
          <p:txBody>
            <a:bodyPr wrap="square" rtlCol="0">
              <a:spAutoFit/>
            </a:bodyPr>
            <a:lstStyle/>
            <a:p>
              <a:pPr algn="ctr"/>
              <a:r>
                <a:rPr lang="en-US" sz="2800" b="1" dirty="0" smtClean="0"/>
                <a:t>Weak</a:t>
              </a:r>
              <a:endParaRPr lang="en-US" sz="2800" b="1" dirty="0"/>
            </a:p>
          </p:txBody>
        </p:sp>
      </p:grpSp>
    </p:spTree>
    <p:extLst>
      <p:ext uri="{BB962C8B-B14F-4D97-AF65-F5344CB8AC3E}">
        <p14:creationId xmlns:p14="http://schemas.microsoft.com/office/powerpoint/2010/main" val="180274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par>
                          <p:cTn id="8" fill="hold">
                            <p:stCondLst>
                              <p:cond delay="2000"/>
                            </p:stCondLst>
                            <p:childTnLst>
                              <p:par>
                                <p:cTn id="9" presetID="22" presetClass="entr" presetSubtype="1" fill="hold" grpId="0" nodeType="afterEffect">
                                  <p:stCondLst>
                                    <p:cond delay="1000"/>
                                  </p:stCondLst>
                                  <p:childTnLst>
                                    <p:set>
                                      <p:cBhvr>
                                        <p:cTn id="10" dur="1" fill="hold">
                                          <p:stCondLst>
                                            <p:cond delay="0"/>
                                          </p:stCondLst>
                                        </p:cTn>
                                        <p:tgtEl>
                                          <p:spTgt spid="7"/>
                                        </p:tgtEl>
                                        <p:attrNameLst>
                                          <p:attrName>style.visibility</p:attrName>
                                        </p:attrNameLst>
                                      </p:cBhvr>
                                      <p:to>
                                        <p:strVal val="visible"/>
                                      </p:to>
                                    </p:set>
                                    <p:animEffect transition="in" filter="wipe(up)">
                                      <p:cBhvr>
                                        <p:cTn id="11" dur="1000"/>
                                        <p:tgtEl>
                                          <p:spTgt spid="7"/>
                                        </p:tgtEl>
                                      </p:cBhvr>
                                    </p:animEffect>
                                  </p:childTnLst>
                                </p:cTn>
                              </p:par>
                            </p:childTnLst>
                          </p:cTn>
                        </p:par>
                        <p:par>
                          <p:cTn id="12" fill="hold">
                            <p:stCondLst>
                              <p:cond delay="4000"/>
                            </p:stCondLst>
                            <p:childTnLst>
                              <p:par>
                                <p:cTn id="13" presetID="22" presetClass="entr" presetSubtype="1" fill="hold" grpId="0" nodeType="afterEffect">
                                  <p:stCondLst>
                                    <p:cond delay="1000"/>
                                  </p:stCondLst>
                                  <p:childTnLst>
                                    <p:set>
                                      <p:cBhvr>
                                        <p:cTn id="14" dur="1" fill="hold">
                                          <p:stCondLst>
                                            <p:cond delay="0"/>
                                          </p:stCondLst>
                                        </p:cTn>
                                        <p:tgtEl>
                                          <p:spTgt spid="5"/>
                                        </p:tgtEl>
                                        <p:attrNameLst>
                                          <p:attrName>style.visibility</p:attrName>
                                        </p:attrNameLst>
                                      </p:cBhvr>
                                      <p:to>
                                        <p:strVal val="visible"/>
                                      </p:to>
                                    </p:set>
                                    <p:animEffect transition="in" filter="wipe(up)">
                                      <p:cBhvr>
                                        <p:cTn id="15" dur="1000"/>
                                        <p:tgtEl>
                                          <p:spTgt spid="5"/>
                                        </p:tgtEl>
                                      </p:cBhvr>
                                    </p:animEffect>
                                  </p:childTnLst>
                                </p:cTn>
                              </p:par>
                            </p:childTnLst>
                          </p:cTn>
                        </p:par>
                        <p:par>
                          <p:cTn id="16" fill="hold">
                            <p:stCondLst>
                              <p:cond delay="6000"/>
                            </p:stCondLst>
                            <p:childTnLst>
                              <p:par>
                                <p:cTn id="17" presetID="22" presetClass="entr" presetSubtype="8" fill="hold" nodeType="afterEffect">
                                  <p:stCondLst>
                                    <p:cond delay="1000"/>
                                  </p:stCondLst>
                                  <p:childTnLst>
                                    <p:set>
                                      <p:cBhvr>
                                        <p:cTn id="18" dur="1" fill="hold">
                                          <p:stCondLst>
                                            <p:cond delay="0"/>
                                          </p:stCondLst>
                                        </p:cTn>
                                        <p:tgtEl>
                                          <p:spTgt spid="15">
                                            <p:txEl>
                                              <p:pRg st="0" end="0"/>
                                            </p:txEl>
                                          </p:spTgt>
                                        </p:tgtEl>
                                        <p:attrNameLst>
                                          <p:attrName>style.visibility</p:attrName>
                                        </p:attrNameLst>
                                      </p:cBhvr>
                                      <p:to>
                                        <p:strVal val="visible"/>
                                      </p:to>
                                    </p:set>
                                    <p:animEffect transition="in" filter="wipe(left)">
                                      <p:cBhvr>
                                        <p:cTn id="19" dur="1000"/>
                                        <p:tgtEl>
                                          <p:spTgt spid="15">
                                            <p:txEl>
                                              <p:pRg st="0" end="0"/>
                                            </p:txEl>
                                          </p:spTgt>
                                        </p:tgtEl>
                                      </p:cBhvr>
                                    </p:animEffect>
                                  </p:childTnLst>
                                </p:cTn>
                              </p:par>
                            </p:childTnLst>
                          </p:cTn>
                        </p:par>
                        <p:par>
                          <p:cTn id="20" fill="hold">
                            <p:stCondLst>
                              <p:cond delay="8000"/>
                            </p:stCondLst>
                            <p:childTnLst>
                              <p:par>
                                <p:cTn id="21" presetID="10" presetClass="entr" presetSubtype="0" fill="hold" nodeType="afterEffect">
                                  <p:stCondLst>
                                    <p:cond delay="1000"/>
                                  </p:stCondLst>
                                  <p:childTnLst>
                                    <p:set>
                                      <p:cBhvr>
                                        <p:cTn id="22" dur="1" fill="hold">
                                          <p:stCondLst>
                                            <p:cond delay="0"/>
                                          </p:stCondLst>
                                        </p:cTn>
                                        <p:tgtEl>
                                          <p:spTgt spid="19"/>
                                        </p:tgtEl>
                                        <p:attrNameLst>
                                          <p:attrName>style.visibility</p:attrName>
                                        </p:attrNameLst>
                                      </p:cBhvr>
                                      <p:to>
                                        <p:strVal val="visible"/>
                                      </p:to>
                                    </p:set>
                                    <p:animEffect transition="in" filter="fade">
                                      <p:cBhvr>
                                        <p:cTn id="23" dur="1000"/>
                                        <p:tgtEl>
                                          <p:spTgt spid="19"/>
                                        </p:tgtEl>
                                      </p:cBhvr>
                                    </p:animEffect>
                                  </p:childTnLst>
                                </p:cTn>
                              </p:par>
                            </p:childTnLst>
                          </p:cTn>
                        </p:par>
                        <p:par>
                          <p:cTn id="24" fill="hold">
                            <p:stCondLst>
                              <p:cond delay="10000"/>
                            </p:stCondLst>
                            <p:childTnLst>
                              <p:par>
                                <p:cTn id="25" presetID="21" presetClass="entr" presetSubtype="1" fill="hold" nodeType="afterEffect">
                                  <p:stCondLst>
                                    <p:cond delay="1000"/>
                                  </p:stCondLst>
                                  <p:childTnLst>
                                    <p:set>
                                      <p:cBhvr>
                                        <p:cTn id="26" dur="1" fill="hold">
                                          <p:stCondLst>
                                            <p:cond delay="0"/>
                                          </p:stCondLst>
                                        </p:cTn>
                                        <p:tgtEl>
                                          <p:spTgt spid="11"/>
                                        </p:tgtEl>
                                        <p:attrNameLst>
                                          <p:attrName>style.visibility</p:attrName>
                                        </p:attrNameLst>
                                      </p:cBhvr>
                                      <p:to>
                                        <p:strVal val="visible"/>
                                      </p:to>
                                    </p:set>
                                    <p:animEffect transition="in" filter="wheel(1)">
                                      <p:cBhvr>
                                        <p:cTn id="27" dur="1000"/>
                                        <p:tgtEl>
                                          <p:spTgt spid="11"/>
                                        </p:tgtEl>
                                      </p:cBhvr>
                                    </p:animEffect>
                                  </p:childTnLst>
                                </p:cTn>
                              </p:par>
                            </p:childTnLst>
                          </p:cTn>
                        </p:par>
                        <p:par>
                          <p:cTn id="28" fill="hold">
                            <p:stCondLst>
                              <p:cond delay="12000"/>
                            </p:stCondLst>
                            <p:childTnLst>
                              <p:par>
                                <p:cTn id="29" presetID="22" presetClass="entr" presetSubtype="1" fill="hold" grpId="0" nodeType="afterEffect">
                                  <p:stCondLst>
                                    <p:cond delay="1000"/>
                                  </p:stCondLst>
                                  <p:childTnLst>
                                    <p:set>
                                      <p:cBhvr>
                                        <p:cTn id="30" dur="1" fill="hold">
                                          <p:stCondLst>
                                            <p:cond delay="0"/>
                                          </p:stCondLst>
                                        </p:cTn>
                                        <p:tgtEl>
                                          <p:spTgt spid="10"/>
                                        </p:tgtEl>
                                        <p:attrNameLst>
                                          <p:attrName>style.visibility</p:attrName>
                                        </p:attrNameLst>
                                      </p:cBhvr>
                                      <p:to>
                                        <p:strVal val="visible"/>
                                      </p:to>
                                    </p:set>
                                    <p:animEffect transition="in" filter="wipe(up)">
                                      <p:cBhvr>
                                        <p:cTn id="31" dur="1000"/>
                                        <p:tgtEl>
                                          <p:spTgt spid="10"/>
                                        </p:tgtEl>
                                      </p:cBhvr>
                                    </p:animEffect>
                                  </p:childTnLst>
                                </p:cTn>
                              </p:par>
                            </p:childTnLst>
                          </p:cTn>
                        </p:par>
                        <p:par>
                          <p:cTn id="32" fill="hold">
                            <p:stCondLst>
                              <p:cond delay="14000"/>
                            </p:stCondLst>
                            <p:childTnLst>
                              <p:par>
                                <p:cTn id="33" presetID="22" presetClass="entr" presetSubtype="1" fill="hold" grpId="0" nodeType="afterEffect">
                                  <p:stCondLst>
                                    <p:cond delay="1000"/>
                                  </p:stCondLst>
                                  <p:childTnLst>
                                    <p:set>
                                      <p:cBhvr>
                                        <p:cTn id="34" dur="1" fill="hold">
                                          <p:stCondLst>
                                            <p:cond delay="0"/>
                                          </p:stCondLst>
                                        </p:cTn>
                                        <p:tgtEl>
                                          <p:spTgt spid="17">
                                            <p:txEl>
                                              <p:pRg st="0" end="0"/>
                                            </p:txEl>
                                          </p:spTgt>
                                        </p:tgtEl>
                                        <p:attrNameLst>
                                          <p:attrName>style.visibility</p:attrName>
                                        </p:attrNameLst>
                                      </p:cBhvr>
                                      <p:to>
                                        <p:strVal val="visible"/>
                                      </p:to>
                                    </p:set>
                                    <p:animEffect transition="in" filter="wipe(up)">
                                      <p:cBhvr>
                                        <p:cTn id="35" dur="1000"/>
                                        <p:tgtEl>
                                          <p:spTgt spid="17">
                                            <p:txEl>
                                              <p:pRg st="0" end="0"/>
                                            </p:txEl>
                                          </p:spTgt>
                                        </p:tgtEl>
                                      </p:cBhvr>
                                    </p:animEffect>
                                  </p:childTnLst>
                                </p:cTn>
                              </p:par>
                            </p:childTnLst>
                          </p:cTn>
                        </p:par>
                        <p:par>
                          <p:cTn id="36" fill="hold">
                            <p:stCondLst>
                              <p:cond delay="16000"/>
                            </p:stCondLst>
                            <p:childTnLst>
                              <p:par>
                                <p:cTn id="37" presetID="9" presetClass="entr" presetSubtype="0" fill="hold" grpId="1" nodeType="afterEffect">
                                  <p:stCondLst>
                                    <p:cond delay="1000"/>
                                  </p:stCondLst>
                                  <p:childTnLst>
                                    <p:set>
                                      <p:cBhvr>
                                        <p:cTn id="38" dur="1" fill="hold">
                                          <p:stCondLst>
                                            <p:cond delay="0"/>
                                          </p:stCondLst>
                                        </p:cTn>
                                        <p:tgtEl>
                                          <p:spTgt spid="14"/>
                                        </p:tgtEl>
                                        <p:attrNameLst>
                                          <p:attrName>style.visibility</p:attrName>
                                        </p:attrNameLst>
                                      </p:cBhvr>
                                      <p:to>
                                        <p:strVal val="visible"/>
                                      </p:to>
                                    </p:set>
                                    <p:animEffect transition="in" filter="dissolve">
                                      <p:cBhvr>
                                        <p:cTn id="39"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14" grpId="1"/>
      <p:bldP spid="7" grpId="0"/>
      <p:bldP spid="10" grpId="0"/>
      <p:bldP spid="17"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05505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4741</TotalTime>
  <Words>431</Words>
  <Application>Microsoft Macintosh PowerPoint</Application>
  <PresentationFormat>On-screen Show (4:3)</PresentationFormat>
  <Paragraphs>44</Paragraphs>
  <Slides>5</Slides>
  <Notes>3</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There are Really Only  Two Kinds of Living Christians…</vt:lpstr>
      <vt:lpstr>There is, however, a subset of these two kinds that spans both…</vt:lpstr>
      <vt:lpstr>So….</vt:lpstr>
      <vt:lpstr>PowerPoint Presentation</vt:lpstr>
    </vt:vector>
  </TitlesOfParts>
  <Company>Southside Church of Christ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There are only  Two Kinds of Living Christians…</dc:title>
  <dc:creator>Philip Strong</dc:creator>
  <cp:lastModifiedBy>Philip Strong</cp:lastModifiedBy>
  <cp:revision>25</cp:revision>
  <cp:lastPrinted>2017-11-05T12:04:17Z</cp:lastPrinted>
  <dcterms:created xsi:type="dcterms:W3CDTF">2015-04-30T20:21:09Z</dcterms:created>
  <dcterms:modified xsi:type="dcterms:W3CDTF">2017-11-05T13:13:14Z</dcterms:modified>
</cp:coreProperties>
</file>