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C25C1-3442-204A-84F1-3FCBBFAE5F5C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9D76-FC57-5A49-B96C-A8666FE40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23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15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If: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331357"/>
            <a:ext cx="8541883" cy="429078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Our “lives” do not </a:t>
            </a:r>
            <a:r>
              <a:rPr lang="en-US" sz="2400" b="1" i="1"/>
              <a:t>consist</a:t>
            </a:r>
            <a:r>
              <a:rPr lang="en-US" sz="2400" b="1"/>
              <a:t> </a:t>
            </a:r>
            <a:r>
              <a:rPr lang="en-US" sz="2400" b="1" smtClean="0"/>
              <a:t>in/of </a:t>
            </a:r>
            <a:r>
              <a:rPr lang="en-US" sz="2400" b="1" dirty="0"/>
              <a:t>these things</a:t>
            </a:r>
            <a:r>
              <a:rPr lang="en-US" sz="2400" b="1" dirty="0" smtClean="0"/>
              <a:t>! </a:t>
            </a:r>
            <a:r>
              <a:rPr lang="en-US" sz="2400" b="1" u="sng" dirty="0" smtClean="0">
                <a:solidFill>
                  <a:srgbClr val="E07602"/>
                </a:solidFill>
              </a:rPr>
              <a:t>Matt.6:19ff</a:t>
            </a:r>
            <a:endParaRPr lang="en-US" sz="2400" b="1" dirty="0">
              <a:solidFill>
                <a:srgbClr val="E07602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Our “lives” are </a:t>
            </a:r>
            <a:r>
              <a:rPr lang="en-US" sz="2400" b="1" i="1" dirty="0" smtClean="0"/>
              <a:t>spiritually-oriented </a:t>
            </a:r>
            <a:r>
              <a:rPr lang="en-US" sz="2400" b="1" dirty="0" smtClean="0"/>
              <a:t>beforehand, </a:t>
            </a:r>
            <a:r>
              <a:rPr lang="en-US" sz="2400" b="1" u="sng" dirty="0" smtClean="0">
                <a:solidFill>
                  <a:srgbClr val="E07602"/>
                </a:solidFill>
              </a:rPr>
              <a:t>1:1</a:t>
            </a:r>
            <a:r>
              <a:rPr lang="en-US" sz="2400" b="1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Our “lives” consist of </a:t>
            </a:r>
            <a:r>
              <a:rPr lang="en-US" sz="2400" b="1" i="1" dirty="0" smtClean="0"/>
              <a:t>spiritual dedication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devotion </a:t>
            </a:r>
            <a:r>
              <a:rPr lang="en-US" sz="2400" b="1" dirty="0" smtClean="0"/>
              <a:t>through knowledge, faith, and trust</a:t>
            </a:r>
            <a:r>
              <a:rPr lang="en-US" sz="2400" b="1" i="1" dirty="0" smtClean="0"/>
              <a:t>, </a:t>
            </a:r>
            <a:r>
              <a:rPr lang="en-US" sz="2400" b="1" u="sng" dirty="0" smtClean="0">
                <a:solidFill>
                  <a:srgbClr val="E07602"/>
                </a:solidFill>
              </a:rPr>
              <a:t>1:5</a:t>
            </a:r>
            <a:r>
              <a:rPr lang="en-US" sz="2400" b="1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We are willing to acknowledge and be thankful for what </a:t>
            </a:r>
            <a:r>
              <a:rPr lang="en-US" sz="2400" b="1" i="1" dirty="0" smtClean="0"/>
              <a:t>we’ve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been given </a:t>
            </a:r>
            <a:r>
              <a:rPr lang="en-US" sz="2400" b="1" dirty="0" smtClean="0"/>
              <a:t>rather than just counting what </a:t>
            </a:r>
            <a:r>
              <a:rPr lang="en-US" sz="2400" b="1" i="1" dirty="0" smtClean="0"/>
              <a:t>we’ve lost, </a:t>
            </a:r>
            <a:r>
              <a:rPr lang="en-US" sz="2400" b="1" u="sng" dirty="0" smtClean="0">
                <a:solidFill>
                  <a:srgbClr val="E07602"/>
                </a:solidFill>
              </a:rPr>
              <a:t>1:21</a:t>
            </a:r>
            <a:r>
              <a:rPr lang="en-US" sz="2400" b="1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We are willing to </a:t>
            </a:r>
            <a:r>
              <a:rPr lang="en-US" sz="2400" b="1" i="1" dirty="0" smtClean="0">
                <a:solidFill>
                  <a:schemeClr val="accent5"/>
                </a:solidFill>
              </a:rPr>
              <a:t>turn to </a:t>
            </a:r>
            <a:r>
              <a:rPr lang="en-US" sz="2400" b="1" dirty="0" smtClean="0"/>
              <a:t>and </a:t>
            </a:r>
            <a:r>
              <a:rPr lang="en-US" sz="2400" b="1" i="1" dirty="0" smtClean="0">
                <a:solidFill>
                  <a:srgbClr val="21449B"/>
                </a:solidFill>
              </a:rPr>
              <a:t>worship</a:t>
            </a:r>
            <a:r>
              <a:rPr lang="en-US" sz="2400" b="1" dirty="0" smtClean="0"/>
              <a:t> God rather than </a:t>
            </a:r>
            <a:r>
              <a:rPr lang="en-US" sz="2400" b="1" i="1" dirty="0" smtClean="0"/>
              <a:t>turning from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blaming </a:t>
            </a:r>
            <a:r>
              <a:rPr lang="en-US" sz="2400" b="1" dirty="0" smtClean="0"/>
              <a:t>Him, </a:t>
            </a:r>
            <a:r>
              <a:rPr lang="en-US" sz="2400" b="1" u="sng" dirty="0" smtClean="0">
                <a:solidFill>
                  <a:srgbClr val="E07602"/>
                </a:solidFill>
              </a:rPr>
              <a:t>1:20,22</a:t>
            </a:r>
            <a:r>
              <a:rPr lang="en-US" sz="2400" b="1" dirty="0" smtClean="0"/>
              <a:t>.  (Job’s calamities came from Satan, not God, </a:t>
            </a:r>
            <a:r>
              <a:rPr lang="en-US" sz="2400" b="1" u="sng" dirty="0" smtClean="0">
                <a:solidFill>
                  <a:srgbClr val="E07602"/>
                </a:solidFill>
              </a:rPr>
              <a:t>1:6-12</a:t>
            </a:r>
            <a:r>
              <a:rPr lang="en-US" sz="2400" b="1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83922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“Life” is a fragile thing…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29" y="2331357"/>
            <a:ext cx="8541883" cy="429078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u="sng" dirty="0" smtClean="0"/>
              <a:t>Unless</a:t>
            </a:r>
            <a:r>
              <a:rPr lang="en-US" sz="2400" b="1" dirty="0" smtClean="0"/>
              <a:t> our “lives” are founded on the </a:t>
            </a:r>
            <a:r>
              <a:rPr lang="en-US" sz="2400" b="1" i="1" dirty="0" smtClean="0"/>
              <a:t>Rock </a:t>
            </a:r>
            <a:r>
              <a:rPr lang="en-US" sz="2400" b="1" dirty="0" smtClean="0"/>
              <a:t>that no storm of Satan can destroy, </a:t>
            </a:r>
            <a:r>
              <a:rPr lang="en-US" sz="2400" b="1" u="sng" dirty="0" smtClean="0">
                <a:solidFill>
                  <a:srgbClr val="E07602"/>
                </a:solidFill>
              </a:rPr>
              <a:t>1Pet.2:6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E07602"/>
                </a:solidFill>
              </a:rPr>
              <a:t>Matt.7:24-27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E07602"/>
                </a:solidFill>
              </a:rPr>
              <a:t>16:16-18</a:t>
            </a:r>
            <a:r>
              <a:rPr lang="en-US" sz="2400" b="1" dirty="0" smtClean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You may lose your possessions, your family, and even your health,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but if you have knowledge of, faith in, and trust of God, your “life” will not be lost for it will endure forever in heaven with God, </a:t>
            </a:r>
            <a:r>
              <a:rPr lang="en-US" sz="2400" b="1" u="sng" dirty="0" smtClean="0">
                <a:solidFill>
                  <a:srgbClr val="E07602"/>
                </a:solidFill>
              </a:rPr>
              <a:t>Matt.10:39</a:t>
            </a:r>
            <a:r>
              <a:rPr lang="en-US" sz="24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933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20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Fragility of “Life”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“Life” is: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A precious gift from God, </a:t>
            </a:r>
            <a:r>
              <a:rPr lang="en-US" sz="2800" b="1" u="sng" dirty="0" smtClean="0">
                <a:solidFill>
                  <a:schemeClr val="accent2"/>
                </a:solidFill>
              </a:rPr>
              <a:t>Gen.2:7</a:t>
            </a:r>
            <a:r>
              <a:rPr lang="en-US" sz="2800" b="1" dirty="0" smtClean="0"/>
              <a:t>;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Like a vapor, </a:t>
            </a:r>
            <a:r>
              <a:rPr lang="en-US" sz="2800" b="1" u="sng" dirty="0" smtClean="0">
                <a:solidFill>
                  <a:srgbClr val="E07602"/>
                </a:solidFill>
              </a:rPr>
              <a:t>Jas.4:14b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E07602"/>
                </a:solidFill>
              </a:rPr>
              <a:t>Psalm 39:4-6</a:t>
            </a:r>
            <a:r>
              <a:rPr lang="en-US" sz="2800" b="1" dirty="0" smtClean="0"/>
              <a:t>; 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Full of </a:t>
            </a:r>
            <a:r>
              <a:rPr lang="en-US" sz="2800" b="1" i="1" dirty="0" smtClean="0"/>
              <a:t>peaks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valleys, </a:t>
            </a:r>
            <a:r>
              <a:rPr lang="en-US" sz="2800" b="1" u="sng" dirty="0" smtClean="0">
                <a:solidFill>
                  <a:srgbClr val="E07602"/>
                </a:solidFill>
              </a:rPr>
              <a:t>Psalm 23:</a:t>
            </a:r>
            <a:r>
              <a:rPr lang="en-US" sz="2800" b="1" u="sng" dirty="0" smtClean="0">
                <a:solidFill>
                  <a:srgbClr val="E07602"/>
                </a:solidFill>
              </a:rPr>
              <a:t>2-5</a:t>
            </a:r>
            <a:r>
              <a:rPr lang="en-US" sz="2800" b="1" dirty="0" smtClean="0"/>
              <a:t>;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And is therefore also a very tenuous and fragile thing, </a:t>
            </a:r>
            <a:r>
              <a:rPr lang="en-US" sz="2800" b="1" u="sng" dirty="0" smtClean="0">
                <a:solidFill>
                  <a:srgbClr val="E07602"/>
                </a:solidFill>
              </a:rPr>
              <a:t>Psalm 90:3-12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9423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No bible character encapsulates the </a:t>
            </a:r>
            <a:r>
              <a:rPr lang="en-US" sz="2800" b="1" i="1" dirty="0" smtClean="0"/>
              <a:t>fragility </a:t>
            </a:r>
            <a:r>
              <a:rPr lang="en-US" sz="2800" b="1" dirty="0" smtClean="0"/>
              <a:t>of life quite like Job.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8"/>
            <a:ext cx="7799389" cy="39349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Things were going </a:t>
            </a:r>
            <a:r>
              <a:rPr lang="en-US" sz="2800" b="1" i="1" dirty="0" smtClean="0"/>
              <a:t>great </a:t>
            </a:r>
            <a:r>
              <a:rPr lang="en-US" sz="2800" b="1" dirty="0" smtClean="0"/>
              <a:t>for Job:</a:t>
            </a:r>
          </a:p>
          <a:p>
            <a:r>
              <a:rPr lang="en-US" sz="2800" b="1" dirty="0" smtClean="0"/>
              <a:t> His spiritual life was exemplary, </a:t>
            </a:r>
            <a:r>
              <a:rPr lang="en-US" sz="2800" b="1" u="sng" dirty="0" smtClean="0">
                <a:solidFill>
                  <a:srgbClr val="E07602"/>
                </a:solidFill>
              </a:rPr>
              <a:t>1:1</a:t>
            </a:r>
            <a:r>
              <a:rPr lang="en-US" sz="2800" b="1" dirty="0" smtClean="0"/>
              <a:t>;</a:t>
            </a:r>
          </a:p>
          <a:p>
            <a:r>
              <a:rPr lang="en-US" sz="2800" b="1" dirty="0" smtClean="0"/>
              <a:t> He had a nice family, </a:t>
            </a:r>
            <a:r>
              <a:rPr lang="en-US" sz="2800" b="1" u="sng" dirty="0" smtClean="0">
                <a:solidFill>
                  <a:srgbClr val="E07602"/>
                </a:solidFill>
              </a:rPr>
              <a:t>1:2</a:t>
            </a:r>
            <a:r>
              <a:rPr lang="en-US" sz="2800" b="1" dirty="0" smtClean="0"/>
              <a:t>;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He was very successful, </a:t>
            </a:r>
            <a:r>
              <a:rPr lang="en-US" sz="2800" b="1" u="sng" dirty="0" smtClean="0">
                <a:solidFill>
                  <a:srgbClr val="E07602"/>
                </a:solidFill>
              </a:rPr>
              <a:t>1:3</a:t>
            </a:r>
            <a:r>
              <a:rPr lang="en-US" sz="2800" b="1" dirty="0" smtClean="0"/>
              <a:t>; and,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His faith was strong, </a:t>
            </a:r>
            <a:r>
              <a:rPr lang="en-US" sz="2800" b="1" u="sng" dirty="0" smtClean="0">
                <a:solidFill>
                  <a:srgbClr val="E07602"/>
                </a:solidFill>
              </a:rPr>
              <a:t>1:4-5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Seemingly, things just couldn’t be better, then…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287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No bible character encapsulates the </a:t>
            </a:r>
            <a:r>
              <a:rPr lang="en-US" sz="2800" b="1" i="1" dirty="0" smtClean="0"/>
              <a:t>fragility </a:t>
            </a:r>
            <a:r>
              <a:rPr lang="en-US" sz="2800" b="1" dirty="0" smtClean="0"/>
              <a:t>of life quite like Job.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7"/>
            <a:ext cx="7799389" cy="42907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Things began to happen:</a:t>
            </a:r>
          </a:p>
          <a:p>
            <a:r>
              <a:rPr lang="en-US" sz="2800" b="1" dirty="0" smtClean="0"/>
              <a:t> First it was the oxen, donkeys, and servants, </a:t>
            </a:r>
            <a:r>
              <a:rPr lang="en-US" sz="2800" b="1" u="sng" dirty="0" smtClean="0">
                <a:solidFill>
                  <a:srgbClr val="E07602"/>
                </a:solidFill>
              </a:rPr>
              <a:t>1:13-15</a:t>
            </a:r>
            <a:r>
              <a:rPr lang="en-US" sz="2800" b="1" dirty="0" smtClean="0"/>
              <a:t>;</a:t>
            </a:r>
          </a:p>
          <a:p>
            <a:r>
              <a:rPr lang="en-US" sz="2800" b="1" dirty="0" smtClean="0"/>
              <a:t> Then it was the sheep and more servants, </a:t>
            </a:r>
            <a:r>
              <a:rPr lang="en-US" sz="2800" b="1" u="sng" dirty="0" smtClean="0">
                <a:solidFill>
                  <a:srgbClr val="E07602"/>
                </a:solidFill>
              </a:rPr>
              <a:t>1:16</a:t>
            </a:r>
            <a:r>
              <a:rPr lang="en-US" sz="2800" b="1" dirty="0" smtClean="0"/>
              <a:t>;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Then the camels and more servants, </a:t>
            </a:r>
            <a:r>
              <a:rPr lang="en-US" sz="2800" b="1" u="sng" dirty="0" smtClean="0">
                <a:solidFill>
                  <a:srgbClr val="E07602"/>
                </a:solidFill>
              </a:rPr>
              <a:t>1:17</a:t>
            </a:r>
            <a:r>
              <a:rPr lang="en-US" sz="2800" b="1" dirty="0" smtClean="0"/>
              <a:t>; and,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Finally, it was all his children, </a:t>
            </a:r>
            <a:r>
              <a:rPr lang="en-US" sz="2800" b="1" u="sng" dirty="0" smtClean="0">
                <a:solidFill>
                  <a:srgbClr val="E07602"/>
                </a:solidFill>
              </a:rPr>
              <a:t>1:18-19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All were lost in a single day- in a moment it seemed.</a:t>
            </a:r>
          </a:p>
          <a:p>
            <a:pPr marL="0" indent="0">
              <a:buNone/>
            </a:pPr>
            <a:r>
              <a:rPr lang="en-US" sz="2800" b="1" dirty="0" smtClean="0"/>
              <a:t>His “life” had been destroyed….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4487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Or had it?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7"/>
            <a:ext cx="7799389" cy="42907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Note the very next verse, </a:t>
            </a:r>
            <a:r>
              <a:rPr lang="en-US" sz="2800" b="1" u="sng" dirty="0" smtClean="0">
                <a:solidFill>
                  <a:srgbClr val="E07602"/>
                </a:solidFill>
              </a:rPr>
              <a:t>1:20</a:t>
            </a:r>
            <a:r>
              <a:rPr lang="en-US" sz="2800" b="1" dirty="0"/>
              <a:t>,</a:t>
            </a:r>
            <a:endParaRPr lang="en-US" sz="2800" b="1" dirty="0" smtClean="0"/>
          </a:p>
          <a:p>
            <a:pPr marL="0" indent="0" algn="ctr">
              <a:spcBef>
                <a:spcPts val="1400"/>
              </a:spcBef>
              <a:buNone/>
            </a:pPr>
            <a:r>
              <a:rPr lang="en-US" sz="2800" b="1" i="1" dirty="0" smtClean="0"/>
              <a:t>“Then Job arose and tore his robe and shaved his head, and he fell to the ground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i="1" dirty="0" smtClean="0"/>
              <a:t>and </a:t>
            </a:r>
            <a:r>
              <a:rPr lang="en-US" sz="2800" b="1" i="1" u="sng" dirty="0" smtClean="0">
                <a:solidFill>
                  <a:schemeClr val="accent5"/>
                </a:solidFill>
              </a:rPr>
              <a:t>worsh</a:t>
            </a:r>
            <a:r>
              <a:rPr lang="en-US" sz="2800" b="1" i="1" dirty="0" smtClean="0">
                <a:solidFill>
                  <a:schemeClr val="accent5"/>
                </a:solidFill>
              </a:rPr>
              <a:t>ip</a:t>
            </a:r>
            <a:r>
              <a:rPr lang="en-US" sz="2800" b="1" i="1" u="sng" dirty="0" smtClean="0">
                <a:solidFill>
                  <a:schemeClr val="accent5"/>
                </a:solidFill>
              </a:rPr>
              <a:t>ed</a:t>
            </a:r>
            <a:r>
              <a:rPr lang="en-US" sz="2800" b="1" i="1" dirty="0" smtClean="0"/>
              <a:t>.”</a:t>
            </a:r>
            <a:endParaRPr lang="en-US" sz="28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Tearing the robe was an oriental custom that expressed deep grief, </a:t>
            </a:r>
            <a:r>
              <a:rPr lang="en-US" sz="2400" b="1" u="sng" dirty="0" smtClean="0">
                <a:solidFill>
                  <a:schemeClr val="accent2"/>
                </a:solidFill>
              </a:rPr>
              <a:t>cf. Gen.37:29,34</a:t>
            </a:r>
            <a:r>
              <a:rPr lang="en-US" sz="2400" b="1" dirty="0" smtClean="0"/>
              <a:t>; and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Shaving the head was likely either a similar expression of deep anguish, </a:t>
            </a:r>
            <a:r>
              <a:rPr lang="en-US" sz="2400" b="1" u="sng" dirty="0" smtClean="0">
                <a:solidFill>
                  <a:srgbClr val="E07602"/>
                </a:solidFill>
              </a:rPr>
              <a:t>Isa.22:12</a:t>
            </a:r>
            <a:r>
              <a:rPr lang="en-US" sz="2400" b="1" dirty="0" smtClean="0"/>
              <a:t>; or </a:t>
            </a:r>
            <a:r>
              <a:rPr lang="en-US" sz="2400" b="1" dirty="0"/>
              <a:t>part of a cleansing/</a:t>
            </a:r>
            <a:r>
              <a:rPr lang="en-US" sz="2400" b="1" dirty="0" smtClean="0"/>
              <a:t>bathing for a special purpose, event, or activity, </a:t>
            </a:r>
            <a:r>
              <a:rPr lang="en-US" sz="2400" b="1" u="sng" dirty="0">
                <a:solidFill>
                  <a:srgbClr val="E07602"/>
                </a:solidFill>
              </a:rPr>
              <a:t>Gen.41:</a:t>
            </a:r>
            <a:r>
              <a:rPr lang="en-US" sz="2400" b="1" u="sng" dirty="0" smtClean="0">
                <a:solidFill>
                  <a:srgbClr val="E07602"/>
                </a:solidFill>
              </a:rPr>
              <a:t>14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66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Or had it?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7"/>
            <a:ext cx="7799389" cy="42907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But don’t stop there, see also </a:t>
            </a:r>
            <a:r>
              <a:rPr lang="en-US" sz="2800" b="1" u="sng" dirty="0" smtClean="0">
                <a:solidFill>
                  <a:srgbClr val="E07602"/>
                </a:solidFill>
              </a:rPr>
              <a:t>1:21</a:t>
            </a:r>
            <a:r>
              <a:rPr lang="en-US" sz="2800" b="1" dirty="0" smtClean="0"/>
              <a:t>,</a:t>
            </a:r>
          </a:p>
          <a:p>
            <a:pPr marL="0" indent="0" algn="ctr">
              <a:spcBef>
                <a:spcPts val="1400"/>
              </a:spcBef>
              <a:buNone/>
            </a:pPr>
            <a:r>
              <a:rPr lang="en-US" sz="2800" b="1" i="1" dirty="0" smtClean="0"/>
              <a:t>“And he said, ‘Naked I came from my mother’s womb, and naked I shall return there.  The Lord gave and the Lord has taken away.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21449B"/>
                </a:solidFill>
              </a:rPr>
              <a:t>Blessed be the name of the Lord</a:t>
            </a:r>
            <a:r>
              <a:rPr lang="en-US" sz="2800" b="1" i="1" dirty="0" smtClean="0"/>
              <a:t>.”</a:t>
            </a:r>
            <a:endParaRPr lang="en-US" sz="28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Rather than becoming angry with God for the tragedies, and turning away from Him,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Job thanked God for His past blessings, and worshipped/praised Him!</a:t>
            </a:r>
          </a:p>
        </p:txBody>
      </p:sp>
    </p:spTree>
    <p:extLst>
      <p:ext uri="{BB962C8B-B14F-4D97-AF65-F5344CB8AC3E}">
        <p14:creationId xmlns:p14="http://schemas.microsoft.com/office/powerpoint/2010/main" val="213227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Or had it?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7"/>
            <a:ext cx="7799389" cy="4290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But again, don’t stop there, see also </a:t>
            </a:r>
            <a:r>
              <a:rPr lang="en-US" sz="2800" b="1" u="sng" dirty="0" smtClean="0">
                <a:solidFill>
                  <a:srgbClr val="E07602"/>
                </a:solidFill>
              </a:rPr>
              <a:t>1:22</a:t>
            </a:r>
            <a:r>
              <a:rPr lang="en-US" sz="2800" b="1" dirty="0" smtClean="0"/>
              <a:t>,</a:t>
            </a:r>
          </a:p>
          <a:p>
            <a:pPr marL="0" indent="0" algn="ctr">
              <a:spcBef>
                <a:spcPts val="1400"/>
              </a:spcBef>
              <a:spcAft>
                <a:spcPts val="1800"/>
              </a:spcAft>
              <a:buNone/>
            </a:pPr>
            <a:r>
              <a:rPr lang="en-US" sz="2800" b="1" i="1" dirty="0" smtClean="0"/>
              <a:t>“Through all of this Job did not sin nor did he blame God. ”</a:t>
            </a:r>
            <a:endParaRPr lang="en-US" sz="28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Rather than blaming God for his losses, Job simply accepted the realities of the situation, and moved forward as best he could, </a:t>
            </a:r>
            <a:r>
              <a:rPr lang="en-US" sz="2400" b="1" u="sng" dirty="0" smtClean="0">
                <a:solidFill>
                  <a:schemeClr val="accent2"/>
                </a:solidFill>
              </a:rPr>
              <a:t>cp. 1Sam.16</a:t>
            </a:r>
            <a:r>
              <a:rPr lang="en-US" sz="2400" b="1" u="sng" dirty="0" smtClean="0">
                <a:solidFill>
                  <a:schemeClr val="accent2"/>
                </a:solidFill>
              </a:rPr>
              <a:t>:</a:t>
            </a:r>
            <a:r>
              <a:rPr lang="en-US" sz="2400" b="1" u="sng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; </a:t>
            </a:r>
            <a:r>
              <a:rPr lang="en-US" sz="2400" b="1" u="sng" dirty="0" smtClean="0">
                <a:solidFill>
                  <a:schemeClr val="accent2"/>
                </a:solidFill>
              </a:rPr>
              <a:t>2Sam.12:20ff</a:t>
            </a:r>
            <a:r>
              <a:rPr lang="en-US" sz="2400" b="1" dirty="0" smtClean="0">
                <a:solidFill>
                  <a:srgbClr val="000000"/>
                </a:solidFill>
              </a:rPr>
              <a:t>!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How could Job possibly have so reacted?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7"/>
            <a:ext cx="7799389" cy="42907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There are a couple of things that should be noted in this regard: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Job realized the truth of </a:t>
            </a:r>
            <a:r>
              <a:rPr lang="en-US" sz="2400" b="1" u="sng" dirty="0" smtClean="0">
                <a:solidFill>
                  <a:srgbClr val="E07602"/>
                </a:solidFill>
              </a:rPr>
              <a:t>Luke 12:15b</a:t>
            </a:r>
            <a:r>
              <a:rPr lang="en-US" sz="2400" b="1" dirty="0"/>
              <a:t>;</a:t>
            </a:r>
            <a:r>
              <a:rPr lang="en-US" sz="2400" b="1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Job loved, trusted, and served God, not His wealth, </a:t>
            </a:r>
            <a:r>
              <a:rPr lang="en-US" sz="2400" b="1" u="sng" dirty="0" smtClean="0">
                <a:solidFill>
                  <a:srgbClr val="E07602"/>
                </a:solidFill>
              </a:rPr>
              <a:t>cf. Matt.6:19-34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E07602"/>
                </a:solidFill>
              </a:rPr>
              <a:t>19:16-22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E07602"/>
                </a:solidFill>
              </a:rPr>
              <a:t>1Tim.6:17</a:t>
            </a:r>
            <a:r>
              <a:rPr lang="en-US" sz="2400" b="1" dirty="0" smtClean="0"/>
              <a:t>; and,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Job embodied the words of Jesus in </a:t>
            </a:r>
            <a:r>
              <a:rPr lang="en-US" sz="2400" b="1" u="sng" dirty="0" smtClean="0">
                <a:solidFill>
                  <a:srgbClr val="E07602"/>
                </a:solidFill>
              </a:rPr>
              <a:t>Matt.10:37-39</a:t>
            </a:r>
            <a:r>
              <a:rPr lang="en-US" sz="2400" b="1" dirty="0"/>
              <a:t>.</a:t>
            </a:r>
            <a:r>
              <a:rPr 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20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Now,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331357"/>
            <a:ext cx="7799389" cy="42907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“Life” is indeed a fragile thing: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It has </a:t>
            </a:r>
            <a:r>
              <a:rPr lang="en-US" sz="2400" b="1" i="1" dirty="0" smtClean="0"/>
              <a:t>peaks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valleys, good times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bad, triumphs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tragedies</a:t>
            </a:r>
            <a:r>
              <a:rPr lang="en-US" sz="2400" b="1" dirty="0" smtClean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Our whole “lives” can be turned upside down and shaken out in an instant.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We can lose everything dear to us- our </a:t>
            </a:r>
            <a:r>
              <a:rPr lang="en-US" sz="2400" b="1" i="1" dirty="0" smtClean="0"/>
              <a:t>possessions, </a:t>
            </a:r>
            <a:r>
              <a:rPr lang="en-US" sz="2400" b="1" dirty="0" smtClean="0"/>
              <a:t>our </a:t>
            </a:r>
            <a:r>
              <a:rPr lang="en-US" sz="2400" b="1" i="1" dirty="0" smtClean="0"/>
              <a:t>children, </a:t>
            </a:r>
            <a:r>
              <a:rPr lang="en-US" sz="2400" b="1" dirty="0" smtClean="0"/>
              <a:t>our </a:t>
            </a:r>
            <a:r>
              <a:rPr lang="en-US" sz="2400" b="1" i="1" dirty="0" smtClean="0"/>
              <a:t>spouses </a:t>
            </a:r>
            <a:r>
              <a:rPr lang="en-US" sz="2400" b="1" dirty="0" smtClean="0"/>
              <a:t>(</a:t>
            </a:r>
            <a:r>
              <a:rPr lang="en-US" sz="2400" b="1" u="sng" dirty="0" err="1" smtClean="0">
                <a:solidFill>
                  <a:schemeClr val="accent2"/>
                </a:solidFill>
              </a:rPr>
              <a:t>cf.Job</a:t>
            </a:r>
            <a:r>
              <a:rPr lang="en-US" sz="2400" b="1" u="sng" dirty="0" smtClean="0">
                <a:solidFill>
                  <a:schemeClr val="accent2"/>
                </a:solidFill>
              </a:rPr>
              <a:t> 2:9-10</a:t>
            </a:r>
            <a:r>
              <a:rPr lang="en-US" sz="2400" b="1" dirty="0" smtClean="0"/>
              <a:t>), and our </a:t>
            </a:r>
            <a:r>
              <a:rPr lang="en-US" sz="2400" b="1" i="1" dirty="0" smtClean="0"/>
              <a:t>health </a:t>
            </a:r>
            <a:r>
              <a:rPr lang="en-US" sz="2400" b="1" dirty="0" smtClean="0"/>
              <a:t>(</a:t>
            </a:r>
            <a:r>
              <a:rPr lang="en-US" sz="2400" b="1" u="sng" dirty="0" smtClean="0">
                <a:solidFill>
                  <a:srgbClr val="E07602"/>
                </a:solidFill>
              </a:rPr>
              <a:t>cf. Job 2:7-8</a:t>
            </a:r>
            <a:r>
              <a:rPr lang="en-US" sz="2400" b="1" dirty="0" smtClean="0"/>
              <a:t>),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But this doesn’t necessarily destroy our “lives”…</a:t>
            </a:r>
          </a:p>
        </p:txBody>
      </p:sp>
    </p:spTree>
    <p:extLst>
      <p:ext uri="{BB962C8B-B14F-4D97-AF65-F5344CB8AC3E}">
        <p14:creationId xmlns:p14="http://schemas.microsoft.com/office/powerpoint/2010/main" val="237824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230</TotalTime>
  <Words>898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PowerPoint Presentation</vt:lpstr>
      <vt:lpstr>The Fragility of “Life”</vt:lpstr>
      <vt:lpstr>No bible character encapsulates the fragility of life quite like Job.</vt:lpstr>
      <vt:lpstr>No bible character encapsulates the fragility of life quite like Job.</vt:lpstr>
      <vt:lpstr>Or had it?</vt:lpstr>
      <vt:lpstr>Or had it?</vt:lpstr>
      <vt:lpstr>Or had it?</vt:lpstr>
      <vt:lpstr>How could Job possibly have so reacted?</vt:lpstr>
      <vt:lpstr>Now,</vt:lpstr>
      <vt:lpstr>If:</vt:lpstr>
      <vt:lpstr>“Life” is a fragile thing…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Fragility of “Life”</dc:title>
  <dc:creator>Philip Strong</dc:creator>
  <cp:lastModifiedBy>Philip Strong</cp:lastModifiedBy>
  <cp:revision>20</cp:revision>
  <cp:lastPrinted>2017-11-12T13:31:43Z</cp:lastPrinted>
  <dcterms:created xsi:type="dcterms:W3CDTF">2013-06-23T20:21:56Z</dcterms:created>
  <dcterms:modified xsi:type="dcterms:W3CDTF">2017-11-12T13:36:39Z</dcterms:modified>
</cp:coreProperties>
</file>