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E302F-CA3B-4963-AED6-B5F9E96D7D78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17DFF-454E-483B-A986-950F750A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504E-62D0-B249-98F7-623189A6AA9E}" type="datetimeFigureOut">
              <a:rPr lang="en-US" smtClean="0"/>
              <a:t>7/2/17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A016-D347-464B-9CD3-1A4CF487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*Diatomaceous earth is a primarily</a:t>
            </a:r>
            <a:r>
              <a:rPr lang="en-US" baseline="0" dirty="0" smtClean="0"/>
              <a:t> silica-based (roughly 80%) sedimentary rock formed from a hard-shelled algae.  It is has very low density and high porosity, and is used in a variety of products from polishing compounds for metal (and toothpaste) to filtration systems and </a:t>
            </a:r>
            <a:r>
              <a:rPr lang="en-US" baseline="0" smtClean="0"/>
              <a:t>cat litter.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A016-D347-464B-9CD3-1A4CF4876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11BA-291C-47E6-BF7B-4339D9D35C4B}" type="datetimeFigureOut">
              <a:rPr lang="en-US" smtClean="0"/>
              <a:pPr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5D52-3BFE-4AD0-BD82-A8859F98C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480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Anyone know this man?</a:t>
            </a:r>
          </a:p>
          <a:p>
            <a:pPr>
              <a:buNone/>
            </a:pPr>
            <a:r>
              <a:rPr lang="en-US" sz="2400" dirty="0" smtClean="0"/>
              <a:t>He is the man who, in 1895, instituted the Nobel Prizes in Physics, Chemistry, Physiology or Medicine, Literature, and Peace (first awarded in 1901). </a:t>
            </a:r>
          </a:p>
          <a:p>
            <a:pPr>
              <a:buNone/>
            </a:pPr>
            <a:r>
              <a:rPr lang="en-US" sz="2400" dirty="0" smtClean="0"/>
              <a:t>Though he held 355 different patents, he is most famous for one which made it much safer to handle nitroglycerin.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"/>
            <a:ext cx="2857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257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58"/>
              </a:spcBef>
            </a:pPr>
            <a:r>
              <a:rPr lang="en-US" sz="2400" dirty="0" smtClean="0"/>
              <a:t>He discovered that incorporating nitroglycerin in an inert substance like </a:t>
            </a:r>
            <a:r>
              <a:rPr lang="en-US" sz="2400" i="1" dirty="0" smtClean="0"/>
              <a:t>diatomaceous earth </a:t>
            </a:r>
            <a:r>
              <a:rPr lang="en-US" sz="2400" dirty="0" smtClean="0"/>
              <a:t>made it safer and easier to handle.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56312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called it “</a:t>
            </a:r>
            <a:r>
              <a:rPr lang="en-US" sz="2800" dirty="0" smtClean="0">
                <a:solidFill>
                  <a:srgbClr val="FFC000"/>
                </a:solidFill>
              </a:rPr>
              <a:t>dynamite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810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 is the Swedish chemist and engineer </a:t>
            </a:r>
            <a:r>
              <a:rPr lang="en-US" sz="2400" b="1" dirty="0" smtClean="0">
                <a:solidFill>
                  <a:srgbClr val="FFFF00"/>
                </a:solidFill>
              </a:rPr>
              <a:t>Alfred Bernhard Nobel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 rot="1111024">
            <a:off x="3574305" y="869884"/>
            <a:ext cx="1676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you know where Nobel got the name </a:t>
            </a:r>
            <a:r>
              <a:rPr lang="en-US" b="1" dirty="0" smtClean="0">
                <a:solidFill>
                  <a:srgbClr val="FFC000"/>
                </a:solidFill>
              </a:rPr>
              <a:t>“dynamite”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3100" b="1" dirty="0" smtClean="0"/>
              <a:t>It comes from the Latin/Greek </a:t>
            </a:r>
            <a:r>
              <a:rPr lang="en-US" sz="3100" b="1" i="1" dirty="0" err="1" smtClean="0">
                <a:solidFill>
                  <a:srgbClr val="FFC000"/>
                </a:solidFill>
              </a:rPr>
              <a:t>dunamis</a:t>
            </a:r>
            <a:r>
              <a:rPr lang="en-US" sz="3100" b="1" i="1" dirty="0" smtClean="0"/>
              <a:t>- </a:t>
            </a:r>
            <a:r>
              <a:rPr lang="en-US" sz="3100" b="1" dirty="0" smtClean="0"/>
              <a:t>which means </a:t>
            </a:r>
            <a:r>
              <a:rPr lang="en-US" sz="3100" b="1" i="1" dirty="0" smtClean="0">
                <a:solidFill>
                  <a:srgbClr val="FFC000"/>
                </a:solidFill>
              </a:rPr>
              <a:t>strength, power, ability; inherent power, power residing in a thing by virtue of its nature</a:t>
            </a:r>
            <a:r>
              <a:rPr lang="en-US" sz="3100" b="1" i="1" dirty="0" smtClean="0"/>
              <a:t>-   </a:t>
            </a:r>
            <a:r>
              <a:rPr lang="en-US" sz="3100" u="sng" dirty="0" smtClean="0"/>
              <a:t>Enhanced Strong’s Lexicon</a:t>
            </a:r>
            <a:r>
              <a:rPr lang="en-US" sz="3100" b="1" i="1" dirty="0" smtClean="0"/>
              <a:t> </a:t>
            </a:r>
          </a:p>
          <a:p>
            <a:r>
              <a:rPr lang="en-US" sz="3100" b="1" dirty="0" smtClean="0"/>
              <a:t>This word is the same one the Holy Spirit chose in </a:t>
            </a:r>
            <a:r>
              <a:rPr lang="en-US" sz="3100" b="1" u="sng" dirty="0" smtClean="0">
                <a:solidFill>
                  <a:srgbClr val="FFC000"/>
                </a:solidFill>
              </a:rPr>
              <a:t>Romans 1:16</a:t>
            </a:r>
            <a:r>
              <a:rPr lang="en-US" sz="3100" b="1" dirty="0" smtClean="0"/>
              <a:t>,</a:t>
            </a:r>
          </a:p>
          <a:p>
            <a:pPr algn="ctr">
              <a:buNone/>
            </a:pPr>
            <a:r>
              <a:rPr lang="en-US" sz="3100" b="1" i="1" dirty="0" smtClean="0"/>
              <a:t>“For I am not ashamed of the gospel, for it is the </a:t>
            </a:r>
            <a:r>
              <a:rPr lang="en-US" sz="3100" b="1" i="1" dirty="0" smtClean="0">
                <a:solidFill>
                  <a:srgbClr val="FFC000"/>
                </a:solidFill>
              </a:rPr>
              <a:t>p</a:t>
            </a:r>
            <a:r>
              <a:rPr lang="en-US" sz="3100" b="1" i="1" u="sng" dirty="0" smtClean="0">
                <a:solidFill>
                  <a:srgbClr val="FFC000"/>
                </a:solidFill>
              </a:rPr>
              <a:t>ower</a:t>
            </a:r>
            <a:r>
              <a:rPr lang="en-US" sz="3100" b="1" i="1" dirty="0" smtClean="0">
                <a:solidFill>
                  <a:srgbClr val="FFC000"/>
                </a:solidFill>
              </a:rPr>
              <a:t> </a:t>
            </a:r>
            <a:r>
              <a:rPr lang="en-US" sz="3100" b="1" i="1" dirty="0" smtClean="0"/>
              <a:t>of God for salvation to everyone who believes, to the Jew first and also to the Greek.” </a:t>
            </a:r>
          </a:p>
          <a:p>
            <a:r>
              <a:rPr lang="en-US" sz="3100" b="1" dirty="0" smtClean="0"/>
              <a:t>We need to appreciate the </a:t>
            </a:r>
            <a:r>
              <a:rPr lang="en-US" sz="3100" b="1" i="1" dirty="0" smtClean="0">
                <a:solidFill>
                  <a:srgbClr val="FFC000"/>
                </a:solidFill>
              </a:rPr>
              <a:t>power</a:t>
            </a:r>
            <a:r>
              <a:rPr lang="en-US" sz="3100" b="1" i="1" dirty="0" smtClean="0"/>
              <a:t> </a:t>
            </a:r>
            <a:r>
              <a:rPr lang="en-US" sz="3100" b="1" dirty="0" smtClean="0"/>
              <a:t>of the Gospel.</a:t>
            </a:r>
            <a:endParaRPr lang="en-US" sz="3100" b="1" dirty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I’d </a:t>
            </a:r>
            <a:r>
              <a:rPr lang="en-US" b="1" dirty="0" smtClean="0"/>
              <a:t>like to ask </a:t>
            </a:r>
            <a:r>
              <a:rPr lang="en-US" b="1" dirty="0" smtClean="0"/>
              <a:t>a favor this morning: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100" b="1" dirty="0" smtClean="0"/>
              <a:t>For everyone who can read, get out a Bible and look at the following passages with me: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Matthew 22:29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They didn’t understand the </a:t>
            </a:r>
            <a:r>
              <a:rPr lang="en-US" sz="3100" b="1" i="1" dirty="0" smtClean="0">
                <a:solidFill>
                  <a:srgbClr val="FFC000"/>
                </a:solidFill>
              </a:rPr>
              <a:t>power of God </a:t>
            </a:r>
            <a:r>
              <a:rPr lang="en-US" sz="3100" b="1" u="sng" dirty="0" smtClean="0"/>
              <a:t>because</a:t>
            </a:r>
            <a:r>
              <a:rPr lang="en-US" sz="3100" b="1" dirty="0" smtClean="0"/>
              <a:t> they didn’t understand </a:t>
            </a:r>
            <a:r>
              <a:rPr lang="en-US" sz="3100" b="1" i="1" dirty="0" smtClean="0">
                <a:solidFill>
                  <a:srgbClr val="FFC000"/>
                </a:solidFill>
              </a:rPr>
              <a:t>the Scriptures</a:t>
            </a:r>
            <a:r>
              <a:rPr lang="en-US" sz="3100" b="1" i="1" dirty="0" smtClean="0"/>
              <a:t>.</a:t>
            </a:r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1Corinthians 1:18</a:t>
            </a:r>
          </a:p>
          <a:p>
            <a:pPr algn="ctr">
              <a:buNone/>
            </a:pPr>
            <a:r>
              <a:rPr lang="en-US" sz="3100" b="1" dirty="0" smtClean="0"/>
              <a:t>The </a:t>
            </a:r>
            <a:r>
              <a:rPr lang="en-US" sz="3100" b="1" i="1" dirty="0" smtClean="0">
                <a:solidFill>
                  <a:srgbClr val="FFC000"/>
                </a:solidFill>
              </a:rPr>
              <a:t>power of God </a:t>
            </a:r>
            <a:r>
              <a:rPr lang="en-US" sz="3100" b="1" u="sng" dirty="0" smtClean="0"/>
              <a:t>was/is in</a:t>
            </a:r>
            <a:r>
              <a:rPr lang="en-US" sz="3100" b="1" dirty="0" smtClean="0"/>
              <a:t> the</a:t>
            </a:r>
            <a:r>
              <a:rPr lang="en-US" sz="3100" b="1" i="1" dirty="0" smtClean="0"/>
              <a:t> </a:t>
            </a:r>
            <a:r>
              <a:rPr lang="en-US" sz="3100" b="1" i="1" dirty="0" smtClean="0">
                <a:solidFill>
                  <a:srgbClr val="FFC000"/>
                </a:solidFill>
              </a:rPr>
              <a:t>word of the cross</a:t>
            </a:r>
            <a:r>
              <a:rPr lang="en-US" sz="3100" b="1" i="1" dirty="0" smtClean="0"/>
              <a:t>.</a:t>
            </a:r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1Corinthians 1:21-24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The </a:t>
            </a:r>
            <a:r>
              <a:rPr lang="en-US" sz="3100" b="1" i="1" dirty="0" smtClean="0">
                <a:solidFill>
                  <a:srgbClr val="FFC000"/>
                </a:solidFill>
              </a:rPr>
              <a:t>message preached</a:t>
            </a:r>
            <a:r>
              <a:rPr lang="en-US" sz="3100" b="1" i="1" dirty="0" smtClean="0"/>
              <a:t> </a:t>
            </a:r>
            <a:r>
              <a:rPr lang="en-US" sz="3100" b="1" u="sng" dirty="0" smtClean="0"/>
              <a:t>contained</a:t>
            </a:r>
            <a:r>
              <a:rPr lang="en-US" sz="3100" b="1" dirty="0" smtClean="0"/>
              <a:t> the</a:t>
            </a:r>
            <a:r>
              <a:rPr lang="en-US" sz="3100" b="1" i="1" dirty="0" smtClean="0">
                <a:solidFill>
                  <a:srgbClr val="FFC000"/>
                </a:solidFill>
              </a:rPr>
              <a:t> power of God</a:t>
            </a:r>
            <a:r>
              <a:rPr lang="en-US" sz="3100" b="1" i="1" dirty="0" smtClean="0"/>
              <a:t>.</a:t>
            </a:r>
            <a:endParaRPr lang="en-US" sz="3100" b="1" dirty="0" smtClean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100" b="1" dirty="0" smtClean="0"/>
              <a:t>(cont.)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1Corinthians 2:4-5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It’s not about the </a:t>
            </a:r>
            <a:r>
              <a:rPr lang="en-US" sz="3100" b="1" i="1" dirty="0" smtClean="0">
                <a:solidFill>
                  <a:srgbClr val="FFC000"/>
                </a:solidFill>
              </a:rPr>
              <a:t>men </a:t>
            </a:r>
            <a:r>
              <a:rPr lang="en-US" sz="3100" b="1" u="sng" dirty="0" smtClean="0"/>
              <a:t>but</a:t>
            </a:r>
            <a:r>
              <a:rPr lang="en-US" sz="3100" b="1" dirty="0" smtClean="0"/>
              <a:t> </a:t>
            </a:r>
            <a:r>
              <a:rPr lang="en-US" sz="3100" b="1" i="1" dirty="0" smtClean="0">
                <a:solidFill>
                  <a:srgbClr val="FFC000"/>
                </a:solidFill>
              </a:rPr>
              <a:t>the message</a:t>
            </a:r>
            <a:r>
              <a:rPr lang="en-US" sz="3100" b="1" i="1" dirty="0" smtClean="0"/>
              <a:t>.</a:t>
            </a:r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2Corinthians 4:5-7</a:t>
            </a:r>
          </a:p>
          <a:p>
            <a:pPr algn="ctr">
              <a:buNone/>
            </a:pPr>
            <a:r>
              <a:rPr lang="en-US" sz="3100" b="1" dirty="0" smtClean="0"/>
              <a:t>The men may be </a:t>
            </a:r>
            <a:r>
              <a:rPr lang="en-US" sz="3100" b="1" i="1" dirty="0" smtClean="0">
                <a:solidFill>
                  <a:srgbClr val="FFC000"/>
                </a:solidFill>
              </a:rPr>
              <a:t>dark/dim </a:t>
            </a:r>
            <a:r>
              <a:rPr lang="en-US" sz="3100" b="1" u="sng" dirty="0" smtClean="0"/>
              <a:t>but</a:t>
            </a:r>
            <a:r>
              <a:rPr lang="en-US" sz="3100" b="1" dirty="0" smtClean="0"/>
              <a:t> the message is </a:t>
            </a:r>
            <a:r>
              <a:rPr lang="en-US" sz="3100" b="1" i="1" dirty="0" smtClean="0">
                <a:solidFill>
                  <a:srgbClr val="FFC000"/>
                </a:solidFill>
              </a:rPr>
              <a:t>light and power</a:t>
            </a:r>
            <a:r>
              <a:rPr lang="en-US" sz="3100" b="1" i="1" dirty="0" smtClean="0"/>
              <a:t>.</a:t>
            </a:r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2Timothy 1:8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Therefore, don’t be ashamed of the </a:t>
            </a:r>
            <a:r>
              <a:rPr lang="en-US" sz="3100" b="1" i="1" dirty="0" smtClean="0">
                <a:solidFill>
                  <a:srgbClr val="FFC000"/>
                </a:solidFill>
              </a:rPr>
              <a:t>testimony of our Lord</a:t>
            </a:r>
            <a:r>
              <a:rPr lang="en-US" sz="3100" b="1" i="1" dirty="0" smtClean="0"/>
              <a:t> </a:t>
            </a:r>
            <a:r>
              <a:rPr lang="en-US" sz="3100" b="1" u="sng" dirty="0" smtClean="0"/>
              <a:t>for the gospel is</a:t>
            </a:r>
            <a:r>
              <a:rPr lang="en-US" sz="3100" b="1" dirty="0" smtClean="0"/>
              <a:t>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.</a:t>
            </a:r>
          </a:p>
          <a:p>
            <a:pPr algn="ctr">
              <a:buNone/>
            </a:pPr>
            <a:r>
              <a:rPr lang="en-US" sz="3100" b="1" u="sng" dirty="0" smtClean="0">
                <a:solidFill>
                  <a:srgbClr val="FFC000"/>
                </a:solidFill>
              </a:rPr>
              <a:t>1Peter 1:5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Our salvation </a:t>
            </a:r>
            <a:r>
              <a:rPr lang="en-US" sz="3100" b="1" i="1" dirty="0" smtClean="0">
                <a:solidFill>
                  <a:srgbClr val="FFC000"/>
                </a:solidFill>
              </a:rPr>
              <a:t>is protected </a:t>
            </a:r>
            <a:r>
              <a:rPr lang="en-US" sz="3100" b="1" u="sng" dirty="0" smtClean="0"/>
              <a:t>through faith in</a:t>
            </a:r>
            <a:r>
              <a:rPr lang="en-US" sz="3100" b="1" dirty="0" smtClean="0"/>
              <a:t>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.</a:t>
            </a:r>
            <a:endParaRPr lang="en-US" sz="3100" b="1" dirty="0" smtClean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From this I hope we see,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100" b="1" dirty="0" smtClean="0"/>
              <a:t>That the </a:t>
            </a:r>
            <a:r>
              <a:rPr lang="en-US" sz="3100" b="1" dirty="0" smtClean="0"/>
              <a:t>partaking of the Lord’s Supper is vitally important to our memory of and appreciation for the Lord’s sacrifice in our stead, </a:t>
            </a:r>
            <a:r>
              <a:rPr lang="en-US" sz="3100" b="1" u="sng" dirty="0" smtClean="0">
                <a:solidFill>
                  <a:srgbClr val="FFC000"/>
                </a:solidFill>
              </a:rPr>
              <a:t>1Cor.11:23-34</a:t>
            </a:r>
            <a:r>
              <a:rPr lang="en-US" sz="3100" b="1" dirty="0" smtClean="0"/>
              <a:t>,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dirty="0" smtClean="0"/>
              <a:t>But isn’t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</a:t>
            </a:r>
            <a:r>
              <a:rPr lang="en-US" sz="3100" b="1" i="1" dirty="0" smtClean="0">
                <a:solidFill>
                  <a:srgbClr val="FFC000"/>
                </a:solidFill>
              </a:rPr>
              <a:t>God;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That our </a:t>
            </a:r>
            <a:r>
              <a:rPr lang="en-US" sz="3100" b="1" dirty="0" smtClean="0"/>
              <a:t>singing </a:t>
            </a:r>
            <a:r>
              <a:rPr lang="en-US" sz="3100" b="1" dirty="0" smtClean="0"/>
              <a:t>praises </a:t>
            </a:r>
            <a:r>
              <a:rPr lang="en-US" sz="3100" b="1" dirty="0" smtClean="0"/>
              <a:t>to God and encouragement to one another is vitally important, </a:t>
            </a:r>
            <a:r>
              <a:rPr lang="en-US" sz="3100" b="1" u="sng" dirty="0" smtClean="0">
                <a:solidFill>
                  <a:srgbClr val="FFC000"/>
                </a:solidFill>
              </a:rPr>
              <a:t>Heb.13:15</a:t>
            </a:r>
            <a:r>
              <a:rPr lang="en-US" sz="3100" b="1" dirty="0" smtClean="0"/>
              <a:t>; </a:t>
            </a:r>
            <a:r>
              <a:rPr lang="en-US" sz="3100" b="1" u="sng" dirty="0" smtClean="0">
                <a:solidFill>
                  <a:srgbClr val="FFC000"/>
                </a:solidFill>
              </a:rPr>
              <a:t>Eph.5:19</a:t>
            </a:r>
            <a:r>
              <a:rPr lang="en-US" sz="3100" b="1" dirty="0" smtClean="0"/>
              <a:t>,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dirty="0" smtClean="0"/>
              <a:t>But isn’t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</a:t>
            </a:r>
            <a:r>
              <a:rPr lang="en-US" sz="3100" b="1" i="1" dirty="0" smtClean="0">
                <a:solidFill>
                  <a:srgbClr val="FFC000"/>
                </a:solidFill>
              </a:rPr>
              <a:t>God;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That o</a:t>
            </a:r>
            <a:r>
              <a:rPr lang="en-US" sz="3100" b="1" dirty="0" smtClean="0"/>
              <a:t>ur </a:t>
            </a:r>
            <a:r>
              <a:rPr lang="en-US" sz="3100" b="1" dirty="0" smtClean="0"/>
              <a:t>blending of our hearts and minds together in prayer is vitally important, </a:t>
            </a:r>
            <a:r>
              <a:rPr lang="en-US" sz="3100" b="1" u="sng" dirty="0" smtClean="0">
                <a:solidFill>
                  <a:srgbClr val="FFC000"/>
                </a:solidFill>
              </a:rPr>
              <a:t>1Tim.2:1-3,8</a:t>
            </a:r>
            <a:r>
              <a:rPr lang="en-US" sz="3100" b="1" i="1" dirty="0"/>
              <a:t>,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dirty="0" smtClean="0"/>
              <a:t>But isn’t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</a:t>
            </a:r>
            <a:r>
              <a:rPr lang="en-US" sz="3100" b="1" i="1" dirty="0" smtClean="0">
                <a:solidFill>
                  <a:srgbClr val="FFC000"/>
                </a:solidFill>
              </a:rPr>
              <a:t>God;</a:t>
            </a:r>
            <a:endParaRPr lang="en-US" sz="3100" b="1" dirty="0" smtClean="0"/>
          </a:p>
          <a:p>
            <a:pPr algn="ctr">
              <a:buNone/>
            </a:pPr>
            <a:r>
              <a:rPr lang="en-US" sz="3100" b="1" dirty="0" smtClean="0"/>
              <a:t>And that t</a:t>
            </a:r>
            <a:r>
              <a:rPr lang="en-US" sz="3100" b="1" dirty="0" smtClean="0"/>
              <a:t>he </a:t>
            </a:r>
            <a:r>
              <a:rPr lang="en-US" sz="3100" b="1" dirty="0" smtClean="0"/>
              <a:t>giving of means is vitally important to the work of the Lord, </a:t>
            </a:r>
            <a:r>
              <a:rPr lang="en-US" sz="3100" b="1" u="sng" dirty="0" smtClean="0">
                <a:solidFill>
                  <a:srgbClr val="FFC000"/>
                </a:solidFill>
              </a:rPr>
              <a:t>1Cor.16:1</a:t>
            </a:r>
            <a:r>
              <a:rPr lang="en-US" sz="3100" b="1" dirty="0" smtClean="0"/>
              <a:t>; </a:t>
            </a:r>
            <a:r>
              <a:rPr lang="en-US" sz="3100" b="1" u="sng" dirty="0" smtClean="0">
                <a:solidFill>
                  <a:srgbClr val="FFC000"/>
                </a:solidFill>
              </a:rPr>
              <a:t>2Cor.8-9</a:t>
            </a:r>
            <a:r>
              <a:rPr lang="en-US" sz="3100" b="1" i="1" dirty="0" smtClean="0"/>
              <a:t>,</a:t>
            </a:r>
          </a:p>
          <a:p>
            <a:pPr algn="ctr">
              <a:buNone/>
            </a:pPr>
            <a:r>
              <a:rPr lang="en-US" sz="3100" b="1" dirty="0" smtClean="0"/>
              <a:t>But isn’t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.</a:t>
            </a:r>
            <a:endParaRPr lang="en-US" sz="3100" b="1" dirty="0" smtClean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Now do you understand why…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100" b="1" dirty="0" smtClean="0"/>
              <a:t>Preachers </a:t>
            </a:r>
            <a:r>
              <a:rPr lang="en-US" sz="3100" b="1" dirty="0" smtClean="0"/>
              <a:t>are</a:t>
            </a:r>
            <a:r>
              <a:rPr lang="en-US" sz="3100" b="1" dirty="0" smtClean="0"/>
              <a:t> </a:t>
            </a:r>
            <a:r>
              <a:rPr lang="en-US" sz="3100" b="1" dirty="0" smtClean="0"/>
              <a:t>discouraged and disheartened when </a:t>
            </a:r>
            <a:r>
              <a:rPr lang="en-US" sz="3100" b="1" dirty="0" smtClean="0"/>
              <a:t>about half </a:t>
            </a:r>
            <a:r>
              <a:rPr lang="en-US" sz="3100" b="1" dirty="0" smtClean="0"/>
              <a:t>of those present for the Lord’s Supper on Sunday morning don’t return to hear the message  on Sunday evening?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dirty="0" smtClean="0"/>
              <a:t>It’s not about his ego, or #s, but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!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/>
              <a:t>S</a:t>
            </a:r>
            <a:r>
              <a:rPr lang="en-US" sz="3100" b="1" dirty="0" smtClean="0"/>
              <a:t>ome </a:t>
            </a:r>
            <a:r>
              <a:rPr lang="en-US" sz="3100" b="1" dirty="0" smtClean="0"/>
              <a:t>Elders </a:t>
            </a:r>
            <a:r>
              <a:rPr lang="en-US" sz="3100" b="1" dirty="0" smtClean="0"/>
              <a:t>try to spend </a:t>
            </a:r>
            <a:r>
              <a:rPr lang="en-US" sz="3100" b="1" dirty="0" smtClean="0"/>
              <a:t>roughly 80</a:t>
            </a:r>
            <a:r>
              <a:rPr lang="en-US" sz="3100" b="1" dirty="0" smtClean="0"/>
              <a:t>% of </a:t>
            </a:r>
            <a:r>
              <a:rPr lang="en-US" sz="3100" b="1" dirty="0" smtClean="0"/>
              <a:t>their congregation’s </a:t>
            </a:r>
            <a:r>
              <a:rPr lang="en-US" sz="3100" b="1" dirty="0" smtClean="0"/>
              <a:t>yearly budget on preaching/teaching?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dirty="0"/>
              <a:t>N</a:t>
            </a:r>
            <a:r>
              <a:rPr lang="en-US" sz="3100" b="1" dirty="0" smtClean="0"/>
              <a:t>ice </a:t>
            </a:r>
            <a:r>
              <a:rPr lang="en-US" sz="3100" b="1" dirty="0" smtClean="0"/>
              <a:t>pews, paint, and parking lots may be important, but don’t save people,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 </a:t>
            </a:r>
            <a:r>
              <a:rPr lang="en-US" sz="3100" b="1" dirty="0" smtClean="0"/>
              <a:t>does!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100" b="1" dirty="0" smtClean="0"/>
              <a:t>The Preacher spends most of his time each week </a:t>
            </a:r>
            <a:r>
              <a:rPr lang="en-US" sz="3100" b="1" dirty="0" smtClean="0"/>
              <a:t>preparing, delivering, and publishing sermons</a:t>
            </a:r>
            <a:r>
              <a:rPr lang="en-US" sz="3100" b="1" dirty="0" smtClean="0"/>
              <a:t>, bible classes</a:t>
            </a:r>
            <a:r>
              <a:rPr lang="en-US" sz="3100" b="1" dirty="0" smtClean="0"/>
              <a:t>, and articles</a:t>
            </a:r>
            <a:r>
              <a:rPr lang="en-US" sz="3100" b="1" dirty="0" smtClean="0"/>
              <a:t>- </a:t>
            </a:r>
            <a:r>
              <a:rPr lang="en-US" sz="3100" b="1" dirty="0" smtClean="0"/>
              <a:t>both </a:t>
            </a:r>
            <a:r>
              <a:rPr lang="en-US" sz="3100" b="1" dirty="0" smtClean="0"/>
              <a:t>in print and on a website?</a:t>
            </a:r>
          </a:p>
          <a:p>
            <a:pPr algn="ctr">
              <a:buNone/>
            </a:pPr>
            <a:r>
              <a:rPr lang="en-US" sz="3100" b="1" dirty="0" smtClean="0"/>
              <a:t>Visiting sick members and maintaining the facilities are important, but are not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!</a:t>
            </a:r>
            <a:endParaRPr lang="en-US" sz="31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Do you also understand why…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3100" b="1" dirty="0" smtClean="0"/>
              <a:t>The </a:t>
            </a:r>
            <a:r>
              <a:rPr lang="en-US" sz="3100" b="1" dirty="0" smtClean="0"/>
              <a:t>majority </a:t>
            </a:r>
            <a:r>
              <a:rPr lang="en-US" sz="3100" b="1" dirty="0" smtClean="0"/>
              <a:t>of our time in </a:t>
            </a:r>
            <a:r>
              <a:rPr lang="en-US" sz="3100" b="1" dirty="0" smtClean="0"/>
              <a:t>worship </a:t>
            </a:r>
            <a:r>
              <a:rPr lang="en-US" sz="3100" b="1" dirty="0" smtClean="0"/>
              <a:t>is not spent partaking the Lord’s Supper, Singing, </a:t>
            </a:r>
            <a:r>
              <a:rPr lang="en-US" sz="3100" b="1" dirty="0" smtClean="0"/>
              <a:t>or </a:t>
            </a:r>
            <a:r>
              <a:rPr lang="en-US" sz="3100" b="1" dirty="0" smtClean="0"/>
              <a:t>Giving of our means, but in </a:t>
            </a:r>
            <a:r>
              <a:rPr lang="en-US" sz="3100" b="1" dirty="0" smtClean="0"/>
              <a:t>Preaching</a:t>
            </a:r>
            <a:r>
              <a:rPr lang="en-US" sz="3100" b="1" dirty="0" smtClean="0"/>
              <a:t>?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dirty="0" smtClean="0"/>
              <a:t>It contains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!</a:t>
            </a:r>
          </a:p>
          <a:p>
            <a:pPr algn="ctr">
              <a:buNone/>
            </a:pPr>
            <a:r>
              <a:rPr lang="en-US" sz="3100" b="1" dirty="0" smtClean="0"/>
              <a:t>The Elders, the Deacons, the Preacher, and the Teachers always stress the importance of attending Bible Class at every opportunity for both young and old?</a:t>
            </a:r>
          </a:p>
          <a:p>
            <a:pPr algn="ctr">
              <a:buNone/>
            </a:pPr>
            <a:r>
              <a:rPr lang="en-US" sz="3100" b="1" dirty="0" smtClean="0"/>
              <a:t>These classes are </a:t>
            </a:r>
            <a:r>
              <a:rPr lang="en-US" sz="3100" b="1" i="1" dirty="0" smtClean="0"/>
              <a:t>aids </a:t>
            </a:r>
            <a:r>
              <a:rPr lang="en-US" sz="3100" b="1" dirty="0" smtClean="0"/>
              <a:t>in learning and properly applying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!</a:t>
            </a:r>
          </a:p>
          <a:p>
            <a:pPr algn="ctr">
              <a:buNone/>
            </a:pPr>
            <a:r>
              <a:rPr lang="en-US" sz="3100" b="1" dirty="0" smtClean="0"/>
              <a:t>Why the Elders would spend money to bring in a preacher from 500 or 1000 miles away for a Gospel Meeting for our members and the community?</a:t>
            </a:r>
          </a:p>
          <a:p>
            <a:pPr algn="ctr">
              <a:buNone/>
            </a:pPr>
            <a:r>
              <a:rPr lang="en-US" sz="3100" b="1" dirty="0" smtClean="0"/>
              <a:t>The answer is to provide additional and special opportunities for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!</a:t>
            </a:r>
            <a:endParaRPr lang="en-US" sz="3100" b="1" dirty="0" smtClean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Brethren,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100" b="1" dirty="0" smtClean="0"/>
              <a:t>It’s all about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!</a:t>
            </a:r>
          </a:p>
          <a:p>
            <a:pPr algn="ctr">
              <a:buNone/>
            </a:pPr>
            <a:r>
              <a:rPr lang="en-US" sz="3100" b="1" i="1" dirty="0" smtClean="0"/>
              <a:t>“For I am not ashamed of the gospel, for it is </a:t>
            </a:r>
            <a:r>
              <a:rPr lang="en-US" sz="3100" b="1" i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i="1" dirty="0" smtClean="0"/>
              <a:t> for salvation to everyone who believes, to the Jew first and also to the Greek.” </a:t>
            </a:r>
            <a:r>
              <a:rPr lang="en-US" sz="3100" b="1" u="sng" dirty="0" smtClean="0">
                <a:solidFill>
                  <a:srgbClr val="FFC000"/>
                </a:solidFill>
              </a:rPr>
              <a:t>Romans 1:16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100" b="1" dirty="0" smtClean="0"/>
              <a:t>Our task here at </a:t>
            </a:r>
            <a:r>
              <a:rPr lang="en-US" sz="3100" b="1" dirty="0" smtClean="0"/>
              <a:t>Southport, </a:t>
            </a:r>
            <a:r>
              <a:rPr lang="en-US" sz="3100" b="1" dirty="0" smtClean="0"/>
              <a:t>in addition </a:t>
            </a:r>
            <a:r>
              <a:rPr lang="en-US" sz="3100" b="1" dirty="0" smtClean="0"/>
              <a:t>to being “totally committed” to </a:t>
            </a:r>
            <a:r>
              <a:rPr lang="en-US" sz="3100" b="1" i="1" dirty="0" smtClean="0"/>
              <a:t>reading, studying, learning, </a:t>
            </a:r>
            <a:r>
              <a:rPr lang="en-US" sz="3100" b="1" dirty="0" smtClean="0"/>
              <a:t>and </a:t>
            </a:r>
            <a:r>
              <a:rPr lang="en-US" sz="3100" b="1" i="1" dirty="0" smtClean="0"/>
              <a:t>applying</a:t>
            </a:r>
            <a:r>
              <a:rPr lang="en-US" sz="3100" b="1" i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smtClean="0">
                <a:solidFill>
                  <a:srgbClr val="FFC000"/>
                </a:solidFill>
              </a:rPr>
              <a:t>the power of God</a:t>
            </a:r>
            <a:r>
              <a:rPr lang="en-US" sz="3100" b="1" dirty="0" smtClean="0"/>
              <a:t> both individually and collectively, is to be:</a:t>
            </a:r>
          </a:p>
          <a:p>
            <a:pPr algn="ctr">
              <a:buNone/>
            </a:pPr>
            <a:r>
              <a:rPr lang="en-US" sz="3100" b="1" i="1" dirty="0" smtClean="0"/>
              <a:t>“the pillar and support </a:t>
            </a:r>
            <a:r>
              <a:rPr lang="en-US" sz="3100" b="1" i="1" dirty="0" smtClean="0">
                <a:solidFill>
                  <a:srgbClr val="FFC000"/>
                </a:solidFill>
              </a:rPr>
              <a:t>of the truth</a:t>
            </a:r>
            <a:r>
              <a:rPr lang="en-US" sz="3100" b="1" i="1" dirty="0" smtClean="0"/>
              <a:t>.” </a:t>
            </a:r>
            <a:r>
              <a:rPr lang="en-US" sz="3100" b="1" u="sng" dirty="0" smtClean="0">
                <a:solidFill>
                  <a:srgbClr val="FFC000"/>
                </a:solidFill>
              </a:rPr>
              <a:t>1Timothy 3:15</a:t>
            </a:r>
            <a:r>
              <a:rPr lang="en-US" sz="3100" b="1" dirty="0"/>
              <a:t>.</a:t>
            </a:r>
            <a:endParaRPr lang="en-US" sz="3100" b="1" dirty="0" smtClean="0"/>
          </a:p>
          <a:p>
            <a:pPr algn="ctr">
              <a:buNone/>
            </a:pPr>
            <a:r>
              <a:rPr lang="en-US" sz="3100" b="1" dirty="0" smtClean="0"/>
              <a:t>At </a:t>
            </a:r>
            <a:r>
              <a:rPr lang="en-US" sz="3100" b="1" dirty="0" smtClean="0"/>
              <a:t>these </a:t>
            </a:r>
            <a:r>
              <a:rPr lang="en-US" sz="3100" b="1" dirty="0" smtClean="0"/>
              <a:t>task, we </a:t>
            </a:r>
            <a:r>
              <a:rPr lang="en-US" sz="3100" b="1" dirty="0" smtClean="0"/>
              <a:t>can </a:t>
            </a:r>
            <a:r>
              <a:rPr lang="en-US" sz="3100" b="1" u="sng" dirty="0" smtClean="0"/>
              <a:t>all</a:t>
            </a:r>
            <a:r>
              <a:rPr lang="en-US" sz="3100" b="1" dirty="0" smtClean="0"/>
              <a:t> do </a:t>
            </a:r>
            <a:r>
              <a:rPr lang="en-US" sz="3100" b="1" dirty="0" smtClean="0"/>
              <a:t>better</a:t>
            </a:r>
            <a:r>
              <a:rPr lang="en-US" sz="3100" b="1" dirty="0"/>
              <a:t>.</a:t>
            </a:r>
            <a:endParaRPr lang="en-US" sz="3100" b="1" dirty="0" smtClean="0"/>
          </a:p>
          <a:p>
            <a:pPr algn="ctr">
              <a:buNone/>
            </a:pPr>
            <a:r>
              <a:rPr lang="en-US" sz="3100" b="1" dirty="0" smtClean="0"/>
              <a:t>This is why preaching is such a significant part of our worship!  </a:t>
            </a:r>
            <a:r>
              <a:rPr lang="en-US" sz="3100" b="1" u="sng" dirty="0" smtClean="0">
                <a:solidFill>
                  <a:srgbClr val="FFC000"/>
                </a:solidFill>
              </a:rPr>
              <a:t>Acts 2:41-42</a:t>
            </a:r>
            <a:r>
              <a:rPr lang="en-US" sz="3100" b="1" dirty="0" smtClean="0">
                <a:solidFill>
                  <a:srgbClr val="FFC000"/>
                </a:solidFill>
              </a:rPr>
              <a:t>; </a:t>
            </a:r>
            <a:r>
              <a:rPr lang="en-US" sz="3100" b="1" u="sng" dirty="0" smtClean="0">
                <a:solidFill>
                  <a:srgbClr val="FFC000"/>
                </a:solidFill>
              </a:rPr>
              <a:t>5:20</a:t>
            </a:r>
            <a:endParaRPr lang="en-US" sz="31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967</Words>
  <Application>Microsoft Macintosh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Do you know where Nobel got the name “dynamite”?</vt:lpstr>
      <vt:lpstr>I’d like to ask a favor this morning:</vt:lpstr>
      <vt:lpstr>PowerPoint Presentation</vt:lpstr>
      <vt:lpstr>From this I hope we see,</vt:lpstr>
      <vt:lpstr>Now do you understand why…</vt:lpstr>
      <vt:lpstr>Do you also understand why…</vt:lpstr>
      <vt:lpstr>Brethren,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Strong</dc:creator>
  <cp:lastModifiedBy>Philip Strong</cp:lastModifiedBy>
  <cp:revision>27</cp:revision>
  <cp:lastPrinted>2017-07-02T11:58:19Z</cp:lastPrinted>
  <dcterms:created xsi:type="dcterms:W3CDTF">2011-10-09T11:19:16Z</dcterms:created>
  <dcterms:modified xsi:type="dcterms:W3CDTF">2017-07-02T12:14:07Z</dcterms:modified>
</cp:coreProperties>
</file>