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8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8C523D-65FD-44B4-8EEC-4A110975845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F611F-4731-4B6B-B9B8-5A9D438ED8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4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F2F59-CCA0-4762-8545-84CAA59D5AEE}" type="datetimeFigureOut">
              <a:rPr lang="en-US" smtClean="0"/>
              <a:pPr/>
              <a:t>7/8/17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49DC5-27C6-43D5-ABE3-A0B8C7B1FD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>The Giving of Our Means: </a:t>
            </a:r>
            <a:r>
              <a:rPr lang="en-US" b="1" dirty="0" smtClean="0">
                <a:solidFill>
                  <a:srgbClr val="FFFF00"/>
                </a:solidFill>
              </a:rPr>
              <a:t/>
            </a:r>
            <a:br>
              <a:rPr lang="en-US" b="1" dirty="0" smtClean="0">
                <a:solidFill>
                  <a:srgbClr val="FFFF00"/>
                </a:solidFill>
              </a:rPr>
            </a:br>
            <a:r>
              <a:rPr lang="en-US" b="1" dirty="0" smtClean="0">
                <a:solidFill>
                  <a:srgbClr val="FFFF00"/>
                </a:solidFill>
              </a:rPr>
              <a:t>Is it really “commanded”?</a:t>
            </a:r>
            <a:endParaRPr lang="en-US" b="1" i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30480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For years, before </a:t>
            </a:r>
            <a:r>
              <a:rPr lang="en-US" sz="2400" b="1" i="1" dirty="0" smtClean="0"/>
              <a:t>the collection </a:t>
            </a:r>
            <a:r>
              <a:rPr lang="en-US" sz="2400" b="1" dirty="0" smtClean="0"/>
              <a:t>is taken, we’ve said words to this effect,</a:t>
            </a:r>
          </a:p>
          <a:p>
            <a:r>
              <a:rPr lang="en-US" sz="2400" b="1" dirty="0" smtClean="0"/>
              <a:t>“Separate and apart from the Lord’s Supper, we have another </a:t>
            </a:r>
            <a:r>
              <a:rPr lang="en-US" sz="2400" b="1" dirty="0" smtClean="0">
                <a:solidFill>
                  <a:srgbClr val="FFFF00"/>
                </a:solidFill>
              </a:rPr>
              <a:t>command</a:t>
            </a:r>
            <a:r>
              <a:rPr lang="en-US" sz="2400" b="1" dirty="0" smtClean="0"/>
              <a:t> to lay by in store (or,  ‘to give back  a portion to God’).”</a:t>
            </a:r>
          </a:p>
          <a:p>
            <a:r>
              <a:rPr lang="en-US" sz="2400" b="1" dirty="0" smtClean="0"/>
              <a:t>Do we really have a </a:t>
            </a:r>
            <a:r>
              <a:rPr lang="en-US" sz="2400" b="1" dirty="0" smtClean="0">
                <a:solidFill>
                  <a:srgbClr val="FFFF00"/>
                </a:solidFill>
              </a:rPr>
              <a:t>“command” </a:t>
            </a:r>
            <a:r>
              <a:rPr lang="en-US" sz="2400" b="1" dirty="0" smtClean="0"/>
              <a:t>to give on the first day of the week?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800"/>
              </a:spcAft>
              <a:buFont typeface="+mj-lt"/>
              <a:buAutoNum type="arabicPeriod" startAt="3"/>
            </a:pPr>
            <a:r>
              <a:rPr lang="en-US" sz="2800" b="1" dirty="0" smtClean="0"/>
              <a:t>Passages sometimes used regarding “giving” must be kept in context to prevent improper interpretations and applications. </a:t>
            </a:r>
          </a:p>
          <a:p>
            <a:pPr marL="914400" lvl="1" indent="-51435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Matt.6:2-4</a:t>
            </a:r>
            <a:r>
              <a:rPr lang="en-US" sz="2400" b="1" dirty="0" smtClean="0"/>
              <a:t>;   While </a:t>
            </a:r>
            <a:r>
              <a:rPr lang="en-US" sz="2400" b="1" dirty="0"/>
              <a:t>“the giving of our means” (or any other act of worship or duty) should never be done to glorify ourselves, </a:t>
            </a:r>
            <a:r>
              <a:rPr lang="en-US" sz="2400" b="1" u="sng" dirty="0" smtClean="0">
                <a:solidFill>
                  <a:srgbClr val="FFFF00"/>
                </a:solidFill>
              </a:rPr>
              <a:t>cf. v.1</a:t>
            </a:r>
            <a:r>
              <a:rPr lang="en-US" sz="2400" b="1" dirty="0" smtClean="0"/>
              <a:t>, this </a:t>
            </a:r>
            <a:r>
              <a:rPr lang="en-US" sz="2400" b="1" dirty="0"/>
              <a:t>passage is </a:t>
            </a:r>
            <a:r>
              <a:rPr lang="en-US" sz="2400" b="1" u="sng" dirty="0"/>
              <a:t>not</a:t>
            </a:r>
            <a:r>
              <a:rPr lang="en-US" sz="2400" b="1" dirty="0"/>
              <a:t> addressing the manner of the collection for the church.  </a:t>
            </a:r>
            <a:endParaRPr lang="en-US" sz="24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If </a:t>
            </a:r>
            <a:r>
              <a:rPr lang="en-US" b="1" dirty="0"/>
              <a:t>it was, then the same principles would have to be applied to </a:t>
            </a:r>
            <a:r>
              <a:rPr lang="en-US" b="1" u="sng" dirty="0" smtClean="0">
                <a:solidFill>
                  <a:srgbClr val="FFFF00"/>
                </a:solidFill>
              </a:rPr>
              <a:t>vv.5-6</a:t>
            </a:r>
            <a:r>
              <a:rPr lang="en-US" b="1" dirty="0" smtClean="0"/>
              <a:t>, </a:t>
            </a:r>
            <a:r>
              <a:rPr lang="en-US" b="1" dirty="0"/>
              <a:t>which would </a:t>
            </a:r>
            <a:r>
              <a:rPr lang="en-US" b="1" dirty="0" smtClean="0"/>
              <a:t>then abolish </a:t>
            </a:r>
            <a:r>
              <a:rPr lang="en-US" b="1" dirty="0"/>
              <a:t>the “public” prayers of our worship services</a:t>
            </a:r>
            <a:r>
              <a:rPr lang="en-US" b="1" dirty="0" smtClean="0"/>
              <a:t>!  (See also </a:t>
            </a:r>
            <a:r>
              <a:rPr lang="en-US" b="1" u="sng" dirty="0" smtClean="0">
                <a:solidFill>
                  <a:srgbClr val="FFFF00"/>
                </a:solidFill>
              </a:rPr>
              <a:t>vv.16-18</a:t>
            </a:r>
            <a:r>
              <a:rPr lang="en-US" b="1" dirty="0" smtClean="0"/>
              <a:t> of the same context.)</a:t>
            </a:r>
          </a:p>
          <a:p>
            <a:pPr marL="1771650" lvl="3" indent="-514350">
              <a:buNone/>
            </a:pPr>
            <a:endParaRPr lang="en-US" sz="1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 smtClean="0"/>
              <a:t>Passages sometimes used regarding “giving” must be kept in context to prevent improper interpretations and applications. (continued)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Matt.5:20</a:t>
            </a:r>
            <a:r>
              <a:rPr lang="en-US" sz="2400" b="1" dirty="0" smtClean="0"/>
              <a:t>;   Some have </a:t>
            </a:r>
            <a:r>
              <a:rPr lang="en-US" sz="2400" b="1" dirty="0" smtClean="0"/>
              <a:t>used, </a:t>
            </a:r>
            <a:r>
              <a:rPr lang="en-US" sz="2400" b="1" i="1" dirty="0" smtClean="0"/>
              <a:t>“unless </a:t>
            </a:r>
            <a:r>
              <a:rPr lang="en-US" sz="2400" b="1" i="1" dirty="0"/>
              <a:t>your righteousness surpasses that of the scribes and Pharisees, you will not enter the kingdom of heaven” </a:t>
            </a:r>
            <a:r>
              <a:rPr lang="en-US" sz="2400" b="1" dirty="0"/>
              <a:t>as a proof text </a:t>
            </a:r>
            <a:r>
              <a:rPr lang="en-US" sz="2400" b="1" dirty="0" smtClean="0"/>
              <a:t>to show that </a:t>
            </a:r>
            <a:r>
              <a:rPr lang="en-US" sz="2400" b="1" dirty="0"/>
              <a:t>our giving must exceed the tithe of the O.T. </a:t>
            </a:r>
            <a:endParaRPr lang="en-US" sz="24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Context is the key to proper understanding, and therefore to application, of any passage.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The </a:t>
            </a:r>
            <a:r>
              <a:rPr lang="en-US" b="1" dirty="0"/>
              <a:t>admonition of this verse is to exceed the righteousness of the </a:t>
            </a:r>
            <a:r>
              <a:rPr lang="en-US" b="1" i="1" dirty="0"/>
              <a:t>“scribes and Pharisees”</a:t>
            </a:r>
            <a:r>
              <a:rPr lang="en-US" b="1" dirty="0"/>
              <a:t>- not the faithful Jew living under the Law! </a:t>
            </a:r>
            <a:endParaRPr lang="en-US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/>
              <a:t>Note that the scribes and Pharisees were condemned for their hypocrisy and self-glorification, </a:t>
            </a:r>
            <a:r>
              <a:rPr lang="en-US" b="1" u="sng" dirty="0">
                <a:solidFill>
                  <a:srgbClr val="FFFF00"/>
                </a:solidFill>
              </a:rPr>
              <a:t>cf. Matt.23:3ff</a:t>
            </a:r>
            <a:r>
              <a:rPr lang="en-US" b="1" dirty="0"/>
              <a:t>.  Surely we can see that this </a:t>
            </a:r>
            <a:r>
              <a:rPr lang="en-US" b="1" dirty="0" smtClean="0"/>
              <a:t>was </a:t>
            </a:r>
            <a:r>
              <a:rPr lang="en-US" b="1" dirty="0"/>
              <a:t>the intention of Jesus’ teaching in </a:t>
            </a:r>
            <a:r>
              <a:rPr lang="en-US" b="1" u="sng" dirty="0">
                <a:solidFill>
                  <a:srgbClr val="FFFF00"/>
                </a:solidFill>
              </a:rPr>
              <a:t>Matt.5:20</a:t>
            </a:r>
            <a:r>
              <a:rPr lang="en-US" b="1" dirty="0"/>
              <a:t>, rather than to establish a new percentage of income that Christians should give! </a:t>
            </a:r>
            <a:endParaRPr lang="en-US" b="1" dirty="0" smtClean="0"/>
          </a:p>
          <a:p>
            <a:pPr marL="1771650" lvl="3" indent="-514350">
              <a:buNone/>
            </a:pPr>
            <a:endParaRPr lang="en-US" sz="16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lnSpcReduction="10000"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 smtClean="0"/>
              <a:t>Passages sometimes used regarding “giving” must be kept in context to prevent improper interpretations and applications. (continued)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Matt.5:20</a:t>
            </a:r>
            <a:r>
              <a:rPr lang="en-US" sz="2400" b="1" dirty="0" smtClean="0"/>
              <a:t>;   Some have </a:t>
            </a:r>
            <a:r>
              <a:rPr lang="en-US" sz="2400" b="1" dirty="0" smtClean="0"/>
              <a:t>used, </a:t>
            </a:r>
            <a:r>
              <a:rPr lang="en-US" sz="2400" b="1" i="1" dirty="0" smtClean="0"/>
              <a:t>“unless </a:t>
            </a:r>
            <a:r>
              <a:rPr lang="en-US" sz="2400" b="1" i="1" dirty="0"/>
              <a:t>your righteousness surpasses that of the scribes and Pharisees, you will not enter the kingdom of heaven” </a:t>
            </a:r>
            <a:r>
              <a:rPr lang="en-US" sz="2400" b="1" dirty="0"/>
              <a:t>as a proof text </a:t>
            </a:r>
            <a:r>
              <a:rPr lang="en-US" sz="2400" b="1" dirty="0" smtClean="0"/>
              <a:t>to show that </a:t>
            </a:r>
            <a:r>
              <a:rPr lang="en-US" sz="2400" b="1" dirty="0"/>
              <a:t>our giving must exceed the tithe of the O.T. </a:t>
            </a:r>
            <a:endParaRPr lang="en-US" sz="24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000" b="1" dirty="0" smtClean="0"/>
              <a:t>In </a:t>
            </a:r>
            <a:r>
              <a:rPr lang="en-US" sz="2000" b="1" u="sng" dirty="0">
                <a:solidFill>
                  <a:srgbClr val="FFFF00"/>
                </a:solidFill>
              </a:rPr>
              <a:t>1Cor.16:1-2</a:t>
            </a:r>
            <a:r>
              <a:rPr lang="en-US" sz="2000" b="1" dirty="0"/>
              <a:t> and </a:t>
            </a:r>
            <a:r>
              <a:rPr lang="en-US" sz="2000" b="1" u="sng" dirty="0">
                <a:solidFill>
                  <a:srgbClr val="FFFF00"/>
                </a:solidFill>
              </a:rPr>
              <a:t>2Cor.8-9</a:t>
            </a:r>
            <a:r>
              <a:rPr lang="en-US" sz="2000" b="1" dirty="0"/>
              <a:t>, it would have been very easy to establish a new “approved percentage” </a:t>
            </a:r>
            <a:r>
              <a:rPr lang="en-US" sz="2000" b="1" dirty="0" smtClean="0"/>
              <a:t>of giving if </a:t>
            </a:r>
            <a:r>
              <a:rPr lang="en-US" sz="2000" b="1" dirty="0"/>
              <a:t>that was God’s desire and intention.  But what words are utilized instead?  Our giving is to be motivated and governed by principles such as </a:t>
            </a:r>
            <a:r>
              <a:rPr lang="en-US" sz="2000" b="1" i="1" dirty="0"/>
              <a:t>“as prospered</a:t>
            </a:r>
            <a:r>
              <a:rPr lang="en-US" sz="2000" b="1" i="1" dirty="0" smtClean="0"/>
              <a:t>... liberality… according </a:t>
            </a:r>
            <a:r>
              <a:rPr lang="en-US" sz="2000" b="1" i="1" dirty="0"/>
              <a:t>to </a:t>
            </a:r>
            <a:r>
              <a:rPr lang="en-US" sz="2000" b="1" i="1" dirty="0" smtClean="0"/>
              <a:t>ability… sincerity… love… desire… according </a:t>
            </a:r>
            <a:r>
              <a:rPr lang="en-US" sz="2000" b="1" i="1" dirty="0"/>
              <a:t>to what a man has</a:t>
            </a:r>
            <a:r>
              <a:rPr lang="en-US" sz="2000" b="1" i="1" dirty="0" smtClean="0"/>
              <a:t>… not </a:t>
            </a:r>
            <a:r>
              <a:rPr lang="en-US" sz="2000" b="1" i="1" dirty="0"/>
              <a:t>for </a:t>
            </a:r>
            <a:r>
              <a:rPr lang="en-US" sz="2000" b="1" i="1" dirty="0" smtClean="0"/>
              <a:t>your </a:t>
            </a:r>
            <a:r>
              <a:rPr lang="en-US" sz="2000" b="1" i="1" dirty="0"/>
              <a:t>your affliction</a:t>
            </a:r>
            <a:r>
              <a:rPr lang="en-US" sz="2000" b="1" i="1" dirty="0" smtClean="0"/>
              <a:t>… at </a:t>
            </a:r>
            <a:r>
              <a:rPr lang="en-US" sz="2000" b="1" i="1" dirty="0"/>
              <a:t>this present time your abundance</a:t>
            </a:r>
            <a:r>
              <a:rPr lang="en-US" sz="2000" b="1" i="1" dirty="0" smtClean="0"/>
              <a:t>… bountifully… as </a:t>
            </a:r>
            <a:r>
              <a:rPr lang="en-US" sz="2000" b="1" i="1" dirty="0"/>
              <a:t>he has purposed</a:t>
            </a:r>
            <a:r>
              <a:rPr lang="en-US" sz="2000" b="1" i="1" dirty="0" smtClean="0"/>
              <a:t>… not </a:t>
            </a:r>
            <a:r>
              <a:rPr lang="en-US" sz="2000" b="1" i="1" dirty="0"/>
              <a:t>grudgingly </a:t>
            </a:r>
            <a:r>
              <a:rPr lang="en-US" sz="2000" b="1" i="1" u="sng" dirty="0"/>
              <a:t>or</a:t>
            </a:r>
            <a:r>
              <a:rPr lang="en-US" sz="2000" b="1" i="1" dirty="0"/>
              <a:t> under compulsion</a:t>
            </a:r>
            <a:r>
              <a:rPr lang="en-US" sz="2000" b="1" i="1" dirty="0" smtClean="0"/>
              <a:t>… cheerful</a:t>
            </a:r>
            <a:r>
              <a:rPr lang="en-US" sz="2000" b="1" i="1" dirty="0"/>
              <a:t>” </a:t>
            </a:r>
            <a:r>
              <a:rPr lang="en-US" sz="2000" b="1" dirty="0" smtClean="0">
                <a:solidFill>
                  <a:srgbClr val="FFFF00"/>
                </a:solidFill>
              </a:rPr>
              <a:t>instead </a:t>
            </a:r>
            <a:r>
              <a:rPr lang="en-US" sz="2000" b="1" dirty="0">
                <a:solidFill>
                  <a:srgbClr val="FFFF00"/>
                </a:solidFill>
              </a:rPr>
              <a:t>of </a:t>
            </a:r>
            <a:r>
              <a:rPr lang="en-US" sz="2000" b="1" dirty="0" smtClean="0"/>
              <a:t>specified (commanded) </a:t>
            </a:r>
            <a:r>
              <a:rPr lang="en-US" sz="2000" b="1" dirty="0" smtClean="0"/>
              <a:t>percentages</a:t>
            </a:r>
            <a:r>
              <a:rPr lang="en-US" sz="2000" b="1" dirty="0"/>
              <a:t>.</a:t>
            </a:r>
            <a:endParaRPr lang="en-US" sz="20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 smtClean="0"/>
              <a:t>Passages sometimes used regarding “giving” must be kept in context to prevent improper interpretations and applications. (continued)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u="sng" dirty="0" smtClean="0">
                <a:solidFill>
                  <a:srgbClr val="FFFF00"/>
                </a:solidFill>
              </a:rPr>
              <a:t>Luke 21:1-4</a:t>
            </a:r>
            <a:r>
              <a:rPr lang="en-US" sz="2400" b="1" dirty="0" smtClean="0"/>
              <a:t>;  The widow gave </a:t>
            </a:r>
            <a:r>
              <a:rPr lang="en-US" sz="2400" b="1" i="1" dirty="0" smtClean="0"/>
              <a:t>“all that she had to live on.” </a:t>
            </a:r>
            <a:endParaRPr lang="en-US" sz="24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000" b="1" dirty="0"/>
              <a:t>While Jesus certainly admired and acknowledged her gift, did He enjoin it as requirement on His disciples?  We might be tempted to use </a:t>
            </a:r>
            <a:r>
              <a:rPr lang="en-US" sz="2000" b="1" u="sng" dirty="0">
                <a:solidFill>
                  <a:srgbClr val="FFFF00"/>
                </a:solidFill>
              </a:rPr>
              <a:t>Luke 18:22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/>
              <a:t>to say “yes,” but care should </a:t>
            </a:r>
            <a:r>
              <a:rPr lang="en-US" sz="2000" b="1" dirty="0" smtClean="0"/>
              <a:t>again be </a:t>
            </a:r>
            <a:r>
              <a:rPr lang="en-US" sz="2000" b="1" dirty="0"/>
              <a:t>taken</a:t>
            </a:r>
            <a:r>
              <a:rPr lang="en-US" sz="2000" b="1" dirty="0" smtClean="0"/>
              <a:t>.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000" b="1" dirty="0"/>
              <a:t>Jesus understood the heart of </a:t>
            </a:r>
            <a:r>
              <a:rPr lang="en-US" sz="2000" b="1" i="1" dirty="0"/>
              <a:t>this man, </a:t>
            </a:r>
            <a:r>
              <a:rPr lang="en-US" sz="2000" b="1" dirty="0"/>
              <a:t>and knew what would be required for </a:t>
            </a:r>
            <a:r>
              <a:rPr lang="en-US" sz="2000" b="1" i="1" dirty="0"/>
              <a:t>him</a:t>
            </a:r>
            <a:r>
              <a:rPr lang="en-US" sz="2000" b="1" dirty="0"/>
              <a:t> to be wholly committed to God.  But again, did Jesus make this same requirement of all of His disciples?  </a:t>
            </a:r>
            <a:endParaRPr lang="en-US" sz="20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000" b="1" dirty="0" smtClean="0"/>
              <a:t>Passages </a:t>
            </a:r>
            <a:r>
              <a:rPr lang="en-US" sz="2000" b="1" dirty="0"/>
              <a:t>like these, and </a:t>
            </a:r>
            <a:r>
              <a:rPr lang="en-US" sz="2000" b="1" u="sng" dirty="0">
                <a:solidFill>
                  <a:srgbClr val="FFFF00"/>
                </a:solidFill>
              </a:rPr>
              <a:t>Luke 14:33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i="1" dirty="0"/>
              <a:t>et al</a:t>
            </a:r>
            <a:r>
              <a:rPr lang="en-US" sz="2000" b="1" dirty="0"/>
              <a:t>, must be kept in context.  If being a Christian means one must give up all his possessions in a literal and absolute sense, would it not also mean that he </a:t>
            </a:r>
            <a:r>
              <a:rPr lang="en-US" sz="2000" b="1" dirty="0" smtClean="0"/>
              <a:t>must give </a:t>
            </a:r>
            <a:r>
              <a:rPr lang="en-US" sz="2000" b="1" dirty="0"/>
              <a:t>up his </a:t>
            </a:r>
            <a:r>
              <a:rPr lang="en-US" sz="2000" b="1" i="1" dirty="0"/>
              <a:t>family</a:t>
            </a:r>
            <a:r>
              <a:rPr lang="en-US" sz="2000" b="1" dirty="0"/>
              <a:t> and </a:t>
            </a:r>
            <a:r>
              <a:rPr lang="en-US" sz="2000" b="1" i="1" dirty="0"/>
              <a:t>physical life </a:t>
            </a:r>
            <a:r>
              <a:rPr lang="en-US" sz="2000" b="1" dirty="0"/>
              <a:t>in a literal and absolute sense</a:t>
            </a:r>
            <a:r>
              <a:rPr lang="en-US" sz="2000" b="1" i="1" dirty="0"/>
              <a:t>, </a:t>
            </a:r>
            <a:r>
              <a:rPr lang="en-US" sz="2000" b="1" u="sng" dirty="0">
                <a:solidFill>
                  <a:srgbClr val="FFFF00"/>
                </a:solidFill>
              </a:rPr>
              <a:t>cf. Luke 14:26</a:t>
            </a:r>
            <a:r>
              <a:rPr lang="en-US" sz="2000" b="1" dirty="0"/>
              <a:t>?  </a:t>
            </a:r>
            <a:endParaRPr lang="en-US" sz="20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000" b="1" dirty="0" smtClean="0"/>
              <a:t>What </a:t>
            </a:r>
            <a:r>
              <a:rPr lang="en-US" sz="2000" b="1" dirty="0"/>
              <a:t>these verses actually teach is that one should be </a:t>
            </a:r>
            <a:r>
              <a:rPr lang="en-US" sz="2000" b="1" i="1" dirty="0"/>
              <a:t>willing to forfeit </a:t>
            </a:r>
            <a:r>
              <a:rPr lang="en-US" sz="2000" b="1" dirty="0"/>
              <a:t>all of those things, if faithfulness to God </a:t>
            </a:r>
            <a:r>
              <a:rPr lang="en-US" sz="2000" b="1" dirty="0" smtClean="0"/>
              <a:t>requires it;  </a:t>
            </a:r>
            <a:r>
              <a:rPr lang="en-US" sz="2000" b="1" dirty="0"/>
              <a:t>none of those things can be held in higher regard than our love and obedience to Christ.</a:t>
            </a:r>
            <a:endParaRPr lang="en-US" sz="2000" b="1" u="sng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lnSpcReduction="10000"/>
          </a:bodyPr>
          <a:lstStyle/>
          <a:p>
            <a:pPr marL="514350" lvl="0" indent="-514350">
              <a:spcAft>
                <a:spcPts val="600"/>
              </a:spcAft>
              <a:buFont typeface="+mj-lt"/>
              <a:buAutoNum type="arabicPeriod" startAt="3"/>
            </a:pPr>
            <a:r>
              <a:rPr lang="en-US" sz="2800" b="1" dirty="0" smtClean="0"/>
              <a:t>Passages sometimes used regarding “giving” must be kept in context to prevent improper interpretations and applications. (continued)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300" b="1" dirty="0"/>
              <a:t>So, these passages must be first understood in their proper </a:t>
            </a:r>
            <a:r>
              <a:rPr lang="en-US" sz="2300" b="1" dirty="0" smtClean="0"/>
              <a:t>context.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300" b="1" dirty="0" smtClean="0"/>
              <a:t>Secondly, they must </a:t>
            </a:r>
            <a:r>
              <a:rPr lang="en-US" sz="2300" b="1" dirty="0"/>
              <a:t>not be given an interpretation or application that contradicts other clear teaching. </a:t>
            </a:r>
            <a:endParaRPr lang="en-US" sz="2300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300" b="1" dirty="0" smtClean="0"/>
              <a:t>On </a:t>
            </a:r>
            <a:r>
              <a:rPr lang="en-US" sz="2300" b="1" dirty="0"/>
              <a:t>this last point, see </a:t>
            </a:r>
            <a:r>
              <a:rPr lang="en-US" sz="2300" b="1" u="sng" dirty="0">
                <a:solidFill>
                  <a:srgbClr val="FFFF00"/>
                </a:solidFill>
              </a:rPr>
              <a:t>Acts 5:4</a:t>
            </a:r>
            <a:r>
              <a:rPr lang="en-US" sz="2300" b="1" dirty="0">
                <a:solidFill>
                  <a:srgbClr val="FFFF00"/>
                </a:solidFill>
              </a:rPr>
              <a:t> </a:t>
            </a:r>
            <a:r>
              <a:rPr lang="en-US" sz="2300" b="1" dirty="0"/>
              <a:t>where Peter made it very clear that the property of Ananias </a:t>
            </a:r>
            <a:r>
              <a:rPr lang="en-US" sz="2300" b="1" i="1" dirty="0"/>
              <a:t>“while it remained unsold, was your </a:t>
            </a:r>
            <a:r>
              <a:rPr lang="en-US" sz="2300" b="1" dirty="0"/>
              <a:t>(his)</a:t>
            </a:r>
            <a:r>
              <a:rPr lang="en-US" sz="2300" b="1" i="1" dirty="0"/>
              <a:t> own? And after it was sold, was it not under your </a:t>
            </a:r>
            <a:r>
              <a:rPr lang="en-US" sz="2300" b="1" dirty="0"/>
              <a:t>(his)</a:t>
            </a:r>
            <a:r>
              <a:rPr lang="en-US" sz="2300" b="1" i="1" dirty="0"/>
              <a:t> own control?”  </a:t>
            </a:r>
            <a:endParaRPr lang="en-US" sz="2300" b="1" i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sz="2300" b="1" dirty="0" smtClean="0"/>
              <a:t>Evidently</a:t>
            </a:r>
            <a:r>
              <a:rPr lang="en-US" sz="2300" b="1" dirty="0"/>
              <a:t>, Ananias and Sapphira were not </a:t>
            </a:r>
            <a:r>
              <a:rPr lang="en-US" sz="2300" b="1" u="sng" dirty="0"/>
              <a:t>required</a:t>
            </a:r>
            <a:r>
              <a:rPr lang="en-US" sz="2300" b="1" dirty="0"/>
              <a:t> to sell their property and give the money to the poor, despite the fact that others had been doing so, </a:t>
            </a:r>
            <a:r>
              <a:rPr lang="en-US" sz="2300" b="1" u="sng" dirty="0">
                <a:solidFill>
                  <a:srgbClr val="FFFF00"/>
                </a:solidFill>
              </a:rPr>
              <a:t>cf. Acts 4:32-37</a:t>
            </a:r>
            <a:r>
              <a:rPr lang="en-US" sz="2300" b="1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fontScale="92500"/>
          </a:bodyPr>
          <a:lstStyle/>
          <a:p>
            <a:pPr marL="514350" lvl="0" indent="-514350">
              <a:spcAft>
                <a:spcPts val="600"/>
              </a:spcAft>
              <a:buNone/>
            </a:pPr>
            <a:r>
              <a:rPr lang="en-US" sz="2800" b="1" dirty="0" smtClean="0">
                <a:solidFill>
                  <a:srgbClr val="FFFF00"/>
                </a:solidFill>
              </a:rPr>
              <a:t>Conclusions:</a:t>
            </a:r>
          </a:p>
          <a:p>
            <a:pPr lvl="0"/>
            <a:r>
              <a:rPr lang="en-US" sz="2700" b="1" dirty="0" smtClean="0"/>
              <a:t>Our </a:t>
            </a:r>
            <a:r>
              <a:rPr lang="en-US" sz="2700" b="1" dirty="0"/>
              <a:t>giving/collecting needs to be </a:t>
            </a:r>
            <a:r>
              <a:rPr lang="en-US" sz="2700" b="1" i="1" dirty="0"/>
              <a:t>motivated </a:t>
            </a:r>
            <a:r>
              <a:rPr lang="en-US" sz="2700" b="1" dirty="0"/>
              <a:t>and </a:t>
            </a:r>
            <a:r>
              <a:rPr lang="en-US" sz="2700" b="1" i="1" dirty="0"/>
              <a:t>determined </a:t>
            </a:r>
            <a:r>
              <a:rPr lang="en-US" sz="2700" b="1" dirty="0"/>
              <a:t>by N.T. principles, not O.T. percentages, </a:t>
            </a:r>
            <a:r>
              <a:rPr lang="en-US" sz="2700" b="1" u="sng" dirty="0">
                <a:solidFill>
                  <a:srgbClr val="FFFF00"/>
                </a:solidFill>
              </a:rPr>
              <a:t>2Cor.8-9</a:t>
            </a:r>
            <a:r>
              <a:rPr lang="en-US" sz="2700" b="1" dirty="0"/>
              <a:t>. </a:t>
            </a:r>
            <a:endParaRPr lang="en-US" sz="2700" dirty="0"/>
          </a:p>
          <a:p>
            <a:pPr lvl="0"/>
            <a:r>
              <a:rPr lang="en-US" sz="2700" b="1" dirty="0"/>
              <a:t>Our giving/collecting needs to originate from the </a:t>
            </a:r>
            <a:r>
              <a:rPr lang="en-US" sz="2700" b="1" i="1" dirty="0"/>
              <a:t>purpose of the heart, </a:t>
            </a:r>
            <a:r>
              <a:rPr lang="en-US" sz="2700" b="1" dirty="0"/>
              <a:t>not the </a:t>
            </a:r>
            <a:r>
              <a:rPr lang="en-US" sz="2700" b="1" i="1" dirty="0"/>
              <a:t>compulsion of a command, </a:t>
            </a:r>
            <a:r>
              <a:rPr lang="en-US" sz="2700" b="1" u="sng" dirty="0">
                <a:solidFill>
                  <a:srgbClr val="FFFF00"/>
                </a:solidFill>
              </a:rPr>
              <a:t>2Cor.9:7</a:t>
            </a:r>
            <a:r>
              <a:rPr lang="en-US" sz="2700" b="1" dirty="0"/>
              <a:t>. </a:t>
            </a:r>
            <a:endParaRPr lang="en-US" sz="2700" dirty="0"/>
          </a:p>
          <a:p>
            <a:pPr lvl="0"/>
            <a:r>
              <a:rPr lang="en-US" sz="2700" b="1" dirty="0"/>
              <a:t>Our giving/collecting on the </a:t>
            </a:r>
            <a:r>
              <a:rPr lang="en-US" sz="2700" b="1" i="1" dirty="0"/>
              <a:t>first day of the week </a:t>
            </a:r>
            <a:r>
              <a:rPr lang="en-US" sz="2700" b="1" dirty="0"/>
              <a:t>is done by the authority of an example of how the church meets scripturally authorized expenditures/needs, not by a command to </a:t>
            </a:r>
            <a:r>
              <a:rPr lang="en-US" sz="2700" b="1" i="1" dirty="0"/>
              <a:t>give to </a:t>
            </a:r>
            <a:r>
              <a:rPr lang="en-US" sz="2700" b="1" dirty="0"/>
              <a:t>and </a:t>
            </a:r>
            <a:r>
              <a:rPr lang="en-US" sz="2700" b="1" i="1" dirty="0"/>
              <a:t>maintain a </a:t>
            </a:r>
            <a:r>
              <a:rPr lang="en-US" sz="2700" b="1" i="1" dirty="0" smtClean="0"/>
              <a:t>treasury </a:t>
            </a:r>
            <a:r>
              <a:rPr lang="en-US" sz="2700" b="1" dirty="0" smtClean="0"/>
              <a:t>regardless of need</a:t>
            </a:r>
            <a:r>
              <a:rPr lang="en-US" sz="2700" b="1" i="1" dirty="0" smtClean="0"/>
              <a:t>,</a:t>
            </a:r>
            <a:r>
              <a:rPr lang="en-US" sz="2700" b="1" dirty="0" smtClean="0"/>
              <a:t> </a:t>
            </a:r>
            <a:r>
              <a:rPr lang="en-US" sz="2700" b="1" u="sng" dirty="0">
                <a:solidFill>
                  <a:srgbClr val="FFFF00"/>
                </a:solidFill>
              </a:rPr>
              <a:t>1Cor.16:1-2</a:t>
            </a:r>
            <a:r>
              <a:rPr lang="en-US" sz="2700" b="1" u="sng" dirty="0"/>
              <a:t> </a:t>
            </a:r>
            <a:r>
              <a:rPr lang="en-US" sz="2700" b="1" dirty="0"/>
              <a:t>&gt;</a:t>
            </a:r>
            <a:r>
              <a:rPr lang="en-US" sz="2700" b="1" u="sng" dirty="0"/>
              <a:t> </a:t>
            </a:r>
            <a:r>
              <a:rPr lang="en-US" sz="2700" b="1" u="sng" dirty="0">
                <a:solidFill>
                  <a:srgbClr val="FFFF00"/>
                </a:solidFill>
              </a:rPr>
              <a:t>2Cor.8:8</a:t>
            </a:r>
            <a:r>
              <a:rPr lang="en-US" sz="2700" b="1" dirty="0"/>
              <a:t>.</a:t>
            </a:r>
            <a:endParaRPr lang="en-US" sz="2700" dirty="0"/>
          </a:p>
          <a:p>
            <a:r>
              <a:rPr lang="en-US" sz="2700" b="1" dirty="0"/>
              <a:t>As a church with scriptural expenditures, each </a:t>
            </a:r>
            <a:r>
              <a:rPr lang="en-US" sz="2700" b="1" dirty="0" smtClean="0"/>
              <a:t>of us </a:t>
            </a:r>
            <a:r>
              <a:rPr lang="en-US" sz="2700" b="1" dirty="0"/>
              <a:t>should be pleased to </a:t>
            </a:r>
            <a:r>
              <a:rPr lang="en-US" sz="2700" b="1" dirty="0" smtClean="0"/>
              <a:t>contribute</a:t>
            </a:r>
            <a:r>
              <a:rPr lang="en-US" sz="2700" b="1" i="1" dirty="0" smtClean="0"/>
              <a:t> </a:t>
            </a:r>
            <a:r>
              <a:rPr lang="en-US" sz="2700" b="1" dirty="0"/>
              <a:t>to those </a:t>
            </a:r>
            <a:r>
              <a:rPr lang="en-US" sz="2700" b="1" dirty="0" smtClean="0"/>
              <a:t>needs, </a:t>
            </a:r>
            <a:r>
              <a:rPr lang="en-US" sz="2700" b="1" u="sng" dirty="0" smtClean="0">
                <a:solidFill>
                  <a:srgbClr val="FFFF00"/>
                </a:solidFill>
              </a:rPr>
              <a:t>2Cor.8:4</a:t>
            </a:r>
            <a:r>
              <a:rPr lang="en-US" sz="2700" b="1" dirty="0"/>
              <a:t>;</a:t>
            </a:r>
            <a:r>
              <a:rPr lang="en-US" sz="2700" b="1" dirty="0" smtClean="0"/>
              <a:t> </a:t>
            </a:r>
            <a:r>
              <a:rPr lang="en-US" sz="2700" b="1" dirty="0" smtClean="0"/>
              <a:t>because we are a part </a:t>
            </a:r>
            <a:r>
              <a:rPr lang="en-US" sz="2700" b="1" dirty="0"/>
              <a:t>of the whole (local body/church)</a:t>
            </a:r>
            <a:r>
              <a:rPr lang="en-US" sz="2700" b="1" dirty="0" smtClean="0"/>
              <a:t>,  </a:t>
            </a:r>
            <a:r>
              <a:rPr lang="en-US" sz="2700" b="1" u="sng" dirty="0">
                <a:solidFill>
                  <a:srgbClr val="FFFF00"/>
                </a:solidFill>
              </a:rPr>
              <a:t>Rom.12:4-8</a:t>
            </a:r>
            <a:r>
              <a:rPr lang="en-US" sz="2700" b="1" dirty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Our giving can be compared to, but not bound by, the </a:t>
            </a:r>
            <a:r>
              <a:rPr lang="en-US" sz="2800" b="1" i="1" dirty="0"/>
              <a:t>tithe </a:t>
            </a:r>
            <a:r>
              <a:rPr lang="en-US" sz="2800" b="1" dirty="0"/>
              <a:t>of the Old Testament</a:t>
            </a:r>
            <a:r>
              <a:rPr lang="en-US" sz="2800" b="1" dirty="0" smtClean="0"/>
              <a:t>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O.T. law helps us to understand N.T. principles and laws, but cannot be substituted for them, </a:t>
            </a:r>
            <a:r>
              <a:rPr lang="en-US" sz="2400" b="1" u="sng" dirty="0">
                <a:solidFill>
                  <a:srgbClr val="FFFF00"/>
                </a:solidFill>
              </a:rPr>
              <a:t>Rom.15:4</a:t>
            </a:r>
            <a:r>
              <a:rPr lang="en-US" sz="2400" b="1" dirty="0"/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1Cor.10:6,11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FFFF00"/>
                </a:solidFill>
              </a:rPr>
              <a:t>Col.2:14</a:t>
            </a:r>
            <a:r>
              <a:rPr lang="en-US" sz="2400" b="1" dirty="0" smtClean="0"/>
              <a:t>. 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We understand </a:t>
            </a:r>
            <a:r>
              <a:rPr lang="en-US" sz="2400" b="1" dirty="0"/>
              <a:t>this with David’s use of instrumental music- that such does not authorize it as N.T. worship, but somehow fail to do so when it comes to giving.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Some </a:t>
            </a:r>
            <a:r>
              <a:rPr lang="en-US" sz="2400" b="1" dirty="0" smtClean="0"/>
              <a:t>seem to want </a:t>
            </a:r>
            <a:r>
              <a:rPr lang="en-US" sz="2400" b="1" dirty="0"/>
              <a:t>to reason thusly, </a:t>
            </a:r>
            <a:r>
              <a:rPr lang="en-US" sz="2400" b="1" dirty="0">
                <a:solidFill>
                  <a:srgbClr val="FFFFFF"/>
                </a:solidFill>
              </a:rPr>
              <a:t>“Under the Old Covenant Law of Moses, God’s people were required to give a tenth of all they possessed. </a:t>
            </a:r>
            <a:r>
              <a:rPr lang="en-US" sz="2400" b="1" dirty="0" smtClean="0">
                <a:solidFill>
                  <a:srgbClr val="FFFFFF"/>
                </a:solidFill>
              </a:rPr>
              <a:t> Since </a:t>
            </a:r>
            <a:r>
              <a:rPr lang="en-US" sz="2400" b="1" dirty="0">
                <a:solidFill>
                  <a:srgbClr val="FFFFFF"/>
                </a:solidFill>
              </a:rPr>
              <a:t>the New Covenant Law of Christ is superior in every respect (</a:t>
            </a:r>
            <a:r>
              <a:rPr lang="en-US" sz="2400" b="1" u="sng" dirty="0">
                <a:solidFill>
                  <a:srgbClr val="FFFF00"/>
                </a:solidFill>
              </a:rPr>
              <a:t>cf. Heb.7-10</a:t>
            </a:r>
            <a:r>
              <a:rPr lang="en-US" sz="2400" b="1" dirty="0">
                <a:solidFill>
                  <a:srgbClr val="FFFF00"/>
                </a:solidFill>
              </a:rPr>
              <a:t> </a:t>
            </a:r>
            <a:r>
              <a:rPr lang="en-US" sz="2400" b="1" dirty="0">
                <a:solidFill>
                  <a:srgbClr val="FFFFFF"/>
                </a:solidFill>
              </a:rPr>
              <a:t>superior priesthood; sacrifices; and blessings), then surely the requirements of our giving should likewise be superior.”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800" b="1" dirty="0"/>
              <a:t>Our giving can be compared to, but not bound by, the </a:t>
            </a:r>
            <a:r>
              <a:rPr lang="en-US" sz="2800" b="1" i="1" dirty="0"/>
              <a:t>tithe </a:t>
            </a:r>
            <a:r>
              <a:rPr lang="en-US" sz="2800" b="1" dirty="0"/>
              <a:t>of the Old Testament</a:t>
            </a:r>
            <a:r>
              <a:rPr lang="en-US" sz="2800" b="1" dirty="0" smtClean="0"/>
              <a:t>.  (continued)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But think about the logic and reasoning of the statement.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Wouldn’t it also require that we perform </a:t>
            </a:r>
            <a:r>
              <a:rPr lang="en-US" sz="2400" b="1" i="1" dirty="0"/>
              <a:t>more</a:t>
            </a:r>
            <a:r>
              <a:rPr lang="en-US" sz="2400" b="1" dirty="0"/>
              <a:t> works of righteousness such as feast days, sacrifices, worship, etc., rather than </a:t>
            </a:r>
            <a:r>
              <a:rPr lang="en-US" sz="2400" b="1" i="1" dirty="0"/>
              <a:t>less</a:t>
            </a:r>
            <a:r>
              <a:rPr lang="en-US" sz="2400" b="1" dirty="0"/>
              <a:t>?   </a:t>
            </a:r>
            <a:endParaRPr lang="en-US" sz="24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The </a:t>
            </a:r>
            <a:r>
              <a:rPr lang="en-US" sz="2400" b="1" dirty="0"/>
              <a:t>only way the Law of Moses could save was through perfect </a:t>
            </a:r>
            <a:r>
              <a:rPr lang="en-US" sz="2400" b="1" i="1" dirty="0"/>
              <a:t>law-keeping, </a:t>
            </a:r>
            <a:r>
              <a:rPr lang="en-US" sz="2400" b="1" u="sng" dirty="0">
                <a:solidFill>
                  <a:srgbClr val="FFFF00"/>
                </a:solidFill>
              </a:rPr>
              <a:t>Rom.2:25ff</a:t>
            </a:r>
            <a:r>
              <a:rPr lang="en-US" sz="2400" b="1" dirty="0"/>
              <a:t>; </a:t>
            </a:r>
            <a:r>
              <a:rPr lang="en-US" sz="2400" b="1" u="sng" dirty="0">
                <a:solidFill>
                  <a:srgbClr val="FFFF00"/>
                </a:solidFill>
              </a:rPr>
              <a:t>3:20</a:t>
            </a:r>
            <a:r>
              <a:rPr lang="en-US" sz="2400" b="1" dirty="0"/>
              <a:t>; </a:t>
            </a:r>
            <a:r>
              <a:rPr lang="en-US" sz="2400" b="1" u="sng" dirty="0">
                <a:solidFill>
                  <a:srgbClr val="FFFF00"/>
                </a:solidFill>
              </a:rPr>
              <a:t>Gal.5:4</a:t>
            </a:r>
            <a:r>
              <a:rPr lang="en-US" sz="2400" b="1" dirty="0"/>
              <a:t>.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b="1" dirty="0" smtClean="0"/>
              <a:t>But </a:t>
            </a:r>
            <a:r>
              <a:rPr lang="en-US" sz="2400" b="1" dirty="0"/>
              <a:t>we are </a:t>
            </a:r>
            <a:r>
              <a:rPr lang="en-US" sz="2400" b="1" u="sng" dirty="0"/>
              <a:t>not</a:t>
            </a:r>
            <a:r>
              <a:rPr lang="en-US" sz="2400" b="1" dirty="0"/>
              <a:t> under such a law now, </a:t>
            </a:r>
            <a:r>
              <a:rPr lang="en-US" sz="2400" b="1" u="sng" dirty="0">
                <a:solidFill>
                  <a:srgbClr val="FFFF00"/>
                </a:solidFill>
              </a:rPr>
              <a:t>Rom.3:27</a:t>
            </a:r>
            <a:r>
              <a:rPr lang="en-US" sz="2400" b="1" dirty="0"/>
              <a:t>;</a:t>
            </a:r>
            <a:r>
              <a:rPr lang="en-US" sz="2400" b="1" u="sng" dirty="0"/>
              <a:t> </a:t>
            </a:r>
            <a:r>
              <a:rPr lang="en-US" sz="2400" b="1" u="sng" dirty="0">
                <a:solidFill>
                  <a:srgbClr val="FFFF00"/>
                </a:solidFill>
              </a:rPr>
              <a:t>9:30-32</a:t>
            </a:r>
            <a:r>
              <a:rPr lang="en-US" sz="2400" b="1" dirty="0" smtClean="0"/>
              <a:t>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Remember, the Law of Moses was Israel’s </a:t>
            </a:r>
            <a:r>
              <a:rPr lang="en-US" sz="2400" b="1" i="1" dirty="0" smtClean="0"/>
              <a:t>moral, religious, </a:t>
            </a:r>
            <a:r>
              <a:rPr lang="en-US" sz="2400" b="1" dirty="0" smtClean="0"/>
              <a:t>and </a:t>
            </a:r>
            <a:r>
              <a:rPr lang="en-US" sz="2400" b="1" i="1" dirty="0" smtClean="0"/>
              <a:t>civic </a:t>
            </a:r>
            <a:r>
              <a:rPr lang="en-US" sz="2400" b="1" dirty="0" smtClean="0"/>
              <a:t>law.  Thus, </a:t>
            </a:r>
            <a:r>
              <a:rPr lang="en-US" sz="2400" dirty="0" smtClean="0"/>
              <a:t>(</a:t>
            </a:r>
            <a:r>
              <a:rPr lang="en-US" sz="2400" u="sng" dirty="0" smtClean="0"/>
              <a:t>Easton's </a:t>
            </a:r>
            <a:r>
              <a:rPr lang="en-US" sz="2400" u="sng" dirty="0"/>
              <a:t>Bible </a:t>
            </a:r>
            <a:r>
              <a:rPr lang="en-US" sz="2400" u="sng" dirty="0" smtClean="0"/>
              <a:t>Dict.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“Every Jew was required by the Levitical law to pay three tithes of his property (1) one tithe for the Levites; (2) one for the use of the temple and the great feasts; and (3) one for the poor of the land.” </a:t>
            </a:r>
            <a:endParaRPr lang="en-US" sz="2400" u="sng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But t</a:t>
            </a:r>
            <a:r>
              <a:rPr lang="en-US" sz="2400" b="1" dirty="0" smtClean="0"/>
              <a:t>he </a:t>
            </a:r>
            <a:r>
              <a:rPr lang="en-US" sz="2400" b="1" dirty="0" smtClean="0"/>
              <a:t>O.T. “tithe,” as such, is nowhere conjoined to N.T. Christians.  </a:t>
            </a:r>
            <a:r>
              <a:rPr lang="en-US" sz="2400" b="1" dirty="0" smtClean="0"/>
              <a:t>If </a:t>
            </a:r>
            <a:r>
              <a:rPr lang="en-US" sz="2400" b="1" dirty="0" smtClean="0"/>
              <a:t>it is, just </a:t>
            </a:r>
            <a:r>
              <a:rPr lang="en-US" sz="2400" b="1" dirty="0" smtClean="0"/>
              <a:t>please provide </a:t>
            </a:r>
            <a:r>
              <a:rPr lang="en-US" sz="2400" b="1" dirty="0" smtClean="0"/>
              <a:t>the passage.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562600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The </a:t>
            </a:r>
            <a:r>
              <a:rPr lang="en-US" sz="2400" b="1" i="1" dirty="0"/>
              <a:t>directions </a:t>
            </a:r>
            <a:r>
              <a:rPr lang="en-US" sz="2400" b="1" dirty="0"/>
              <a:t>(</a:t>
            </a:r>
            <a:r>
              <a:rPr lang="en-US" sz="2400" b="1" dirty="0" err="1"/>
              <a:t>Grk</a:t>
            </a:r>
            <a:r>
              <a:rPr lang="en-US" sz="2400" b="1" dirty="0"/>
              <a:t>. </a:t>
            </a:r>
            <a:r>
              <a:rPr lang="en-US" sz="2400" b="1" i="1" dirty="0" err="1" smtClean="0"/>
              <a:t>diatasso</a:t>
            </a:r>
            <a:r>
              <a:rPr lang="en-US" sz="2400" b="1" i="1" dirty="0" smtClean="0"/>
              <a:t>:  </a:t>
            </a:r>
            <a:r>
              <a:rPr lang="en-US" sz="2400" b="1" i="1" dirty="0" err="1" smtClean="0"/>
              <a:t>dia</a:t>
            </a:r>
            <a:r>
              <a:rPr lang="en-US" sz="2400" b="1" i="1" dirty="0" smtClean="0"/>
              <a:t> </a:t>
            </a:r>
            <a:r>
              <a:rPr lang="en-US" sz="2400" b="1" dirty="0"/>
              <a:t>{through} + </a:t>
            </a:r>
            <a:r>
              <a:rPr lang="en-US" sz="2400" b="1" i="1" dirty="0" err="1"/>
              <a:t>tasso</a:t>
            </a:r>
            <a:r>
              <a:rPr lang="en-US" sz="2400" b="1" i="1" dirty="0"/>
              <a:t> </a:t>
            </a:r>
            <a:r>
              <a:rPr lang="en-US" sz="2400" b="1" dirty="0"/>
              <a:t>{arrange} = </a:t>
            </a:r>
            <a:r>
              <a:rPr lang="en-US" sz="2400" b="1" i="1" dirty="0"/>
              <a:t>to arrange </a:t>
            </a:r>
            <a:r>
              <a:rPr lang="en-US" sz="2400" b="1" dirty="0"/>
              <a:t>or </a:t>
            </a:r>
            <a:r>
              <a:rPr lang="en-US" sz="2400" b="1" i="1" dirty="0"/>
              <a:t>prescribe</a:t>
            </a:r>
            <a:r>
              <a:rPr lang="en-US" sz="2400" b="1" dirty="0"/>
              <a:t>) Paul gave to the churches of Galatia and Corinth were to collect funds for the benevolent needs of brethren in Judea, </a:t>
            </a:r>
            <a:r>
              <a:rPr lang="en-US" sz="2400" b="1" u="sng" dirty="0">
                <a:solidFill>
                  <a:srgbClr val="FFFF00"/>
                </a:solidFill>
              </a:rPr>
              <a:t>1Cor.16:1-2</a:t>
            </a:r>
            <a:r>
              <a:rPr lang="en-US" sz="2400" b="1" dirty="0"/>
              <a:t>. </a:t>
            </a:r>
            <a:endParaRPr lang="en-US" sz="24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Compare this language to that of </a:t>
            </a:r>
            <a:r>
              <a:rPr lang="en-US" sz="2400" b="1" u="sng" dirty="0">
                <a:solidFill>
                  <a:srgbClr val="FFFF00"/>
                </a:solidFill>
              </a:rPr>
              <a:t>2Cor.8:8</a:t>
            </a:r>
            <a:r>
              <a:rPr lang="en-US" sz="2400" b="1" dirty="0"/>
              <a:t> where he is likewise speaking of instructions for this same </a:t>
            </a:r>
            <a:r>
              <a:rPr lang="en-US" sz="2400" b="1" i="1" dirty="0" smtClean="0"/>
              <a:t>collecting,</a:t>
            </a:r>
            <a:r>
              <a:rPr lang="en-US" sz="2400" b="1" dirty="0" smtClean="0"/>
              <a:t> </a:t>
            </a:r>
            <a:r>
              <a:rPr lang="en-US" sz="2400" b="1" dirty="0"/>
              <a:t>and </a:t>
            </a:r>
            <a:r>
              <a:rPr lang="en-US" sz="2400" b="1" i="1" dirty="0"/>
              <a:t>collection, “I am </a:t>
            </a:r>
            <a:r>
              <a:rPr lang="en-US" sz="2400" b="1" i="1" u="sng" dirty="0">
                <a:solidFill>
                  <a:srgbClr val="FFFF00"/>
                </a:solidFill>
              </a:rPr>
              <a:t>not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speaking this as a command</a:t>
            </a:r>
            <a:r>
              <a:rPr lang="en-US" sz="2400" b="1" i="1" dirty="0"/>
              <a:t>, but as proving through the earnestness of others the sincerity of your love also.”  </a:t>
            </a:r>
            <a:r>
              <a:rPr lang="en-US" sz="2400" b="1" dirty="0"/>
              <a:t>The word for </a:t>
            </a:r>
            <a:r>
              <a:rPr lang="en-US" sz="2400" b="1" i="1" dirty="0"/>
              <a:t>command </a:t>
            </a:r>
            <a:r>
              <a:rPr lang="en-US" sz="2400" b="1" dirty="0"/>
              <a:t>here </a:t>
            </a:r>
            <a:r>
              <a:rPr lang="en-US" sz="2400" b="1" dirty="0" smtClean="0"/>
              <a:t>is </a:t>
            </a:r>
            <a:r>
              <a:rPr lang="en-US" sz="2400" b="1" dirty="0" err="1" smtClean="0"/>
              <a:t>Grk</a:t>
            </a:r>
            <a:r>
              <a:rPr lang="en-US" sz="2400" b="1" dirty="0" smtClean="0"/>
              <a:t>. word </a:t>
            </a:r>
            <a:r>
              <a:rPr lang="en-US" sz="2400" b="1" i="1" dirty="0" err="1" smtClean="0"/>
              <a:t>epitage</a:t>
            </a:r>
            <a:r>
              <a:rPr lang="en-US" sz="2400" b="1" i="1" dirty="0" smtClean="0"/>
              <a:t>:  </a:t>
            </a:r>
            <a:r>
              <a:rPr lang="en-US" sz="2400" b="1" dirty="0" smtClean="0"/>
              <a:t>an </a:t>
            </a:r>
            <a:r>
              <a:rPr lang="en-US" sz="2400" b="1" i="1" dirty="0"/>
              <a:t>injunction, mandate, command. 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Question: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If these </a:t>
            </a:r>
            <a:r>
              <a:rPr lang="en-US" sz="2400" b="1" i="1" dirty="0"/>
              <a:t>instructions</a:t>
            </a:r>
            <a:r>
              <a:rPr lang="en-US" sz="2400" b="1" dirty="0"/>
              <a:t>/</a:t>
            </a:r>
            <a:r>
              <a:rPr lang="en-US" sz="2400" b="1" i="1" dirty="0"/>
              <a:t>directions </a:t>
            </a:r>
            <a:r>
              <a:rPr lang="en-US" sz="2400" b="1" dirty="0"/>
              <a:t>(</a:t>
            </a:r>
            <a:r>
              <a:rPr lang="en-US" sz="2400" b="1" u="sng" dirty="0">
                <a:solidFill>
                  <a:srgbClr val="FFFF00"/>
                </a:solidFill>
              </a:rPr>
              <a:t>1Cor.16:1-2</a:t>
            </a:r>
            <a:r>
              <a:rPr lang="en-US" sz="2400" b="1" dirty="0"/>
              <a:t>) were </a:t>
            </a:r>
            <a:r>
              <a:rPr lang="en-US" sz="2400" b="1" u="sng" dirty="0">
                <a:solidFill>
                  <a:srgbClr val="FFFF00"/>
                </a:solidFill>
              </a:rPr>
              <a:t>not</a:t>
            </a:r>
            <a:r>
              <a:rPr lang="en-US" sz="2400" b="1" dirty="0"/>
              <a:t> </a:t>
            </a:r>
            <a:r>
              <a:rPr lang="en-US" sz="2400" b="1" i="1" dirty="0">
                <a:solidFill>
                  <a:srgbClr val="FFFF00"/>
                </a:solidFill>
              </a:rPr>
              <a:t>“commands”</a:t>
            </a:r>
            <a:r>
              <a:rPr lang="en-US" sz="2400" b="1" i="1" dirty="0"/>
              <a:t> </a:t>
            </a:r>
            <a:r>
              <a:rPr lang="en-US" sz="2400" b="1" dirty="0"/>
              <a:t>for those to whom they were originally given, how can they be </a:t>
            </a:r>
            <a:r>
              <a:rPr lang="en-US" sz="2400" b="1" dirty="0" smtClean="0"/>
              <a:t>“commanded” for </a:t>
            </a:r>
            <a:r>
              <a:rPr lang="en-US" sz="2400" b="1" dirty="0"/>
              <a:t>us today?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562600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Now, we need also to understand that </a:t>
            </a:r>
            <a:r>
              <a:rPr lang="en-US" sz="2400" b="1" i="1" dirty="0" smtClean="0"/>
              <a:t>the collection </a:t>
            </a:r>
            <a:r>
              <a:rPr lang="en-US" sz="2400" b="1" dirty="0"/>
              <a:t>of </a:t>
            </a:r>
            <a:r>
              <a:rPr lang="en-US" sz="2400" b="1" u="sng" dirty="0">
                <a:solidFill>
                  <a:srgbClr val="FFFF00"/>
                </a:solidFill>
              </a:rPr>
              <a:t>1Cor.16:1ff</a:t>
            </a:r>
            <a:r>
              <a:rPr lang="en-US" sz="2400" b="1" dirty="0"/>
              <a:t> (</a:t>
            </a:r>
            <a:r>
              <a:rPr lang="en-US" sz="2400" b="1" i="1" dirty="0"/>
              <a:t>et al</a:t>
            </a:r>
            <a:r>
              <a:rPr lang="en-US" sz="2400" b="1" dirty="0"/>
              <a:t>)</a:t>
            </a:r>
            <a:r>
              <a:rPr lang="en-US" sz="2400" b="1" i="1" dirty="0"/>
              <a:t> </a:t>
            </a:r>
            <a:r>
              <a:rPr lang="en-US" sz="2400" b="1" dirty="0"/>
              <a:t>was for </a:t>
            </a:r>
            <a:r>
              <a:rPr lang="en-US" sz="2400" b="1" dirty="0" smtClean="0"/>
              <a:t>a </a:t>
            </a:r>
            <a:r>
              <a:rPr lang="en-US" sz="2400" b="1" dirty="0"/>
              <a:t>scripturally authorized expenditure/need- 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i.e., </a:t>
            </a:r>
            <a:r>
              <a:rPr lang="en-US" sz="2400" b="1" i="1" dirty="0"/>
              <a:t>“the poor among the saints in Jerusalem” </a:t>
            </a:r>
            <a:r>
              <a:rPr lang="en-US" sz="2400" b="1" i="1" dirty="0" smtClean="0"/>
              <a:t> </a:t>
            </a:r>
            <a:r>
              <a:rPr lang="en-US" sz="2400" b="1" u="sng" dirty="0" smtClean="0">
                <a:solidFill>
                  <a:srgbClr val="FFFF00"/>
                </a:solidFill>
              </a:rPr>
              <a:t>Rom.15:25-26</a:t>
            </a:r>
            <a:r>
              <a:rPr lang="en-US" sz="2400" b="1" dirty="0"/>
              <a:t>. </a:t>
            </a:r>
            <a:r>
              <a:rPr lang="en-US" sz="2400" b="1" dirty="0" smtClean="0"/>
              <a:t> Such is thus </a:t>
            </a:r>
            <a:r>
              <a:rPr lang="en-US" sz="2400" b="1" dirty="0"/>
              <a:t>the scripturally authorized way for a church to meet scripturally authorized expenditures. </a:t>
            </a:r>
            <a:endParaRPr lang="en-US" sz="24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Also realize, that outside </a:t>
            </a:r>
            <a:r>
              <a:rPr lang="en-US" sz="2400" b="1" dirty="0"/>
              <a:t>of </a:t>
            </a:r>
            <a:r>
              <a:rPr lang="en-US" sz="2400" b="1" u="sng" dirty="0">
                <a:solidFill>
                  <a:srgbClr val="FFFF00"/>
                </a:solidFill>
              </a:rPr>
              <a:t>Acts </a:t>
            </a:r>
            <a:r>
              <a:rPr lang="en-US" sz="2400" b="1" u="sng" dirty="0" smtClean="0">
                <a:solidFill>
                  <a:srgbClr val="FFFF00"/>
                </a:solidFill>
              </a:rPr>
              <a:t>2:45</a:t>
            </a:r>
            <a:r>
              <a:rPr lang="en-US" sz="2400" b="1" dirty="0" smtClean="0"/>
              <a:t> and </a:t>
            </a:r>
            <a:r>
              <a:rPr lang="en-US" sz="2400" b="1" u="sng" dirty="0">
                <a:solidFill>
                  <a:srgbClr val="FFFF00"/>
                </a:solidFill>
              </a:rPr>
              <a:t>4:32-35</a:t>
            </a:r>
            <a:r>
              <a:rPr lang="en-US" sz="2400" b="1" dirty="0"/>
              <a:t>, the passage in </a:t>
            </a:r>
            <a:r>
              <a:rPr lang="en-US" sz="2400" b="1" u="sng" dirty="0">
                <a:solidFill>
                  <a:srgbClr val="FFFF00"/>
                </a:solidFill>
              </a:rPr>
              <a:t>1Cor.16:1-</a:t>
            </a:r>
            <a:r>
              <a:rPr lang="en-US" sz="2400" b="1" u="sng" dirty="0" smtClean="0">
                <a:solidFill>
                  <a:srgbClr val="FFFF00"/>
                </a:solidFill>
              </a:rPr>
              <a:t>2</a:t>
            </a:r>
            <a:r>
              <a:rPr lang="en-US" sz="2400" b="1" dirty="0" smtClean="0"/>
              <a:t> </a:t>
            </a:r>
            <a:r>
              <a:rPr lang="en-US" sz="2400" b="1" dirty="0"/>
              <a:t>is the only one which gives us indication of exactly how scriptural expenditures were met by the church.  </a:t>
            </a:r>
            <a:endParaRPr lang="en-US" sz="24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It then follows </a:t>
            </a:r>
            <a:r>
              <a:rPr lang="en-US" sz="2400" b="1" dirty="0"/>
              <a:t>that if the church </a:t>
            </a:r>
            <a:r>
              <a:rPr lang="en-US" sz="2400" b="1" i="1" dirty="0"/>
              <a:t>now</a:t>
            </a:r>
            <a:r>
              <a:rPr lang="en-US" sz="2400" b="1" dirty="0"/>
              <a:t> has scriptural expenditures (by command, example, or necessary inference), </a:t>
            </a:r>
            <a:r>
              <a:rPr lang="en-US" sz="2400" b="1" dirty="0" smtClean="0"/>
              <a:t>then </a:t>
            </a:r>
            <a:r>
              <a:rPr lang="en-US" sz="2400" b="1" i="1" dirty="0"/>
              <a:t>the first day collection </a:t>
            </a:r>
            <a:r>
              <a:rPr lang="en-US" sz="2400" b="1" dirty="0"/>
              <a:t>of </a:t>
            </a:r>
            <a:r>
              <a:rPr lang="en-US" sz="2400" b="1" u="sng" dirty="0">
                <a:solidFill>
                  <a:srgbClr val="FFFF00"/>
                </a:solidFill>
              </a:rPr>
              <a:t>1Cor.16:1-2</a:t>
            </a:r>
            <a:r>
              <a:rPr lang="en-US" sz="2400" b="1" dirty="0"/>
              <a:t> is the approved </a:t>
            </a:r>
            <a:r>
              <a:rPr lang="en-US" sz="2400" b="1" dirty="0" smtClean="0"/>
              <a:t>method </a:t>
            </a:r>
            <a:r>
              <a:rPr lang="en-US" sz="2400" b="1" dirty="0"/>
              <a:t>to meet those </a:t>
            </a:r>
            <a:r>
              <a:rPr lang="en-US" sz="2400" b="1" dirty="0" smtClean="0"/>
              <a:t>needs</a:t>
            </a:r>
            <a:r>
              <a:rPr lang="en-US" sz="2400" b="1" dirty="0"/>
              <a:t> </a:t>
            </a:r>
            <a:r>
              <a:rPr lang="en-US" sz="2400" b="1" dirty="0" smtClean="0"/>
              <a:t>(rather than by bake sales, spaghetti suppers, pancake breakfasts, raffles, car washes, investments or business ventures).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However, some important questions &amp; answer must be considered: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800"/>
              </a:spcAft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i="1" dirty="0" smtClean="0"/>
              <a:t>When </a:t>
            </a:r>
            <a:r>
              <a:rPr lang="en-US" sz="2400" b="1" dirty="0" smtClean="0"/>
              <a:t>did Paul give </a:t>
            </a:r>
            <a:r>
              <a:rPr lang="en-US" sz="2400" b="1" dirty="0" smtClean="0"/>
              <a:t>the </a:t>
            </a:r>
            <a:r>
              <a:rPr lang="en-US" sz="2400" b="1" i="1" dirty="0" smtClean="0"/>
              <a:t>directions</a:t>
            </a:r>
            <a:r>
              <a:rPr lang="en-US" sz="2400" b="1" dirty="0" smtClean="0"/>
              <a:t> (of </a:t>
            </a:r>
            <a:r>
              <a:rPr lang="en-US" sz="2400" b="1" u="sng" dirty="0" smtClean="0">
                <a:solidFill>
                  <a:srgbClr val="FFFF00"/>
                </a:solidFill>
              </a:rPr>
              <a:t>1Cor.16:1-2</a:t>
            </a:r>
            <a:r>
              <a:rPr lang="en-US" sz="2400" b="1" dirty="0" smtClean="0"/>
              <a:t>) to </a:t>
            </a:r>
            <a:r>
              <a:rPr lang="en-US" sz="2400" b="1" i="1" dirty="0" smtClean="0"/>
              <a:t>“the churches of Galatia” </a:t>
            </a:r>
            <a:r>
              <a:rPr lang="en-US" sz="2400" b="1" dirty="0" smtClean="0"/>
              <a:t>and the Corinthians? </a:t>
            </a:r>
          </a:p>
          <a:p>
            <a:pPr marL="1314450" lvl="2" indent="-514350">
              <a:spcAft>
                <a:spcPts val="1800"/>
              </a:spcAft>
              <a:buFont typeface="Wingdings" pitchFamily="2" charset="2"/>
              <a:buChar char="Ø"/>
            </a:pPr>
            <a:r>
              <a:rPr lang="en-US" b="1" dirty="0"/>
              <a:t>Paul’s missionary journeys to the Galatian region (and thus presumably his </a:t>
            </a:r>
            <a:r>
              <a:rPr lang="en-US" b="1" dirty="0" smtClean="0"/>
              <a:t>instructions </a:t>
            </a:r>
            <a:r>
              <a:rPr lang="en-US" b="1" dirty="0"/>
              <a:t>given to them regarding </a:t>
            </a:r>
            <a:r>
              <a:rPr lang="en-US" b="1" i="1" dirty="0"/>
              <a:t>the collection</a:t>
            </a:r>
            <a:r>
              <a:rPr lang="en-US" b="1" dirty="0"/>
              <a:t>) essentially took place between </a:t>
            </a:r>
            <a:r>
              <a:rPr lang="en-US" b="1" dirty="0">
                <a:solidFill>
                  <a:srgbClr val="FFFF00"/>
                </a:solidFill>
              </a:rPr>
              <a:t>45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FF00"/>
                </a:solidFill>
              </a:rPr>
              <a:t>58</a:t>
            </a:r>
            <a:r>
              <a:rPr lang="en-US" b="1" dirty="0"/>
              <a:t> </a:t>
            </a:r>
            <a:r>
              <a:rPr lang="en-US" b="1" dirty="0">
                <a:solidFill>
                  <a:srgbClr val="FFFF00"/>
                </a:solidFill>
              </a:rPr>
              <a:t>A.D.</a:t>
            </a:r>
            <a:r>
              <a:rPr lang="en-US" b="1" dirty="0"/>
              <a:t>  </a:t>
            </a:r>
            <a:r>
              <a:rPr lang="en-US" b="1" u="sng" dirty="0">
                <a:solidFill>
                  <a:srgbClr val="FFFF00"/>
                </a:solidFill>
              </a:rPr>
              <a:t>1Corinthians</a:t>
            </a:r>
            <a:r>
              <a:rPr lang="en-US" b="1" dirty="0"/>
              <a:t> probably was written in </a:t>
            </a:r>
            <a:r>
              <a:rPr lang="en-US" b="1" dirty="0">
                <a:solidFill>
                  <a:srgbClr val="FFFF00"/>
                </a:solidFill>
              </a:rPr>
              <a:t>57 A.D</a:t>
            </a:r>
            <a:r>
              <a:rPr lang="en-US" b="1" dirty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And </a:t>
            </a:r>
            <a:r>
              <a:rPr lang="en-US" sz="2400" b="1" i="1" dirty="0" smtClean="0"/>
              <a:t>when </a:t>
            </a:r>
            <a:r>
              <a:rPr lang="en-US" sz="2400" b="1" dirty="0" smtClean="0"/>
              <a:t>did the church begin?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The church (as least as spoken of here) began in </a:t>
            </a:r>
            <a:r>
              <a:rPr lang="en-US" b="1" dirty="0" smtClean="0">
                <a:solidFill>
                  <a:srgbClr val="FFFF00"/>
                </a:solidFill>
              </a:rPr>
              <a:t>33 A.D., </a:t>
            </a:r>
            <a:r>
              <a:rPr lang="en-US" b="1" u="sng" dirty="0" smtClean="0">
                <a:solidFill>
                  <a:srgbClr val="FFFF00"/>
                </a:solidFill>
              </a:rPr>
              <a:t>Acts 1-2</a:t>
            </a:r>
            <a:r>
              <a:rPr lang="en-US" b="1" dirty="0" smtClean="0">
                <a:solidFill>
                  <a:srgbClr val="FFFF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 lnSpcReduction="10000"/>
          </a:bodyPr>
          <a:lstStyle/>
          <a:p>
            <a:pPr marL="514350" lvl="0" indent="-514350">
              <a:spcAft>
                <a:spcPts val="1800"/>
              </a:spcAft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So, </a:t>
            </a:r>
            <a:r>
              <a:rPr lang="en-US" sz="2400" b="1" i="1" dirty="0" smtClean="0"/>
              <a:t>when </a:t>
            </a:r>
            <a:r>
              <a:rPr lang="en-US" sz="2400" b="1" dirty="0" smtClean="0"/>
              <a:t>did the church </a:t>
            </a:r>
            <a:r>
              <a:rPr lang="en-US" sz="2400" b="1" u="sng" dirty="0" smtClean="0"/>
              <a:t>be</a:t>
            </a:r>
            <a:r>
              <a:rPr lang="en-US" sz="2400" b="1" dirty="0" smtClean="0"/>
              <a:t>g</a:t>
            </a:r>
            <a:r>
              <a:rPr lang="en-US" sz="2400" b="1" u="sng" dirty="0" smtClean="0"/>
              <a:t>in</a:t>
            </a:r>
            <a:r>
              <a:rPr lang="en-US" sz="2400" b="1" dirty="0" smtClean="0"/>
              <a:t> taking a weekly collection???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If the instructions (certainly given through inspiration of the Spirit) did not come from Paul until at least </a:t>
            </a:r>
            <a:r>
              <a:rPr lang="en-US" b="1" dirty="0" smtClean="0">
                <a:solidFill>
                  <a:srgbClr val="FFFF00"/>
                </a:solidFill>
              </a:rPr>
              <a:t>45 A.D</a:t>
            </a:r>
            <a:r>
              <a:rPr lang="en-US" b="1" dirty="0" smtClean="0"/>
              <a:t>., which is about the earliest date Paul had contact with </a:t>
            </a:r>
            <a:r>
              <a:rPr lang="en-US" b="1" i="1" dirty="0" smtClean="0"/>
              <a:t>“the churches of </a:t>
            </a:r>
            <a:r>
              <a:rPr lang="en-US" b="1" i="1" dirty="0" smtClean="0"/>
              <a:t>Galatia,”</a:t>
            </a:r>
            <a:r>
              <a:rPr lang="en-US" b="1" dirty="0" smtClean="0"/>
              <a:t> </a:t>
            </a:r>
            <a:r>
              <a:rPr lang="en-US" b="1" dirty="0" smtClean="0"/>
              <a:t>and he did not write the instructions to the Corinthians regarding </a:t>
            </a:r>
            <a:r>
              <a:rPr lang="en-US" b="1" i="1" dirty="0" smtClean="0"/>
              <a:t>“the collection” </a:t>
            </a:r>
            <a:r>
              <a:rPr lang="en-US" b="1" dirty="0" smtClean="0"/>
              <a:t>until </a:t>
            </a:r>
            <a:r>
              <a:rPr lang="en-US" b="1" dirty="0" smtClean="0">
                <a:solidFill>
                  <a:srgbClr val="FFFF00"/>
                </a:solidFill>
              </a:rPr>
              <a:t>57 A.D.</a:t>
            </a:r>
            <a:r>
              <a:rPr lang="en-US" b="1" dirty="0" smtClean="0"/>
              <a:t>, then</a:t>
            </a:r>
            <a:r>
              <a:rPr lang="en-US" b="1" dirty="0" smtClean="0">
                <a:solidFill>
                  <a:srgbClr val="FFFF00"/>
                </a:solidFill>
              </a:rPr>
              <a:t> the church apparently </a:t>
            </a:r>
            <a:r>
              <a:rPr lang="en-US" b="1" i="1" dirty="0" smtClean="0">
                <a:solidFill>
                  <a:srgbClr val="FFFF00"/>
                </a:solidFill>
              </a:rPr>
              <a:t>did not have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i="1" dirty="0" smtClean="0">
                <a:solidFill>
                  <a:srgbClr val="FFFF00"/>
                </a:solidFill>
              </a:rPr>
              <a:t>nor was it commanded to have</a:t>
            </a:r>
            <a:r>
              <a:rPr lang="en-US" b="1" dirty="0" smtClean="0">
                <a:solidFill>
                  <a:srgbClr val="FFFF00"/>
                </a:solidFill>
              </a:rPr>
              <a:t>, a weekly collection for the first </a:t>
            </a:r>
            <a:r>
              <a:rPr lang="en-US" b="1" u="sng" dirty="0" smtClean="0">
                <a:solidFill>
                  <a:srgbClr val="FFFF00"/>
                </a:solidFill>
              </a:rPr>
              <a:t>12-24 years</a:t>
            </a:r>
            <a:r>
              <a:rPr lang="en-US" b="1" dirty="0" smtClean="0">
                <a:solidFill>
                  <a:srgbClr val="FFFF00"/>
                </a:solidFill>
              </a:rPr>
              <a:t> of its </a:t>
            </a:r>
            <a:r>
              <a:rPr lang="en-US" b="1" dirty="0" smtClean="0">
                <a:solidFill>
                  <a:srgbClr val="FFFF00"/>
                </a:solidFill>
              </a:rPr>
              <a:t>existence. 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And, it</a:t>
            </a:r>
            <a:r>
              <a:rPr lang="en-US" b="1" dirty="0" smtClean="0"/>
              <a:t> </a:t>
            </a:r>
            <a:r>
              <a:rPr lang="en-US" b="1" dirty="0" smtClean="0"/>
              <a:t>began one then by instruction to meet </a:t>
            </a:r>
            <a:r>
              <a:rPr lang="en-US" b="1" dirty="0" smtClean="0"/>
              <a:t>a scripturally authorized </a:t>
            </a:r>
            <a:r>
              <a:rPr lang="en-US" b="1" dirty="0" smtClean="0"/>
              <a:t>expenditure. 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So, </a:t>
            </a:r>
            <a:r>
              <a:rPr lang="en-US" b="1" i="1" dirty="0" smtClean="0"/>
              <a:t>the collection </a:t>
            </a:r>
            <a:r>
              <a:rPr lang="en-US" b="1" dirty="0" smtClean="0"/>
              <a:t>is tied to </a:t>
            </a:r>
            <a:r>
              <a:rPr lang="en-US" b="1" i="1" dirty="0" smtClean="0">
                <a:solidFill>
                  <a:srgbClr val="FFFF00"/>
                </a:solidFill>
              </a:rPr>
              <a:t>scriptural need </a:t>
            </a:r>
            <a:r>
              <a:rPr lang="en-US" b="1" dirty="0" smtClean="0">
                <a:solidFill>
                  <a:srgbClr val="FFFF00"/>
                </a:solidFill>
              </a:rPr>
              <a:t>by example</a:t>
            </a:r>
            <a:r>
              <a:rPr lang="en-US" b="1" dirty="0" smtClean="0"/>
              <a:t>, rather than </a:t>
            </a:r>
            <a:r>
              <a:rPr lang="en-US" b="1" dirty="0" smtClean="0">
                <a:solidFill>
                  <a:srgbClr val="FFFF00"/>
                </a:solidFill>
              </a:rPr>
              <a:t>by command </a:t>
            </a:r>
            <a:r>
              <a:rPr lang="en-US" b="1" i="1" dirty="0" smtClean="0">
                <a:solidFill>
                  <a:srgbClr val="FFFF00"/>
                </a:solidFill>
              </a:rPr>
              <a:t>regardless of need</a:t>
            </a:r>
            <a:r>
              <a:rPr lang="en-US" b="1" i="1" dirty="0" smtClean="0"/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800"/>
              </a:spcAft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/>
              <a:t>Please do not misunderstand, </a:t>
            </a:r>
            <a:r>
              <a:rPr lang="en-US" sz="2400" b="1" u="sng" dirty="0">
                <a:solidFill>
                  <a:srgbClr val="FFFF00"/>
                </a:solidFill>
              </a:rPr>
              <a:t>if</a:t>
            </a:r>
            <a:r>
              <a:rPr lang="en-US" sz="2400" b="1" dirty="0"/>
              <a:t> and </a:t>
            </a:r>
            <a:r>
              <a:rPr lang="en-US" sz="2400" b="1" u="sng" dirty="0">
                <a:solidFill>
                  <a:srgbClr val="FFFF00"/>
                </a:solidFill>
              </a:rPr>
              <a:t>when</a:t>
            </a:r>
            <a:r>
              <a:rPr lang="en-US" sz="2400" b="1" dirty="0"/>
              <a:t> the church has scripturally authorized expenditures/needs </a:t>
            </a:r>
            <a:r>
              <a:rPr lang="en-US" sz="2400" dirty="0"/>
              <a:t>(benevolence- </a:t>
            </a:r>
            <a:r>
              <a:rPr lang="en-US" sz="2400" u="sng" dirty="0">
                <a:solidFill>
                  <a:srgbClr val="FFFF00"/>
                </a:solidFill>
              </a:rPr>
              <a:t>Rom.15:25-26</a:t>
            </a:r>
            <a:r>
              <a:rPr lang="en-US" sz="2400" dirty="0"/>
              <a:t>; evangelism- </a:t>
            </a:r>
            <a:r>
              <a:rPr lang="en-US" sz="2400" u="sng" dirty="0">
                <a:solidFill>
                  <a:srgbClr val="FFFF00"/>
                </a:solidFill>
              </a:rPr>
              <a:t>Phil.4:11</a:t>
            </a:r>
            <a:r>
              <a:rPr lang="en-US" sz="2400" u="sng" dirty="0" smtClean="0">
                <a:solidFill>
                  <a:srgbClr val="FFFF00"/>
                </a:solidFill>
              </a:rPr>
              <a:t>-18</a:t>
            </a:r>
            <a:r>
              <a:rPr lang="en-US" sz="2400" dirty="0"/>
              <a:t>; and edification- </a:t>
            </a:r>
            <a:r>
              <a:rPr lang="en-US" sz="2400" u="sng" dirty="0" smtClean="0">
                <a:solidFill>
                  <a:srgbClr val="FFFF00"/>
                </a:solidFill>
              </a:rPr>
              <a:t>1Cor.9:3-14</a:t>
            </a:r>
            <a:r>
              <a:rPr lang="en-US" sz="2400" dirty="0" smtClean="0"/>
              <a:t>)</a:t>
            </a:r>
            <a:r>
              <a:rPr lang="en-US" sz="2400" b="1" dirty="0" smtClean="0"/>
              <a:t>, </a:t>
            </a:r>
            <a:r>
              <a:rPr lang="en-US" sz="2400" b="1" u="sng" dirty="0">
                <a:solidFill>
                  <a:srgbClr val="FFFF00"/>
                </a:solidFill>
              </a:rPr>
              <a:t>then</a:t>
            </a:r>
            <a:r>
              <a:rPr lang="en-US" sz="2400" b="1" dirty="0"/>
              <a:t>, by example, </a:t>
            </a:r>
            <a:r>
              <a:rPr lang="en-US" sz="2400" b="1" i="1" dirty="0"/>
              <a:t>the first day of the week collection </a:t>
            </a:r>
            <a:r>
              <a:rPr lang="en-US" sz="2400" b="1" dirty="0"/>
              <a:t>is the authorized means of meeting those needs. </a:t>
            </a:r>
            <a:endParaRPr lang="en-US" sz="2400" b="1" dirty="0" smtClean="0"/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But, </a:t>
            </a:r>
            <a:r>
              <a:rPr lang="en-US" sz="2400" b="1" dirty="0"/>
              <a:t>what if we didn’t have any scripturally authorized expenditures to meet?  Would we still be obligated to take a weekly collection</a:t>
            </a:r>
            <a:r>
              <a:rPr lang="en-US" sz="2400" b="1" dirty="0" smtClean="0"/>
              <a:t>?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“</a:t>
            </a:r>
            <a:r>
              <a:rPr lang="en-US" b="1" dirty="0" smtClean="0"/>
              <a:t>Not necessarily,</a:t>
            </a:r>
            <a:r>
              <a:rPr lang="en-US" b="1" dirty="0"/>
              <a:t>” is my answer based on the </a:t>
            </a:r>
            <a:r>
              <a:rPr lang="en-US" b="1" dirty="0" smtClean="0"/>
              <a:t>previous considerations and </a:t>
            </a:r>
            <a:r>
              <a:rPr lang="en-US" b="1" dirty="0" smtClean="0"/>
              <a:t>scriptures.  </a:t>
            </a:r>
            <a:r>
              <a:rPr lang="en-US" b="1" dirty="0"/>
              <a:t>The </a:t>
            </a:r>
            <a:r>
              <a:rPr lang="en-US" b="1" dirty="0" smtClean="0"/>
              <a:t>collection </a:t>
            </a:r>
            <a:r>
              <a:rPr lang="en-US" b="1" dirty="0"/>
              <a:t>stemmed from the </a:t>
            </a:r>
            <a:r>
              <a:rPr lang="en-US" b="1" dirty="0" smtClean="0"/>
              <a:t>need.  Thus, </a:t>
            </a:r>
            <a:r>
              <a:rPr lang="en-US" b="1" dirty="0"/>
              <a:t>if there is no need, there </a:t>
            </a:r>
            <a:r>
              <a:rPr lang="en-US" b="1" dirty="0" smtClean="0"/>
              <a:t>need be no collection.  </a:t>
            </a:r>
            <a:endParaRPr lang="en-US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“The Giving of Our Means”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Points We Need to Consider: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562600"/>
          </a:xfrm>
        </p:spPr>
        <p:txBody>
          <a:bodyPr>
            <a:normAutofit/>
          </a:bodyPr>
          <a:lstStyle/>
          <a:p>
            <a:pPr marL="514350" lvl="0" indent="-514350">
              <a:spcAft>
                <a:spcPts val="1800"/>
              </a:spcAft>
              <a:buFont typeface="+mj-lt"/>
              <a:buAutoNum type="arabicPeriod" startAt="2"/>
            </a:pPr>
            <a:r>
              <a:rPr lang="en-US" sz="2800" b="1" dirty="0"/>
              <a:t>Our giving </a:t>
            </a:r>
            <a:r>
              <a:rPr lang="en-US" sz="2800" b="1" dirty="0" smtClean="0"/>
              <a:t>is authorized </a:t>
            </a:r>
            <a:r>
              <a:rPr lang="en-US" sz="2800" b="1" dirty="0" smtClean="0">
                <a:solidFill>
                  <a:srgbClr val="FFFF00"/>
                </a:solidFill>
              </a:rPr>
              <a:t>by example</a:t>
            </a:r>
            <a:r>
              <a:rPr lang="en-US" sz="2800" b="1" dirty="0" smtClean="0"/>
              <a:t>, </a:t>
            </a:r>
            <a:r>
              <a:rPr lang="en-US" sz="2800" b="1" u="sng" dirty="0" smtClean="0"/>
              <a:t>not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FF00"/>
                </a:solidFill>
              </a:rPr>
              <a:t>by command</a:t>
            </a:r>
            <a:r>
              <a:rPr lang="en-US" sz="2800" b="1" dirty="0" smtClean="0"/>
              <a:t>. 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400" b="1" dirty="0" smtClean="0"/>
              <a:t>“So we’re </a:t>
            </a:r>
            <a:r>
              <a:rPr lang="en-US" sz="2400" b="1" u="sng" dirty="0" smtClean="0"/>
              <a:t>not</a:t>
            </a:r>
            <a:r>
              <a:rPr lang="en-US" sz="2400" b="1" dirty="0" smtClean="0"/>
              <a:t> ‘commanded’ to give on the first day of the week?” 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Only </a:t>
            </a:r>
            <a:r>
              <a:rPr lang="en-US" b="1" dirty="0"/>
              <a:t>in the sense that it is </a:t>
            </a:r>
            <a:r>
              <a:rPr lang="en-US" b="1" u="sng" dirty="0"/>
              <a:t>the</a:t>
            </a:r>
            <a:r>
              <a:rPr lang="en-US" b="1" dirty="0"/>
              <a:t> authorized way to meet scriptural expenditures of the </a:t>
            </a:r>
            <a:r>
              <a:rPr lang="en-US" b="1" dirty="0" smtClean="0"/>
              <a:t>church,  </a:t>
            </a:r>
            <a:r>
              <a:rPr lang="en-US" b="1" u="sng" dirty="0" smtClean="0">
                <a:solidFill>
                  <a:srgbClr val="FFFF00"/>
                </a:solidFill>
              </a:rPr>
              <a:t>2Cor.8:8</a:t>
            </a:r>
            <a:r>
              <a:rPr lang="en-US" b="1" dirty="0"/>
              <a:t>. </a:t>
            </a:r>
            <a:endParaRPr lang="en-US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Please consider </a:t>
            </a:r>
            <a:r>
              <a:rPr lang="en-US" b="1" u="sng" dirty="0" smtClean="0">
                <a:solidFill>
                  <a:srgbClr val="FFFF00"/>
                </a:solidFill>
              </a:rPr>
              <a:t>2Cor.9:7</a:t>
            </a:r>
            <a:r>
              <a:rPr lang="en-US" b="1" dirty="0" smtClean="0"/>
              <a:t>.  It says that their giving was </a:t>
            </a:r>
            <a:r>
              <a:rPr lang="en-US" b="1" i="1" dirty="0" smtClean="0">
                <a:solidFill>
                  <a:srgbClr val="FFFF00"/>
                </a:solidFill>
              </a:rPr>
              <a:t>“not… under compulsion…” </a:t>
            </a:r>
            <a:r>
              <a:rPr lang="en-US" b="1" i="1" dirty="0" smtClean="0"/>
              <a:t> </a:t>
            </a:r>
            <a:r>
              <a:rPr lang="en-US" b="1" dirty="0" smtClean="0"/>
              <a:t> How can this be if it was/is a universal command to the church at all times?</a:t>
            </a:r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/>
              <a:t>A “command” to give would make it </a:t>
            </a:r>
            <a:r>
              <a:rPr lang="en-US" b="1" i="1" dirty="0" smtClean="0"/>
              <a:t>compulsory </a:t>
            </a:r>
            <a:r>
              <a:rPr lang="en-US" b="1" dirty="0" smtClean="0"/>
              <a:t>(or </a:t>
            </a:r>
            <a:r>
              <a:rPr lang="en-US" b="1" i="1" dirty="0" smtClean="0"/>
              <a:t>required</a:t>
            </a:r>
            <a:r>
              <a:rPr lang="en-US" b="1" dirty="0" smtClean="0"/>
              <a:t>)</a:t>
            </a:r>
            <a:r>
              <a:rPr lang="en-US" b="1" i="1" dirty="0" smtClean="0"/>
              <a:t>, </a:t>
            </a:r>
            <a:r>
              <a:rPr lang="en-US" b="1" dirty="0"/>
              <a:t>would it not? </a:t>
            </a:r>
            <a:endParaRPr lang="en-US" b="1" dirty="0" smtClean="0"/>
          </a:p>
          <a:p>
            <a:pPr marL="1314450" lvl="2" indent="-514350">
              <a:buFont typeface="Wingdings" pitchFamily="2" charset="2"/>
              <a:buChar char="Ø"/>
            </a:pPr>
            <a:r>
              <a:rPr lang="en-US" b="1" dirty="0" smtClean="0"/>
              <a:t>So, if their giving was </a:t>
            </a:r>
            <a:r>
              <a:rPr lang="en-US" b="1" dirty="0" smtClean="0">
                <a:solidFill>
                  <a:srgbClr val="FFFF00"/>
                </a:solidFill>
              </a:rPr>
              <a:t>not</a:t>
            </a:r>
            <a:r>
              <a:rPr lang="en-US" b="1" dirty="0" smtClean="0"/>
              <a:t> </a:t>
            </a:r>
            <a:r>
              <a:rPr lang="en-US" b="1" i="1" dirty="0" smtClean="0"/>
              <a:t>compulsory </a:t>
            </a:r>
            <a:r>
              <a:rPr lang="en-US" b="1" dirty="0" smtClean="0"/>
              <a:t>(or </a:t>
            </a:r>
            <a:r>
              <a:rPr lang="en-US" b="1" i="1" dirty="0" smtClean="0"/>
              <a:t>required</a:t>
            </a:r>
            <a:r>
              <a:rPr lang="en-US" b="1" dirty="0" smtClean="0"/>
              <a:t>), it follows that there could not have been a command.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2477</Words>
  <Application>Microsoft Macintosh PowerPoint</Application>
  <PresentationFormat>On-screen Show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The Giving of Our Means:  Is it really “commanded”?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“The Giving of Our Means” Points We Need to Consider: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Giving of Our Means</dc:title>
  <dc:creator>Philip Strong</dc:creator>
  <cp:lastModifiedBy>Philip Strong</cp:lastModifiedBy>
  <cp:revision>28</cp:revision>
  <cp:lastPrinted>2017-07-09T11:49:25Z</cp:lastPrinted>
  <dcterms:created xsi:type="dcterms:W3CDTF">2012-03-04T21:36:44Z</dcterms:created>
  <dcterms:modified xsi:type="dcterms:W3CDTF">2017-07-09T12:06:05Z</dcterms:modified>
</cp:coreProperties>
</file>