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7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8000"/>
    <a:srgbClr val="ABAC01"/>
    <a:srgbClr val="FDF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8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5/14/17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286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“Believing </a:t>
            </a:r>
            <a:r>
              <a:rPr lang="en-US" b="1" i="1" dirty="0" smtClean="0">
                <a:solidFill>
                  <a:srgbClr val="FFFF00"/>
                </a:solidFill>
              </a:rPr>
              <a:t>in </a:t>
            </a:r>
            <a:r>
              <a:rPr lang="en-US" b="1" dirty="0" smtClean="0">
                <a:solidFill>
                  <a:srgbClr val="FFFF00"/>
                </a:solidFill>
              </a:rPr>
              <a:t>God”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or</a:t>
            </a:r>
            <a:r>
              <a:rPr lang="en-US" b="1" dirty="0" smtClean="0"/>
              <a:t> “Believing </a:t>
            </a:r>
            <a:r>
              <a:rPr lang="en-US" b="1" i="1" dirty="0" smtClean="0"/>
              <a:t>God”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19367" y="975457"/>
            <a:ext cx="4040188" cy="639762"/>
          </a:xfrm>
        </p:spPr>
        <p:txBody>
          <a:bodyPr anchor="ctr"/>
          <a:lstStyle/>
          <a:p>
            <a:pPr algn="ctr"/>
            <a:r>
              <a:rPr lang="en-US" dirty="0" smtClean="0">
                <a:solidFill>
                  <a:srgbClr val="D99694"/>
                </a:solidFill>
              </a:rPr>
              <a:t>What does this mean?</a:t>
            </a:r>
            <a:endParaRPr lang="en-US" dirty="0">
              <a:solidFill>
                <a:srgbClr val="D99694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535113"/>
            <a:ext cx="4040188" cy="511641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Pantheism- God exists only in the totality of the Universe (or Nature</a:t>
            </a:r>
            <a:r>
              <a:rPr lang="en-US" dirty="0" smtClean="0">
                <a:solidFill>
                  <a:srgbClr val="FFFF00"/>
                </a:solidFill>
              </a:rPr>
              <a:t>)?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3898719" y="4176319"/>
            <a:ext cx="3676692" cy="1134240"/>
          </a:xfrm>
          <a:prstGeom prst="wedgeRoundRectCallout">
            <a:avLst>
              <a:gd name="adj1" fmla="val -57668"/>
              <a:gd name="adj2" fmla="val -186428"/>
              <a:gd name="adj3" fmla="val 16667"/>
            </a:avLst>
          </a:prstGeom>
          <a:solidFill>
            <a:srgbClr val="FDFF0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b</a:t>
            </a:r>
            <a:r>
              <a:rPr lang="en-US" sz="2400" b="1" dirty="0" smtClean="0">
                <a:solidFill>
                  <a:schemeClr val="bg1"/>
                </a:solidFill>
              </a:rPr>
              <a:t>ut He is not </a:t>
            </a:r>
            <a:r>
              <a:rPr lang="en-US" sz="2400" b="1" i="1" dirty="0" smtClean="0">
                <a:solidFill>
                  <a:schemeClr val="bg1"/>
                </a:solidFill>
              </a:rPr>
              <a:t>contained </a:t>
            </a:r>
            <a:r>
              <a:rPr lang="en-US" sz="2400" b="1" dirty="0" smtClean="0">
                <a:solidFill>
                  <a:schemeClr val="bg1"/>
                </a:solidFill>
              </a:rPr>
              <a:t>in it,  </a:t>
            </a:r>
            <a:r>
              <a:rPr lang="en-US" sz="2400" b="1" u="sng" dirty="0" smtClean="0">
                <a:solidFill>
                  <a:schemeClr val="bg1"/>
                </a:solidFill>
              </a:rPr>
              <a:t>Acts 17:24</a:t>
            </a:r>
            <a:r>
              <a:rPr lang="en-US" sz="2400" b="1" dirty="0" smtClean="0">
                <a:solidFill>
                  <a:schemeClr val="bg1"/>
                </a:solidFill>
              </a:rPr>
              <a:t>; </a:t>
            </a:r>
            <a:r>
              <a:rPr lang="en-US" sz="2400" b="1" u="sng" dirty="0" smtClean="0">
                <a:solidFill>
                  <a:schemeClr val="bg1"/>
                </a:solidFill>
              </a:rPr>
              <a:t>1Kings 8:27</a:t>
            </a:r>
            <a:r>
              <a:rPr lang="en-US" sz="2400" b="1" dirty="0" smtClean="0">
                <a:solidFill>
                  <a:schemeClr val="bg1"/>
                </a:solidFill>
              </a:rPr>
              <a:t>. 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4707191" y="1219510"/>
            <a:ext cx="3179363" cy="969020"/>
          </a:xfrm>
          <a:prstGeom prst="wedgeRoundRectCallout">
            <a:avLst>
              <a:gd name="adj1" fmla="val -83124"/>
              <a:gd name="adj2" fmla="val 80673"/>
              <a:gd name="adj3" fmla="val 16667"/>
            </a:avLst>
          </a:prstGeom>
          <a:solidFill>
            <a:srgbClr val="FDFF0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God </a:t>
            </a:r>
            <a:r>
              <a:rPr lang="en-US" sz="2400" b="1" i="1" dirty="0" smtClean="0">
                <a:solidFill>
                  <a:schemeClr val="bg1"/>
                </a:solidFill>
              </a:rPr>
              <a:t>created </a:t>
            </a:r>
            <a:r>
              <a:rPr lang="en-US" sz="2400" b="1" dirty="0" smtClean="0">
                <a:solidFill>
                  <a:schemeClr val="bg1"/>
                </a:solidFill>
              </a:rPr>
              <a:t>the Universe, </a:t>
            </a:r>
            <a:r>
              <a:rPr lang="en-US" sz="2400" b="1" u="sng" dirty="0" smtClean="0">
                <a:solidFill>
                  <a:schemeClr val="bg1"/>
                </a:solidFill>
              </a:rPr>
              <a:t>Acts 14:15</a:t>
            </a:r>
            <a:r>
              <a:rPr lang="en-US" sz="2400" b="1" dirty="0" smtClean="0">
                <a:solidFill>
                  <a:schemeClr val="bg1"/>
                </a:solidFill>
              </a:rPr>
              <a:t>; 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5186450" y="2485006"/>
            <a:ext cx="3179363" cy="1324750"/>
          </a:xfrm>
          <a:prstGeom prst="wedgeRoundRectCallout">
            <a:avLst>
              <a:gd name="adj1" fmla="val -98767"/>
              <a:gd name="adj2" fmla="val -45013"/>
              <a:gd name="adj3" fmla="val 16667"/>
            </a:avLst>
          </a:prstGeom>
          <a:solidFill>
            <a:srgbClr val="FDFF0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and His existence can be </a:t>
            </a:r>
            <a:r>
              <a:rPr lang="en-US" sz="2400" b="1" i="1" dirty="0" smtClean="0">
                <a:solidFill>
                  <a:schemeClr val="bg1"/>
                </a:solidFill>
              </a:rPr>
              <a:t>discerned </a:t>
            </a:r>
            <a:r>
              <a:rPr lang="en-US" sz="2400" b="1" dirty="0" smtClean="0">
                <a:solidFill>
                  <a:schemeClr val="bg1"/>
                </a:solidFill>
              </a:rPr>
              <a:t>from it, </a:t>
            </a:r>
            <a:r>
              <a:rPr lang="en-US" sz="2400" b="1" u="sng" dirty="0" smtClean="0">
                <a:solidFill>
                  <a:schemeClr val="bg1"/>
                </a:solidFill>
              </a:rPr>
              <a:t>Psalm 19:1</a:t>
            </a:r>
            <a:r>
              <a:rPr lang="en-US" sz="2400" b="1" u="sng" dirty="0" smtClean="0">
                <a:solidFill>
                  <a:schemeClr val="bg1"/>
                </a:solidFill>
              </a:rPr>
              <a:t>-4</a:t>
            </a:r>
            <a:r>
              <a:rPr lang="en-US" sz="2400" b="1" dirty="0" smtClean="0">
                <a:solidFill>
                  <a:schemeClr val="bg1"/>
                </a:solidFill>
              </a:rPr>
              <a:t>; 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038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11" grpId="0" animBg="1"/>
      <p:bldP spid="11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286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“Believing </a:t>
            </a:r>
            <a:r>
              <a:rPr lang="en-US" b="1" i="1" dirty="0" smtClean="0">
                <a:solidFill>
                  <a:srgbClr val="FFFF00"/>
                </a:solidFill>
              </a:rPr>
              <a:t>in </a:t>
            </a:r>
            <a:r>
              <a:rPr lang="en-US" b="1" dirty="0" smtClean="0">
                <a:solidFill>
                  <a:srgbClr val="FFFF00"/>
                </a:solidFill>
              </a:rPr>
              <a:t>God”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or</a:t>
            </a:r>
            <a:r>
              <a:rPr lang="en-US" b="1" dirty="0" smtClean="0"/>
              <a:t> “Believing </a:t>
            </a:r>
            <a:r>
              <a:rPr lang="en-US" b="1" i="1" dirty="0" smtClean="0"/>
              <a:t>God”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19367" y="975457"/>
            <a:ext cx="4040188" cy="639762"/>
          </a:xfrm>
        </p:spPr>
        <p:txBody>
          <a:bodyPr anchor="ctr"/>
          <a:lstStyle/>
          <a:p>
            <a:pPr algn="ctr"/>
            <a:r>
              <a:rPr lang="en-US" dirty="0" smtClean="0">
                <a:solidFill>
                  <a:srgbClr val="D99694"/>
                </a:solidFill>
              </a:rPr>
              <a:t>What does this mean?</a:t>
            </a:r>
            <a:endParaRPr lang="en-US" dirty="0">
              <a:solidFill>
                <a:srgbClr val="D99694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535113"/>
            <a:ext cx="4040188" cy="511641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7E8000"/>
                </a:solidFill>
              </a:rPr>
              <a:t>Pantheism- God exists only in the totality of the Universe (or Nature).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Pluralism- God exists and can be found and fellowshipped through many different paths that are all equally </a:t>
            </a:r>
            <a:r>
              <a:rPr lang="en-US" dirty="0" smtClean="0">
                <a:solidFill>
                  <a:srgbClr val="FFFF00"/>
                </a:solidFill>
              </a:rPr>
              <a:t>valid?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5391020" y="2282299"/>
            <a:ext cx="3676692" cy="2193495"/>
          </a:xfrm>
          <a:prstGeom prst="wedgeRoundRectCallout">
            <a:avLst>
              <a:gd name="adj1" fmla="val -97523"/>
              <a:gd name="adj2" fmla="val 50371"/>
              <a:gd name="adj3" fmla="val 16667"/>
            </a:avLst>
          </a:prstGeom>
          <a:solidFill>
            <a:srgbClr val="FDFF0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This is the most common form of “believing </a:t>
            </a:r>
            <a:r>
              <a:rPr lang="en-US" sz="2400" b="1" i="1" dirty="0" smtClean="0">
                <a:solidFill>
                  <a:schemeClr val="bg1"/>
                </a:solidFill>
              </a:rPr>
              <a:t>in</a:t>
            </a:r>
            <a:r>
              <a:rPr lang="en-US" sz="2400" b="1" dirty="0" smtClean="0">
                <a:solidFill>
                  <a:schemeClr val="bg1"/>
                </a:solidFill>
              </a:rPr>
              <a:t> God,” but popular acceptance doesn’t make it correct, </a:t>
            </a:r>
            <a:r>
              <a:rPr lang="en-US" sz="2400" b="1" u="sng" dirty="0" smtClean="0">
                <a:solidFill>
                  <a:schemeClr val="bg1"/>
                </a:solidFill>
              </a:rPr>
              <a:t>Matt.7:13-23</a:t>
            </a:r>
            <a:r>
              <a:rPr lang="en-US" sz="2400" b="1" dirty="0" smtClean="0">
                <a:solidFill>
                  <a:schemeClr val="bg1"/>
                </a:solidFill>
              </a:rPr>
              <a:t>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5187726" y="4596565"/>
            <a:ext cx="3676692" cy="1134240"/>
          </a:xfrm>
          <a:prstGeom prst="wedgeRoundRectCallout">
            <a:avLst>
              <a:gd name="adj1" fmla="val -92692"/>
              <a:gd name="adj2" fmla="val -54893"/>
              <a:gd name="adj3" fmla="val 16667"/>
            </a:avLst>
          </a:prstGeom>
          <a:solidFill>
            <a:srgbClr val="FDFF0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Hear the words of Jesus,  </a:t>
            </a:r>
            <a:r>
              <a:rPr lang="en-US" sz="2400" b="1" u="sng" dirty="0" smtClean="0">
                <a:solidFill>
                  <a:schemeClr val="bg1"/>
                </a:solidFill>
              </a:rPr>
              <a:t>John 14:6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(</a:t>
            </a:r>
            <a:r>
              <a:rPr lang="en-US" sz="2400" b="1" u="sng" dirty="0" smtClean="0">
                <a:solidFill>
                  <a:schemeClr val="bg1"/>
                </a:solidFill>
              </a:rPr>
              <a:t>cf. Acts 4:12</a:t>
            </a:r>
            <a:r>
              <a:rPr lang="en-US" sz="2400" b="1" dirty="0" smtClean="0">
                <a:solidFill>
                  <a:schemeClr val="bg1"/>
                </a:solidFill>
              </a:rPr>
              <a:t>);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3662584" y="5872509"/>
            <a:ext cx="3806567" cy="850063"/>
          </a:xfrm>
          <a:prstGeom prst="wedgeRoundRectCallout">
            <a:avLst>
              <a:gd name="adj1" fmla="val -51449"/>
              <a:gd name="adj2" fmla="val -197170"/>
              <a:gd name="adj3" fmla="val 16667"/>
            </a:avLst>
          </a:prstGeom>
          <a:solidFill>
            <a:srgbClr val="FDFF0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a</a:t>
            </a:r>
            <a:r>
              <a:rPr lang="en-US" sz="2400" b="1" dirty="0" smtClean="0">
                <a:solidFill>
                  <a:schemeClr val="bg1"/>
                </a:solidFill>
              </a:rPr>
              <a:t>nd inspiration,  </a:t>
            </a:r>
            <a:r>
              <a:rPr lang="en-US" sz="2400" b="1" u="sng" dirty="0" smtClean="0">
                <a:solidFill>
                  <a:schemeClr val="bg1"/>
                </a:solidFill>
              </a:rPr>
              <a:t>Eph.4:4-5</a:t>
            </a:r>
            <a:r>
              <a:rPr lang="en-US" sz="2400" b="1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7635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286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“Believing </a:t>
            </a:r>
            <a:r>
              <a:rPr lang="en-US" b="1" i="1" dirty="0" smtClean="0">
                <a:solidFill>
                  <a:srgbClr val="FFFF00"/>
                </a:solidFill>
              </a:rPr>
              <a:t>in </a:t>
            </a:r>
            <a:r>
              <a:rPr lang="en-US" b="1" dirty="0" smtClean="0">
                <a:solidFill>
                  <a:srgbClr val="FFFF00"/>
                </a:solidFill>
              </a:rPr>
              <a:t>God”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or</a:t>
            </a:r>
            <a:r>
              <a:rPr lang="en-US" b="1" dirty="0" smtClean="0"/>
              <a:t> “Believing </a:t>
            </a:r>
            <a:r>
              <a:rPr lang="en-US" b="1" i="1" dirty="0" smtClean="0"/>
              <a:t>God”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19367" y="975457"/>
            <a:ext cx="4040188" cy="639762"/>
          </a:xfrm>
        </p:spPr>
        <p:txBody>
          <a:bodyPr anchor="ctr"/>
          <a:lstStyle/>
          <a:p>
            <a:pPr algn="ctr"/>
            <a:r>
              <a:rPr lang="en-US" dirty="0" smtClean="0">
                <a:solidFill>
                  <a:srgbClr val="D99694"/>
                </a:solidFill>
              </a:rPr>
              <a:t>What does this mean?</a:t>
            </a:r>
            <a:endParaRPr lang="en-US" dirty="0">
              <a:solidFill>
                <a:srgbClr val="D99694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535113"/>
            <a:ext cx="4040188" cy="511641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7E8000"/>
                </a:solidFill>
              </a:rPr>
              <a:t>Pantheism- God exists only in the totality of the Universe (or Nature).</a:t>
            </a:r>
          </a:p>
          <a:p>
            <a:r>
              <a:rPr lang="en-US" dirty="0" smtClean="0">
                <a:solidFill>
                  <a:srgbClr val="7E8000"/>
                </a:solidFill>
              </a:rPr>
              <a:t>Pluralism- God exists and can be found and fellowshipped through many different paths that are all equally valid.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Deism- God exists, but is found through </a:t>
            </a:r>
            <a:r>
              <a:rPr lang="en-US" i="1" dirty="0" smtClean="0">
                <a:solidFill>
                  <a:srgbClr val="FFFF00"/>
                </a:solidFill>
              </a:rPr>
              <a:t>reason </a:t>
            </a:r>
            <a:r>
              <a:rPr lang="en-US" dirty="0" smtClean="0">
                <a:solidFill>
                  <a:srgbClr val="FFFF00"/>
                </a:solidFill>
              </a:rPr>
              <a:t>and </a:t>
            </a:r>
            <a:r>
              <a:rPr lang="en-US" i="1" dirty="0" smtClean="0">
                <a:solidFill>
                  <a:srgbClr val="FFFF00"/>
                </a:solidFill>
              </a:rPr>
              <a:t>observation </a:t>
            </a:r>
            <a:r>
              <a:rPr lang="en-US" dirty="0" smtClean="0">
                <a:solidFill>
                  <a:srgbClr val="FFFF00"/>
                </a:solidFill>
              </a:rPr>
              <a:t>of the </a:t>
            </a:r>
            <a:r>
              <a:rPr lang="en-US" i="1" dirty="0" smtClean="0">
                <a:solidFill>
                  <a:srgbClr val="FFFF00"/>
                </a:solidFill>
              </a:rPr>
              <a:t>natural world </a:t>
            </a:r>
            <a:r>
              <a:rPr lang="en-US" dirty="0" smtClean="0">
                <a:solidFill>
                  <a:srgbClr val="FFFF00"/>
                </a:solidFill>
              </a:rPr>
              <a:t>rather than by specific </a:t>
            </a:r>
            <a:r>
              <a:rPr lang="en-US" dirty="0" smtClean="0">
                <a:solidFill>
                  <a:srgbClr val="FFFF00"/>
                </a:solidFill>
              </a:rPr>
              <a:t>revelation?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5083528" y="5168477"/>
            <a:ext cx="3478938" cy="1628233"/>
          </a:xfrm>
          <a:prstGeom prst="wedgeRoundRectCallout">
            <a:avLst>
              <a:gd name="adj1" fmla="val -78516"/>
              <a:gd name="adj2" fmla="val -62053"/>
              <a:gd name="adj3" fmla="val 16667"/>
            </a:avLst>
          </a:prstGeom>
          <a:solidFill>
            <a:srgbClr val="FDFF0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The truth is that </a:t>
            </a:r>
            <a:r>
              <a:rPr lang="en-US" sz="2400" b="1" i="1" dirty="0" smtClean="0">
                <a:solidFill>
                  <a:schemeClr val="bg1"/>
                </a:solidFill>
              </a:rPr>
              <a:t>specific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i="1" dirty="0" smtClean="0">
                <a:solidFill>
                  <a:schemeClr val="bg1"/>
                </a:solidFill>
              </a:rPr>
              <a:t>revelation </a:t>
            </a:r>
            <a:r>
              <a:rPr lang="en-US" sz="2400" b="1" dirty="0" smtClean="0">
                <a:solidFill>
                  <a:schemeClr val="bg1"/>
                </a:solidFill>
              </a:rPr>
              <a:t>from God is required, </a:t>
            </a:r>
            <a:r>
              <a:rPr lang="en-US" sz="2400" b="1" u="sng" dirty="0" smtClean="0">
                <a:solidFill>
                  <a:schemeClr val="bg1"/>
                </a:solidFill>
              </a:rPr>
              <a:t>Rom.1:16-17</a:t>
            </a:r>
            <a:r>
              <a:rPr lang="en-US" sz="2400" b="1" dirty="0" smtClean="0">
                <a:solidFill>
                  <a:schemeClr val="bg1"/>
                </a:solidFill>
              </a:rPr>
              <a:t>; </a:t>
            </a:r>
            <a:r>
              <a:rPr lang="en-US" sz="2400" b="1" u="sng" dirty="0" smtClean="0">
                <a:solidFill>
                  <a:schemeClr val="bg1"/>
                </a:solidFill>
              </a:rPr>
              <a:t>1Cor.1:21</a:t>
            </a:r>
            <a:r>
              <a:rPr lang="en-US" sz="2400" b="1" dirty="0" smtClean="0">
                <a:solidFill>
                  <a:schemeClr val="bg1"/>
                </a:solidFill>
              </a:rPr>
              <a:t>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5" name="Rounded Rectangular Callout 14"/>
          <p:cNvSpPr/>
          <p:nvPr/>
        </p:nvSpPr>
        <p:spPr>
          <a:xfrm>
            <a:off x="4497388" y="975457"/>
            <a:ext cx="3676692" cy="1601328"/>
          </a:xfrm>
          <a:prstGeom prst="wedgeRoundRectCallout">
            <a:avLst>
              <a:gd name="adj1" fmla="val -61291"/>
              <a:gd name="adj2" fmla="val 188822"/>
              <a:gd name="adj3" fmla="val 16667"/>
            </a:avLst>
          </a:prstGeom>
          <a:solidFill>
            <a:srgbClr val="FDFF0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The </a:t>
            </a:r>
            <a:r>
              <a:rPr lang="en-US" sz="2400" b="1" i="1" dirty="0" smtClean="0">
                <a:solidFill>
                  <a:schemeClr val="bg1"/>
                </a:solidFill>
              </a:rPr>
              <a:t>natural world </a:t>
            </a:r>
            <a:r>
              <a:rPr lang="en-US" sz="2400" b="1" dirty="0" smtClean="0">
                <a:solidFill>
                  <a:schemeClr val="bg1"/>
                </a:solidFill>
              </a:rPr>
              <a:t>provides evidence for God, His power, and His nature, </a:t>
            </a:r>
            <a:r>
              <a:rPr lang="en-US" sz="2400" b="1" u="sng" dirty="0" smtClean="0">
                <a:solidFill>
                  <a:schemeClr val="bg1"/>
                </a:solidFill>
              </a:rPr>
              <a:t>Rom.1:20</a:t>
            </a:r>
            <a:r>
              <a:rPr lang="en-US" sz="2400" b="1" dirty="0" smtClean="0">
                <a:solidFill>
                  <a:schemeClr val="bg1"/>
                </a:solidFill>
              </a:rPr>
              <a:t>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5934179" y="2681920"/>
            <a:ext cx="3106581" cy="2372779"/>
          </a:xfrm>
          <a:prstGeom prst="wedgeRoundRectCallout">
            <a:avLst>
              <a:gd name="adj1" fmla="val -109798"/>
              <a:gd name="adj2" fmla="val 43199"/>
              <a:gd name="adj3" fmla="val 16667"/>
            </a:avLst>
          </a:prstGeom>
          <a:solidFill>
            <a:srgbClr val="FDFF0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But the verses that follow also manifest the limitations of man’s </a:t>
            </a:r>
            <a:r>
              <a:rPr lang="en-US" sz="2400" b="1" i="1" dirty="0" smtClean="0">
                <a:solidFill>
                  <a:schemeClr val="bg1"/>
                </a:solidFill>
              </a:rPr>
              <a:t>reasoning </a:t>
            </a:r>
            <a:r>
              <a:rPr lang="en-US" sz="2400" b="1" dirty="0" smtClean="0">
                <a:solidFill>
                  <a:schemeClr val="bg1"/>
                </a:solidFill>
              </a:rPr>
              <a:t>and </a:t>
            </a:r>
            <a:r>
              <a:rPr lang="en-US" sz="2400" b="1" i="1" dirty="0" smtClean="0">
                <a:solidFill>
                  <a:schemeClr val="bg1"/>
                </a:solidFill>
              </a:rPr>
              <a:t>observation skills</a:t>
            </a:r>
            <a:r>
              <a:rPr lang="en-US" sz="2400" b="1" dirty="0" smtClean="0">
                <a:solidFill>
                  <a:schemeClr val="bg1"/>
                </a:solidFill>
              </a:rPr>
              <a:t>, </a:t>
            </a:r>
            <a:r>
              <a:rPr lang="en-US" sz="2400" b="1" u="sng" dirty="0" smtClean="0">
                <a:solidFill>
                  <a:schemeClr val="bg1"/>
                </a:solidFill>
              </a:rPr>
              <a:t>Rom.1:21-23</a:t>
            </a:r>
            <a:r>
              <a:rPr lang="en-US" sz="2400" b="1" dirty="0" smtClean="0">
                <a:solidFill>
                  <a:schemeClr val="bg1"/>
                </a:solidFill>
              </a:rPr>
              <a:t>.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024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5" grpId="0" animBg="1"/>
      <p:bldP spid="15" grpId="1" animBg="1"/>
      <p:bldP spid="16" grpId="0" animBg="1"/>
      <p:bldP spid="1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286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“Believing </a:t>
            </a:r>
            <a:r>
              <a:rPr lang="en-US" b="1" i="1" dirty="0" smtClean="0">
                <a:solidFill>
                  <a:srgbClr val="FFFF00"/>
                </a:solidFill>
              </a:rPr>
              <a:t>in </a:t>
            </a:r>
            <a:r>
              <a:rPr lang="en-US" b="1" dirty="0" smtClean="0">
                <a:solidFill>
                  <a:srgbClr val="FFFF00"/>
                </a:solidFill>
              </a:rPr>
              <a:t>God”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or</a:t>
            </a:r>
            <a:r>
              <a:rPr lang="en-US" b="1" dirty="0" smtClean="0"/>
              <a:t> “Believing </a:t>
            </a:r>
            <a:r>
              <a:rPr lang="en-US" b="1" i="1" dirty="0" smtClean="0"/>
              <a:t>God”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19367" y="975457"/>
            <a:ext cx="4040188" cy="639762"/>
          </a:xfrm>
        </p:spPr>
        <p:txBody>
          <a:bodyPr anchor="ctr"/>
          <a:lstStyle/>
          <a:p>
            <a:pPr algn="ctr"/>
            <a:r>
              <a:rPr lang="en-US" dirty="0" smtClean="0">
                <a:solidFill>
                  <a:srgbClr val="D99694"/>
                </a:solidFill>
              </a:rPr>
              <a:t>What does this mean?</a:t>
            </a:r>
            <a:endParaRPr lang="en-US" dirty="0">
              <a:solidFill>
                <a:srgbClr val="D99694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535113"/>
            <a:ext cx="4040188" cy="511641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Pantheism- God exists only in the totality of the Universe (or Nature).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Pluralism- God exists and can be found and fellowshipped through many different paths that are all equally valid.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Deism- God exists, but is found through </a:t>
            </a:r>
            <a:r>
              <a:rPr lang="en-US" i="1" dirty="0" smtClean="0">
                <a:solidFill>
                  <a:srgbClr val="FFFF00"/>
                </a:solidFill>
              </a:rPr>
              <a:t>reason </a:t>
            </a:r>
            <a:r>
              <a:rPr lang="en-US" dirty="0" smtClean="0">
                <a:solidFill>
                  <a:srgbClr val="FFFF00"/>
                </a:solidFill>
              </a:rPr>
              <a:t>and </a:t>
            </a:r>
            <a:r>
              <a:rPr lang="en-US" i="1" dirty="0" smtClean="0">
                <a:solidFill>
                  <a:srgbClr val="FFFF00"/>
                </a:solidFill>
              </a:rPr>
              <a:t>observation </a:t>
            </a:r>
            <a:r>
              <a:rPr lang="en-US" dirty="0" smtClean="0">
                <a:solidFill>
                  <a:srgbClr val="FFFF00"/>
                </a:solidFill>
              </a:rPr>
              <a:t>of the </a:t>
            </a:r>
            <a:r>
              <a:rPr lang="en-US" i="1" dirty="0" smtClean="0">
                <a:solidFill>
                  <a:srgbClr val="FFFF00"/>
                </a:solidFill>
              </a:rPr>
              <a:t>natural world </a:t>
            </a:r>
            <a:r>
              <a:rPr lang="en-US" dirty="0" smtClean="0">
                <a:solidFill>
                  <a:srgbClr val="FFFF00"/>
                </a:solidFill>
              </a:rPr>
              <a:t>rather than by specific revelation.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4559555" y="5588325"/>
            <a:ext cx="3676692" cy="1134240"/>
          </a:xfrm>
          <a:prstGeom prst="wedgeRoundRectCallout">
            <a:avLst>
              <a:gd name="adj1" fmla="val -48972"/>
              <a:gd name="adj2" fmla="val -182513"/>
              <a:gd name="adj3" fmla="val 16667"/>
            </a:avLst>
          </a:prstGeom>
          <a:solidFill>
            <a:srgbClr val="FDFF0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And thus, all </a:t>
            </a:r>
            <a:r>
              <a:rPr lang="en-US" sz="2000" b="1" u="sng" dirty="0" smtClean="0">
                <a:solidFill>
                  <a:schemeClr val="bg1"/>
                </a:solidFill>
              </a:rPr>
              <a:t>obli</a:t>
            </a:r>
            <a:r>
              <a:rPr lang="en-US" sz="2000" b="1" dirty="0" smtClean="0">
                <a:solidFill>
                  <a:schemeClr val="bg1"/>
                </a:solidFill>
              </a:rPr>
              <a:t>g</a:t>
            </a:r>
            <a:r>
              <a:rPr lang="en-US" sz="2000" b="1" u="sng" dirty="0" smtClean="0">
                <a:solidFill>
                  <a:schemeClr val="bg1"/>
                </a:solidFill>
              </a:rPr>
              <a:t>ations</a:t>
            </a:r>
            <a:r>
              <a:rPr lang="en-US" sz="2000" b="1" dirty="0" smtClean="0">
                <a:solidFill>
                  <a:schemeClr val="bg1"/>
                </a:solidFill>
              </a:rPr>
              <a:t> are removed and discarded by merely “believing </a:t>
            </a:r>
            <a:r>
              <a:rPr lang="en-US" sz="2000" b="1" i="1" dirty="0" smtClean="0">
                <a:solidFill>
                  <a:schemeClr val="bg1"/>
                </a:solidFill>
              </a:rPr>
              <a:t>in </a:t>
            </a:r>
            <a:r>
              <a:rPr lang="en-US" sz="2000" b="1" dirty="0" smtClean="0">
                <a:solidFill>
                  <a:schemeClr val="bg1"/>
                </a:solidFill>
              </a:rPr>
              <a:t>God.”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4595079" y="1645775"/>
            <a:ext cx="3179363" cy="1257294"/>
          </a:xfrm>
          <a:prstGeom prst="wedgeRoundRectCallout">
            <a:avLst>
              <a:gd name="adj1" fmla="val -49884"/>
              <a:gd name="adj2" fmla="val 138591"/>
              <a:gd name="adj3" fmla="val 16667"/>
            </a:avLst>
          </a:prstGeom>
          <a:solidFill>
            <a:srgbClr val="FDFF0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They not only </a:t>
            </a:r>
            <a:r>
              <a:rPr lang="en-US" sz="2000" b="1" i="1" dirty="0" smtClean="0">
                <a:solidFill>
                  <a:schemeClr val="bg1"/>
                </a:solidFill>
              </a:rPr>
              <a:t>contradict </a:t>
            </a:r>
            <a:r>
              <a:rPr lang="en-US" sz="2000" b="1" dirty="0" smtClean="0">
                <a:solidFill>
                  <a:schemeClr val="bg1"/>
                </a:solidFill>
              </a:rPr>
              <a:t>the Bible, but seek to </a:t>
            </a:r>
            <a:r>
              <a:rPr lang="en-US" sz="2000" b="1" i="1" dirty="0" smtClean="0">
                <a:solidFill>
                  <a:schemeClr val="bg1"/>
                </a:solidFill>
              </a:rPr>
              <a:t>eliminate its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smtClean="0">
                <a:solidFill>
                  <a:schemeClr val="bg1"/>
                </a:solidFill>
              </a:rPr>
              <a:t>authority!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5825873" y="2992743"/>
            <a:ext cx="3214890" cy="2495432"/>
          </a:xfrm>
          <a:prstGeom prst="wedgeRoundRectCallout">
            <a:avLst>
              <a:gd name="adj1" fmla="val -88042"/>
              <a:gd name="adj2" fmla="val -7646"/>
              <a:gd name="adj3" fmla="val 16667"/>
            </a:avLst>
          </a:prstGeom>
          <a:solidFill>
            <a:srgbClr val="FDFF0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</a:rPr>
              <a:t>f “God” can be found in </a:t>
            </a:r>
            <a:r>
              <a:rPr lang="en-US" sz="2000" b="1" i="1" dirty="0" smtClean="0">
                <a:solidFill>
                  <a:schemeClr val="bg1"/>
                </a:solidFill>
              </a:rPr>
              <a:t>nature, </a:t>
            </a:r>
            <a:r>
              <a:rPr lang="en-US" sz="2000" b="1" dirty="0" smtClean="0">
                <a:solidFill>
                  <a:schemeClr val="bg1"/>
                </a:solidFill>
              </a:rPr>
              <a:t>and “spirituality” is achieved through </a:t>
            </a:r>
            <a:r>
              <a:rPr lang="en-US" sz="2000" b="1" i="1" dirty="0" smtClean="0">
                <a:solidFill>
                  <a:schemeClr val="bg1"/>
                </a:solidFill>
              </a:rPr>
              <a:t>any one of multiple equally valid paths</a:t>
            </a:r>
            <a:r>
              <a:rPr lang="en-US" sz="2000" b="1" dirty="0" smtClean="0">
                <a:solidFill>
                  <a:schemeClr val="bg1"/>
                </a:solidFill>
              </a:rPr>
              <a:t> found through </a:t>
            </a:r>
            <a:r>
              <a:rPr lang="en-US" sz="2000" b="1" i="1" dirty="0" smtClean="0">
                <a:solidFill>
                  <a:schemeClr val="bg1"/>
                </a:solidFill>
              </a:rPr>
              <a:t>reason and observation of the natural world, </a:t>
            </a:r>
            <a:r>
              <a:rPr lang="en-US" sz="2000" b="1" dirty="0" smtClean="0">
                <a:solidFill>
                  <a:schemeClr val="bg1"/>
                </a:solidFill>
              </a:rPr>
              <a:t>WE DON’T NEED THE BIBLE! 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975457"/>
            <a:ext cx="4041775" cy="639762"/>
          </a:xfrm>
        </p:spPr>
        <p:txBody>
          <a:bodyPr anchor="ctr">
            <a:normAutofit fontScale="92500" lnSpcReduction="2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But did you notice that these all have one thing in common?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4289476" y="1615219"/>
            <a:ext cx="270079" cy="4867578"/>
          </a:xfrm>
          <a:prstGeom prst="rightBrace">
            <a:avLst/>
          </a:prstGeom>
          <a:ln w="38100" cmpd="sng">
            <a:solidFill>
              <a:srgbClr val="FDFF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DFF01"/>
              </a:solidFill>
            </a:endParaRPr>
          </a:p>
        </p:txBody>
      </p:sp>
      <p:sp>
        <p:nvSpPr>
          <p:cNvPr id="18" name="Multiply 17"/>
          <p:cNvSpPr/>
          <p:nvPr/>
        </p:nvSpPr>
        <p:spPr>
          <a:xfrm>
            <a:off x="457200" y="0"/>
            <a:ext cx="3761229" cy="780599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 smtClean="0"/>
              <a:t>But these</a:t>
            </a:r>
          </a:p>
          <a:p>
            <a:pPr algn="ctr"/>
            <a:r>
              <a:rPr lang="en-US" sz="2300" b="1" dirty="0" smtClean="0"/>
              <a:t>are just </a:t>
            </a:r>
          </a:p>
          <a:p>
            <a:pPr algn="ctr"/>
            <a:r>
              <a:rPr lang="en-US" sz="2300" b="1" dirty="0" smtClean="0"/>
              <a:t>not true!</a:t>
            </a:r>
            <a:endParaRPr lang="en-US" sz="2300" b="1" dirty="0"/>
          </a:p>
        </p:txBody>
      </p:sp>
    </p:spTree>
    <p:extLst>
      <p:ext uri="{BB962C8B-B14F-4D97-AF65-F5344CB8AC3E}">
        <p14:creationId xmlns:p14="http://schemas.microsoft.com/office/powerpoint/2010/main" val="1765066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10" grpId="0" animBg="1"/>
      <p:bldP spid="7" grpId="0" build="p"/>
      <p:bldP spid="2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286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“Believing </a:t>
            </a:r>
            <a:r>
              <a:rPr lang="en-US" b="1" i="1" dirty="0" smtClean="0">
                <a:solidFill>
                  <a:srgbClr val="FFFF00"/>
                </a:solidFill>
              </a:rPr>
              <a:t>in </a:t>
            </a:r>
            <a:r>
              <a:rPr lang="en-US" b="1" dirty="0" smtClean="0">
                <a:solidFill>
                  <a:srgbClr val="FFFF00"/>
                </a:solidFill>
              </a:rPr>
              <a:t>God”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or</a:t>
            </a:r>
            <a:r>
              <a:rPr lang="en-US" b="1" dirty="0" smtClean="0"/>
              <a:t> “Believing </a:t>
            </a:r>
            <a:r>
              <a:rPr lang="en-US" b="1" i="1" dirty="0" smtClean="0"/>
              <a:t>God”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19367" y="975457"/>
            <a:ext cx="4040188" cy="639762"/>
          </a:xfrm>
        </p:spPr>
        <p:txBody>
          <a:bodyPr anchor="ctr"/>
          <a:lstStyle/>
          <a:p>
            <a:pPr algn="ctr"/>
            <a:r>
              <a:rPr lang="en-US" dirty="0" smtClean="0">
                <a:solidFill>
                  <a:srgbClr val="D99694"/>
                </a:solidFill>
              </a:rPr>
              <a:t>What does this mean?</a:t>
            </a:r>
            <a:endParaRPr lang="en-US" dirty="0">
              <a:solidFill>
                <a:srgbClr val="D99694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535113"/>
            <a:ext cx="4040188" cy="511641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Pantheism- God exists only in the totality of the Universe (or Nature).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Pluralism- God exists and can be found and fellowshipped through many different paths that are all equally valid.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Deism- God exists, but is found through </a:t>
            </a:r>
            <a:r>
              <a:rPr lang="en-US" i="1" dirty="0" smtClean="0">
                <a:solidFill>
                  <a:srgbClr val="FFFF00"/>
                </a:solidFill>
              </a:rPr>
              <a:t>reason </a:t>
            </a:r>
            <a:r>
              <a:rPr lang="en-US" dirty="0" smtClean="0">
                <a:solidFill>
                  <a:srgbClr val="FFFF00"/>
                </a:solidFill>
              </a:rPr>
              <a:t>and </a:t>
            </a:r>
            <a:r>
              <a:rPr lang="en-US" i="1" dirty="0" smtClean="0">
                <a:solidFill>
                  <a:srgbClr val="FFFF00"/>
                </a:solidFill>
              </a:rPr>
              <a:t>observation </a:t>
            </a:r>
            <a:r>
              <a:rPr lang="en-US" dirty="0" smtClean="0">
                <a:solidFill>
                  <a:srgbClr val="FFFF00"/>
                </a:solidFill>
              </a:rPr>
              <a:t>of the </a:t>
            </a:r>
            <a:r>
              <a:rPr lang="en-US" i="1" dirty="0" smtClean="0">
                <a:solidFill>
                  <a:srgbClr val="FFFF00"/>
                </a:solidFill>
              </a:rPr>
              <a:t>natural world </a:t>
            </a:r>
            <a:r>
              <a:rPr lang="en-US" dirty="0" smtClean="0">
                <a:solidFill>
                  <a:srgbClr val="FFFF00"/>
                </a:solidFill>
              </a:rPr>
              <a:t>rather than by specific revelation.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544170"/>
            <a:ext cx="4173712" cy="524056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 smtClean="0"/>
              <a:t>It means that we </a:t>
            </a:r>
            <a:r>
              <a:rPr lang="en-US" b="1" i="1" dirty="0" smtClean="0"/>
              <a:t>believe God </a:t>
            </a:r>
            <a:r>
              <a:rPr lang="en-US" b="1" dirty="0" smtClean="0"/>
              <a:t>when He said:</a:t>
            </a:r>
            <a:r>
              <a:rPr lang="en-US" b="1" i="1" dirty="0" smtClean="0"/>
              <a:t> </a:t>
            </a:r>
            <a:endParaRPr lang="en-US" b="1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That He created everything out of nothing, </a:t>
            </a:r>
            <a:r>
              <a:rPr lang="en-US" b="1" u="sng" smtClean="0"/>
              <a:t>Heb</a:t>
            </a:r>
            <a:r>
              <a:rPr lang="en-US" b="1" u="sng" smtClean="0"/>
              <a:t>.3:4</a:t>
            </a:r>
            <a:r>
              <a:rPr lang="en-US" b="1" smtClean="0"/>
              <a:t>; </a:t>
            </a:r>
            <a:r>
              <a:rPr lang="en-US" b="1" u="sng" dirty="0" smtClean="0"/>
              <a:t>11:3</a:t>
            </a:r>
            <a:r>
              <a:rPr lang="en-US" b="1" dirty="0" smtClean="0"/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That by </a:t>
            </a:r>
            <a:r>
              <a:rPr lang="en-US" b="1" i="1" dirty="0" smtClean="0"/>
              <a:t>inspiration,</a:t>
            </a:r>
            <a:r>
              <a:rPr lang="en-US" b="1" dirty="0" smtClean="0"/>
              <a:t> He gave us </a:t>
            </a:r>
            <a:r>
              <a:rPr lang="en-US" b="1" i="1" dirty="0" smtClean="0"/>
              <a:t>“Scripture” </a:t>
            </a:r>
            <a:r>
              <a:rPr lang="en-US" b="1" dirty="0" smtClean="0"/>
              <a:t>to </a:t>
            </a:r>
            <a:r>
              <a:rPr lang="en-US" b="1" i="1" dirty="0" smtClean="0"/>
              <a:t>teach </a:t>
            </a:r>
            <a:r>
              <a:rPr lang="en-US" b="1" dirty="0" smtClean="0"/>
              <a:t>and </a:t>
            </a:r>
            <a:r>
              <a:rPr lang="en-US" b="1" i="1" dirty="0" smtClean="0"/>
              <a:t>guide </a:t>
            </a:r>
            <a:r>
              <a:rPr lang="en-US" b="1" dirty="0" smtClean="0"/>
              <a:t>us, </a:t>
            </a:r>
            <a:r>
              <a:rPr lang="en-US" b="1" u="sng" dirty="0" smtClean="0"/>
              <a:t>2Tim.3:16-17</a:t>
            </a:r>
            <a:r>
              <a:rPr lang="en-US" b="1" dirty="0" smtClean="0"/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That unless we </a:t>
            </a:r>
            <a:r>
              <a:rPr lang="en-US" b="1" i="1" dirty="0" smtClean="0"/>
              <a:t>believe </a:t>
            </a:r>
            <a:r>
              <a:rPr lang="en-US" b="1" dirty="0" smtClean="0"/>
              <a:t>Him</a:t>
            </a:r>
            <a:r>
              <a:rPr lang="en-US" b="1" i="1" dirty="0" smtClean="0"/>
              <a:t> </a:t>
            </a:r>
            <a:r>
              <a:rPr lang="en-US" b="1" dirty="0" smtClean="0"/>
              <a:t>enough to </a:t>
            </a:r>
            <a:r>
              <a:rPr lang="en-US" b="1" i="1" dirty="0" smtClean="0"/>
              <a:t>obey, </a:t>
            </a:r>
            <a:r>
              <a:rPr lang="en-US" b="1" dirty="0" smtClean="0"/>
              <a:t>our “faith” is </a:t>
            </a:r>
            <a:r>
              <a:rPr lang="en-US" b="1" i="1" dirty="0" smtClean="0"/>
              <a:t>empty, useless, </a:t>
            </a:r>
            <a:r>
              <a:rPr lang="en-US" b="1" dirty="0" smtClean="0"/>
              <a:t>and </a:t>
            </a:r>
            <a:r>
              <a:rPr lang="en-US" b="1" i="1" dirty="0" smtClean="0"/>
              <a:t>worthless, </a:t>
            </a:r>
            <a:r>
              <a:rPr lang="en-US" b="1" u="sng" dirty="0" smtClean="0"/>
              <a:t>Jas.2:19-20,24</a:t>
            </a:r>
            <a:r>
              <a:rPr lang="en-US" b="1" dirty="0" smtClean="0"/>
              <a:t>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 smtClean="0"/>
              <a:t>Now…. </a:t>
            </a:r>
            <a:endParaRPr lang="en-US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975457"/>
            <a:ext cx="4041775" cy="639762"/>
          </a:xfrm>
        </p:spPr>
        <p:txBody>
          <a:bodyPr anchor="ctr"/>
          <a:lstStyle/>
          <a:p>
            <a:pPr algn="ctr"/>
            <a:r>
              <a:rPr lang="en-US" dirty="0" smtClean="0">
                <a:solidFill>
                  <a:srgbClr val="D99694"/>
                </a:solidFill>
              </a:rPr>
              <a:t>So, what does this mean?</a:t>
            </a:r>
            <a:endParaRPr lang="en-US" dirty="0">
              <a:solidFill>
                <a:srgbClr val="D99694"/>
              </a:solidFill>
            </a:endParaRPr>
          </a:p>
        </p:txBody>
      </p:sp>
      <p:sp>
        <p:nvSpPr>
          <p:cNvPr id="18" name="Multiply 17"/>
          <p:cNvSpPr/>
          <p:nvPr/>
        </p:nvSpPr>
        <p:spPr>
          <a:xfrm>
            <a:off x="457200" y="0"/>
            <a:ext cx="3761229" cy="780599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 smtClean="0"/>
              <a:t>But these</a:t>
            </a:r>
          </a:p>
          <a:p>
            <a:pPr algn="ctr"/>
            <a:r>
              <a:rPr lang="en-US" sz="2300" b="1" dirty="0" smtClean="0"/>
              <a:t>are just </a:t>
            </a:r>
          </a:p>
          <a:p>
            <a:pPr algn="ctr"/>
            <a:r>
              <a:rPr lang="en-US" sz="2300" b="1" dirty="0" smtClean="0"/>
              <a:t>not true!</a:t>
            </a:r>
            <a:endParaRPr lang="en-US" sz="2300" b="1" dirty="0"/>
          </a:p>
        </p:txBody>
      </p:sp>
    </p:spTree>
    <p:extLst>
      <p:ext uri="{BB962C8B-B14F-4D97-AF65-F5344CB8AC3E}">
        <p14:creationId xmlns:p14="http://schemas.microsoft.com/office/powerpoint/2010/main" val="2794694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286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“Believing </a:t>
            </a:r>
            <a:r>
              <a:rPr lang="en-US" b="1" i="1" dirty="0" smtClean="0">
                <a:solidFill>
                  <a:srgbClr val="FFFF00"/>
                </a:solidFill>
              </a:rPr>
              <a:t>in </a:t>
            </a:r>
            <a:r>
              <a:rPr lang="en-US" b="1" dirty="0" smtClean="0">
                <a:solidFill>
                  <a:srgbClr val="FFFF00"/>
                </a:solidFill>
              </a:rPr>
              <a:t>God”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or</a:t>
            </a:r>
            <a:r>
              <a:rPr lang="en-US" b="1" dirty="0" smtClean="0"/>
              <a:t> “Believing </a:t>
            </a:r>
            <a:r>
              <a:rPr lang="en-US" b="1" i="1" dirty="0" smtClean="0"/>
              <a:t>God”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19367" y="975457"/>
            <a:ext cx="4040188" cy="639762"/>
          </a:xfrm>
        </p:spPr>
        <p:txBody>
          <a:bodyPr anchor="ctr"/>
          <a:lstStyle/>
          <a:p>
            <a:pPr algn="ctr"/>
            <a:r>
              <a:rPr lang="en-US" dirty="0" smtClean="0">
                <a:solidFill>
                  <a:srgbClr val="D99694"/>
                </a:solidFill>
              </a:rPr>
              <a:t>Is just</a:t>
            </a:r>
            <a:endParaRPr lang="en-US" dirty="0">
              <a:solidFill>
                <a:srgbClr val="D99694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535113"/>
            <a:ext cx="4040188" cy="288739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An acknowledgment of His existence in one form or another (or any);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That requires no action and implies no real obligation;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But promises no spiritual future!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544171"/>
            <a:ext cx="4173712" cy="3118115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All that He reveals about Himself;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All that He requires of us;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All that He promises about the </a:t>
            </a:r>
            <a:r>
              <a:rPr lang="en-US" b="1" i="1" dirty="0" smtClean="0"/>
              <a:t>reward of the obedient; </a:t>
            </a:r>
            <a:endParaRPr lang="en-US" b="1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AND</a:t>
            </a:r>
            <a:r>
              <a:rPr lang="en-US" b="1" i="1" dirty="0" smtClean="0"/>
              <a:t> </a:t>
            </a:r>
            <a:r>
              <a:rPr lang="en-US" b="1" dirty="0"/>
              <a:t>a</a:t>
            </a:r>
            <a:r>
              <a:rPr lang="en-US" b="1" dirty="0" smtClean="0"/>
              <a:t>ll that He promises about the </a:t>
            </a:r>
            <a:r>
              <a:rPr lang="en-US" b="1" i="1" dirty="0" smtClean="0"/>
              <a:t>punishment of the disobedient. 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975457"/>
            <a:ext cx="4041775" cy="639762"/>
          </a:xfrm>
        </p:spPr>
        <p:txBody>
          <a:bodyPr anchor="ctr"/>
          <a:lstStyle/>
          <a:p>
            <a:pPr algn="ctr"/>
            <a:r>
              <a:rPr lang="en-US" dirty="0" smtClean="0">
                <a:solidFill>
                  <a:srgbClr val="D99694"/>
                </a:solidFill>
              </a:rPr>
              <a:t>Means to accept</a:t>
            </a:r>
            <a:endParaRPr lang="en-US" dirty="0">
              <a:solidFill>
                <a:srgbClr val="D99694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7187" y="4181623"/>
            <a:ext cx="802961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D99694"/>
                </a:solidFill>
              </a:rPr>
              <a:t>Now, do </a:t>
            </a:r>
            <a:r>
              <a:rPr lang="en-US" sz="3200" b="1" u="sng" dirty="0" smtClean="0">
                <a:solidFill>
                  <a:srgbClr val="D99694"/>
                </a:solidFill>
              </a:rPr>
              <a:t>You</a:t>
            </a:r>
            <a:r>
              <a:rPr lang="en-US" sz="3200" b="1" dirty="0" smtClean="0">
                <a:solidFill>
                  <a:srgbClr val="D99694"/>
                </a:solidFill>
              </a:rPr>
              <a:t>:</a:t>
            </a:r>
          </a:p>
          <a:p>
            <a:r>
              <a:rPr lang="en-US" sz="4000" b="1" dirty="0" smtClean="0">
                <a:solidFill>
                  <a:srgbClr val="FFFF00"/>
                </a:solidFill>
              </a:rPr>
              <a:t>“Believe </a:t>
            </a:r>
            <a:r>
              <a:rPr lang="en-US" sz="4000" b="1" i="1" dirty="0" smtClean="0">
                <a:solidFill>
                  <a:srgbClr val="FFFF00"/>
                </a:solidFill>
              </a:rPr>
              <a:t>in </a:t>
            </a:r>
            <a:r>
              <a:rPr lang="en-US" sz="4000" b="1" dirty="0" smtClean="0">
                <a:solidFill>
                  <a:srgbClr val="FFFF00"/>
                </a:solidFill>
              </a:rPr>
              <a:t>God” </a:t>
            </a:r>
            <a:r>
              <a:rPr lang="en-US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or</a:t>
            </a:r>
            <a:r>
              <a:rPr lang="en-US" sz="4000" b="1" dirty="0" smtClean="0"/>
              <a:t> “Believe God”</a:t>
            </a:r>
            <a:r>
              <a:rPr lang="en-US" sz="4000" b="1" dirty="0" smtClean="0">
                <a:solidFill>
                  <a:srgbClr val="D99694"/>
                </a:solidFill>
              </a:rPr>
              <a:t>?</a:t>
            </a:r>
          </a:p>
          <a:p>
            <a:pPr algn="ctr"/>
            <a:r>
              <a:rPr lang="en-US" sz="2400" b="1" u="sng" dirty="0" smtClean="0"/>
              <a:t>Titus 3:8</a:t>
            </a:r>
            <a:r>
              <a:rPr lang="en-US" sz="2400" b="1" dirty="0" smtClean="0"/>
              <a:t>, </a:t>
            </a:r>
            <a:r>
              <a:rPr lang="en-US" sz="2400" b="1" i="1" dirty="0" smtClean="0"/>
              <a:t>“This is a trustworthy statement, and concerning these things I want you to speak confidently, so that those who have believed God may be careful to engage in good deeds.  These things are good and profitable for men.” </a:t>
            </a:r>
            <a:endParaRPr lang="en-US" sz="20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325803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 build="p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376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1564</TotalTime>
  <Words>811</Words>
  <Application>Microsoft Macintosh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 Black </vt:lpstr>
      <vt:lpstr>“Believing in God” or “Believing God”</vt:lpstr>
      <vt:lpstr>“Believing in God” or “Believing God”</vt:lpstr>
      <vt:lpstr>“Believing in God” or “Believing God”</vt:lpstr>
      <vt:lpstr>“Believing in God” or “Believing God”</vt:lpstr>
      <vt:lpstr>“Believing in God” or “Believing God”</vt:lpstr>
      <vt:lpstr>“Believing in God” or “Believing God”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“Believing in God” or “Believing God”</dc:title>
  <dc:creator>Philip Strong</dc:creator>
  <cp:lastModifiedBy>Philip Strong</cp:lastModifiedBy>
  <cp:revision>27</cp:revision>
  <dcterms:created xsi:type="dcterms:W3CDTF">2017-05-04T16:41:28Z</dcterms:created>
  <dcterms:modified xsi:type="dcterms:W3CDTF">2017-05-14T23:24:49Z</dcterms:modified>
</cp:coreProperties>
</file>