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700" r:id="rId2"/>
  </p:sldMasterIdLst>
  <p:notesMasterIdLst>
    <p:notesMasterId r:id="rId15"/>
  </p:notesMasterIdLst>
  <p:handoutMasterIdLst>
    <p:handoutMasterId r:id="rId16"/>
  </p:handoutMasterIdLst>
  <p:sldIdLst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61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79" autoAdjust="0"/>
  </p:normalViewPr>
  <p:slideViewPr>
    <p:cSldViewPr snapToGrid="0" snapToObjects="1"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D0F0A-54FF-5F4F-9EF5-8A5BF3EB7051}" type="datetimeFigureOut">
              <a:rPr lang="en-US" smtClean="0"/>
              <a:t>4/9/17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B356F-E0DE-644F-8460-8D11AEFB8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66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95FA3-404B-864B-9E10-836F6F4875E8}" type="datetimeFigureOut">
              <a:rPr lang="en-US" smtClean="0"/>
              <a:t>4/9/17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86CE6-2239-784E-A36F-3815A12BC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42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86CE6-2239-784E-A36F-3815A12BCB2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55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4557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Salvation through</a:t>
            </a:r>
            <a:r>
              <a:rPr lang="en-US" baseline="0" dirty="0" smtClean="0"/>
              <a:t> Jesus Christ for all mankind.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There is no letter to the </a:t>
            </a:r>
            <a:r>
              <a:rPr lang="en-US" baseline="0" dirty="0" smtClean="0"/>
              <a:t>Southport </a:t>
            </a:r>
            <a:r>
              <a:rPr lang="en-US" baseline="0" dirty="0" smtClean="0"/>
              <a:t>Church of Christ; we must interpret the books of the Bible in light of their original recipients.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“Context” may be one verse above and below; or the paragraph; or the chapter; or everything in the book previous ( </a:t>
            </a:r>
            <a:r>
              <a:rPr lang="en-US" u="sng" baseline="0" dirty="0" smtClean="0"/>
              <a:t>Rom.</a:t>
            </a:r>
            <a:r>
              <a:rPr lang="en-US" u="none" baseline="0" dirty="0" smtClean="0"/>
              <a:t>)</a:t>
            </a:r>
            <a:r>
              <a:rPr lang="en-US" baseline="0" dirty="0" smtClean="0"/>
              <a:t>; or everything in the Bible previous (</a:t>
            </a:r>
            <a:r>
              <a:rPr lang="en-US" u="sng" baseline="0" dirty="0" smtClean="0"/>
              <a:t>Heb.</a:t>
            </a:r>
            <a:r>
              <a:rPr lang="en-US" u="none" baseline="0" dirty="0" smtClean="0"/>
              <a:t> or </a:t>
            </a:r>
            <a:r>
              <a:rPr lang="en-US" u="sng" baseline="0" dirty="0" smtClean="0"/>
              <a:t>Rev</a:t>
            </a:r>
            <a:r>
              <a:rPr lang="en-US" u="none" baseline="0" dirty="0" smtClean="0"/>
              <a:t>)</a:t>
            </a:r>
            <a:r>
              <a:rPr lang="en-US" baseline="0" dirty="0" smtClean="0"/>
              <a:t>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Assume passage is literal unless context or content dictate otherwise.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40 writers of different cultures, languages, occupations, and times over a span of nearly 1600 years telling a single story without contradiction demand </a:t>
            </a:r>
            <a:r>
              <a:rPr lang="en-US" i="1" baseline="0" dirty="0" smtClean="0"/>
              <a:t>inspiration </a:t>
            </a:r>
            <a:r>
              <a:rPr lang="en-US" i="0" baseline="0" dirty="0" smtClean="0"/>
              <a:t>from God.</a:t>
            </a:r>
          </a:p>
          <a:p>
            <a:pPr marL="228600" indent="-228600">
              <a:buAutoNum type="arabicPeriod"/>
            </a:pPr>
            <a:r>
              <a:rPr lang="en-US" i="0" baseline="0" dirty="0" smtClean="0"/>
              <a:t>Literal of </a:t>
            </a:r>
            <a:r>
              <a:rPr lang="en-US" i="1" baseline="0" dirty="0" smtClean="0"/>
              <a:t>“rightly divide” </a:t>
            </a:r>
            <a:r>
              <a:rPr lang="en-US" i="0" baseline="0" dirty="0" smtClean="0"/>
              <a:t>or </a:t>
            </a:r>
            <a:r>
              <a:rPr lang="en-US" i="1" baseline="0" dirty="0" smtClean="0"/>
              <a:t>“handle accurately”- </a:t>
            </a:r>
            <a:r>
              <a:rPr lang="en-US" i="0" baseline="0" dirty="0" smtClean="0"/>
              <a:t>must follow the lines of division between Old and New, and </a:t>
            </a:r>
            <a:r>
              <a:rPr lang="en-US" i="1" baseline="0" dirty="0" smtClean="0"/>
              <a:t>who </a:t>
            </a:r>
            <a:r>
              <a:rPr lang="en-US" i="0" baseline="0" dirty="0" smtClean="0"/>
              <a:t>is writing </a:t>
            </a:r>
            <a:r>
              <a:rPr lang="en-US" i="1" baseline="0" dirty="0" smtClean="0"/>
              <a:t>to whom</a:t>
            </a:r>
            <a:r>
              <a:rPr lang="en-US" i="0" baseline="0" dirty="0" smtClean="0"/>
              <a:t> and for </a:t>
            </a:r>
            <a:r>
              <a:rPr lang="en-US" i="1" baseline="0" dirty="0" smtClean="0"/>
              <a:t>what </a:t>
            </a:r>
            <a:r>
              <a:rPr lang="en-US" i="0" baseline="0" dirty="0" smtClean="0"/>
              <a:t>purpose</a:t>
            </a:r>
            <a:r>
              <a:rPr lang="en-US" i="0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i="0" baseline="0" dirty="0" smtClean="0"/>
              <a:t>“Plot” (a verb meaning </a:t>
            </a:r>
            <a:r>
              <a:rPr lang="en-US" i="1" baseline="0" dirty="0" smtClean="0"/>
              <a:t>to chart</a:t>
            </a:r>
            <a:r>
              <a:rPr lang="en-US" i="0" baseline="0" dirty="0" smtClean="0"/>
              <a:t>) the “plot” (a noun meaning the </a:t>
            </a:r>
            <a:r>
              <a:rPr lang="en-US" i="1" baseline="0" dirty="0" smtClean="0"/>
              <a:t>storyline</a:t>
            </a:r>
            <a:r>
              <a:rPr lang="en-US" i="0" baseline="0" dirty="0" smtClean="0"/>
              <a:t>)- thus, to </a:t>
            </a:r>
            <a:r>
              <a:rPr lang="en-US" i="1" baseline="0" dirty="0" smtClean="0"/>
              <a:t>identify/chart </a:t>
            </a:r>
            <a:r>
              <a:rPr lang="en-US" i="0" baseline="0" dirty="0" smtClean="0"/>
              <a:t>the </a:t>
            </a:r>
            <a:r>
              <a:rPr lang="en-US" i="1" baseline="0" dirty="0" smtClean="0"/>
              <a:t>storyline</a:t>
            </a:r>
            <a:r>
              <a:rPr lang="en-US" i="0" baseline="0" dirty="0" smtClean="0"/>
              <a:t>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>
                <a:solidFill>
                  <a:prstClr val="white"/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>
                <a:solidFill>
                  <a:prstClr val="white"/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>
                <a:solidFill>
                  <a:prstClr val="white"/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>
                <a:solidFill>
                  <a:prstClr val="white"/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8.xml"/><Relationship Id="rId20" Type="http://schemas.openxmlformats.org/officeDocument/2006/relationships/theme" Target="../theme/theme2.xml"/><Relationship Id="rId1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rPr>
              <a:pPr/>
              <a:t>4/9/17</a:t>
            </a:fld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>
              <a:solidFill>
                <a:srgbClr val="333333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9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517182"/>
            <a:ext cx="8288993" cy="3794672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990000"/>
                </a:solidFill>
              </a:rPr>
              <a:t>Conclusions:</a:t>
            </a:r>
            <a:endParaRPr lang="en-US" sz="2800" b="1" dirty="0">
              <a:solidFill>
                <a:srgbClr val="990000"/>
              </a:solidFill>
            </a:endParaRPr>
          </a:p>
          <a:p>
            <a:pPr lvl="2"/>
            <a:r>
              <a:rPr lang="en-US" sz="2800" b="1" dirty="0" smtClean="0">
                <a:solidFill>
                  <a:srgbClr val="000000"/>
                </a:solidFill>
              </a:rPr>
              <a:t>Don’t judge “</a:t>
            </a:r>
            <a:r>
              <a:rPr lang="en-US" sz="2800" b="1" i="1" dirty="0" smtClean="0">
                <a:solidFill>
                  <a:srgbClr val="000000"/>
                </a:solidFill>
              </a:rPr>
              <a:t>The </a:t>
            </a:r>
            <a:r>
              <a:rPr lang="en-US" sz="2800" b="1" dirty="0" smtClean="0">
                <a:solidFill>
                  <a:srgbClr val="000000"/>
                </a:solidFill>
              </a:rPr>
              <a:t>Book” by its cover- </a:t>
            </a:r>
            <a:r>
              <a:rPr lang="en-US" sz="2800" b="1" dirty="0" smtClean="0">
                <a:solidFill>
                  <a:srgbClr val="990000"/>
                </a:solidFill>
              </a:rPr>
              <a:t>read it! </a:t>
            </a:r>
          </a:p>
          <a:p>
            <a:pPr lvl="2"/>
            <a:r>
              <a:rPr lang="en-US" sz="2800" b="1" dirty="0" smtClean="0">
                <a:solidFill>
                  <a:srgbClr val="000000"/>
                </a:solidFill>
              </a:rPr>
              <a:t>God went to the trouble of inspiring men to write it so that we could understand His will and be saved.  </a:t>
            </a:r>
          </a:p>
          <a:p>
            <a:pPr lvl="2"/>
            <a:r>
              <a:rPr lang="en-US" sz="2800" b="1" dirty="0" smtClean="0">
                <a:solidFill>
                  <a:srgbClr val="000000"/>
                </a:solidFill>
              </a:rPr>
              <a:t>Don’t thwart that purpose by leaving it </a:t>
            </a:r>
            <a:r>
              <a:rPr lang="en-US" sz="2800" b="1" i="1" dirty="0" smtClean="0">
                <a:solidFill>
                  <a:srgbClr val="000000"/>
                </a:solidFill>
              </a:rPr>
              <a:t>unread </a:t>
            </a:r>
            <a:r>
              <a:rPr lang="en-US" sz="2800" b="1" dirty="0" smtClean="0">
                <a:solidFill>
                  <a:srgbClr val="000000"/>
                </a:solidFill>
              </a:rPr>
              <a:t>and </a:t>
            </a:r>
            <a:r>
              <a:rPr lang="en-US" sz="2800" b="1" i="1" dirty="0" smtClean="0">
                <a:solidFill>
                  <a:srgbClr val="000000"/>
                </a:solidFill>
              </a:rPr>
              <a:t>misunderstood- </a:t>
            </a:r>
            <a:r>
              <a:rPr lang="en-US" sz="2800" b="1" dirty="0" smtClean="0">
                <a:solidFill>
                  <a:srgbClr val="990000"/>
                </a:solidFill>
              </a:rPr>
              <a:t>Read the Book! </a:t>
            </a:r>
          </a:p>
          <a:p>
            <a:pPr lvl="2"/>
            <a:r>
              <a:rPr lang="en-US" sz="2800" b="1" dirty="0" smtClean="0">
                <a:solidFill>
                  <a:srgbClr val="000000"/>
                </a:solidFill>
              </a:rPr>
              <a:t>Let’s review our </a:t>
            </a:r>
            <a:r>
              <a:rPr lang="en-US" sz="2800" b="1" dirty="0" smtClean="0">
                <a:solidFill>
                  <a:srgbClr val="990000"/>
                </a:solidFill>
              </a:rPr>
              <a:t>“Keys” </a:t>
            </a:r>
            <a:r>
              <a:rPr lang="en-US" sz="2800" b="1" dirty="0" smtClean="0">
                <a:solidFill>
                  <a:srgbClr val="000000"/>
                </a:solidFill>
              </a:rPr>
              <a:t>on last time…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44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Bible: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313087"/>
            <a:ext cx="8288993" cy="4338927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742950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Get the “</a:t>
            </a:r>
            <a:r>
              <a:rPr lang="en-US" sz="2800" b="1" dirty="0" smtClean="0">
                <a:solidFill>
                  <a:srgbClr val="990000"/>
                </a:solidFill>
              </a:rPr>
              <a:t>Big Picture”</a:t>
            </a:r>
          </a:p>
          <a:p>
            <a:pPr marL="742950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It is written “</a:t>
            </a:r>
            <a:r>
              <a:rPr lang="en-US" sz="2800" b="1" dirty="0" smtClean="0">
                <a:solidFill>
                  <a:srgbClr val="990000"/>
                </a:solidFill>
              </a:rPr>
              <a:t>4 Us, not 2 Us”</a:t>
            </a:r>
          </a:p>
          <a:p>
            <a:pPr marL="742950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Remember that “</a:t>
            </a:r>
            <a:r>
              <a:rPr lang="en-US" sz="2800" b="1" dirty="0" smtClean="0">
                <a:solidFill>
                  <a:srgbClr val="990000"/>
                </a:solidFill>
              </a:rPr>
              <a:t>Context is Critical”</a:t>
            </a:r>
          </a:p>
          <a:p>
            <a:pPr marL="742950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It “</a:t>
            </a:r>
            <a:r>
              <a:rPr lang="en-US" sz="2800" b="1" dirty="0" smtClean="0">
                <a:solidFill>
                  <a:srgbClr val="990000"/>
                </a:solidFill>
              </a:rPr>
              <a:t>Contains, but not all Figures &amp; Symbols”</a:t>
            </a:r>
          </a:p>
          <a:p>
            <a:pPr marL="742950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It has “</a:t>
            </a:r>
            <a:r>
              <a:rPr lang="en-US" sz="2800" b="1" dirty="0" smtClean="0">
                <a:solidFill>
                  <a:srgbClr val="990000"/>
                </a:solidFill>
              </a:rPr>
              <a:t>Many </a:t>
            </a:r>
            <a:r>
              <a:rPr lang="en-US" sz="2800" b="1" i="1" dirty="0" smtClean="0">
                <a:solidFill>
                  <a:srgbClr val="990000"/>
                </a:solidFill>
              </a:rPr>
              <a:t>Writers</a:t>
            </a:r>
            <a:r>
              <a:rPr lang="en-US" sz="2800" b="1" i="1" dirty="0" smtClean="0">
                <a:solidFill>
                  <a:srgbClr val="990000"/>
                </a:solidFill>
              </a:rPr>
              <a:t>, </a:t>
            </a:r>
            <a:r>
              <a:rPr lang="en-US" sz="2800" b="1" dirty="0" smtClean="0">
                <a:solidFill>
                  <a:srgbClr val="990000"/>
                </a:solidFill>
              </a:rPr>
              <a:t>but</a:t>
            </a:r>
            <a:r>
              <a:rPr lang="en-US" sz="2800" b="1" i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smtClean="0">
                <a:solidFill>
                  <a:srgbClr val="990000"/>
                </a:solidFill>
              </a:rPr>
              <a:t>only</a:t>
            </a:r>
            <a:r>
              <a:rPr lang="en-US" sz="2800" b="1" i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smtClean="0">
                <a:solidFill>
                  <a:srgbClr val="990000"/>
                </a:solidFill>
              </a:rPr>
              <a:t>One </a:t>
            </a:r>
            <a:r>
              <a:rPr lang="en-US" sz="2800" b="1" i="1" dirty="0" smtClean="0">
                <a:solidFill>
                  <a:srgbClr val="990000"/>
                </a:solidFill>
              </a:rPr>
              <a:t>Author”</a:t>
            </a:r>
            <a:endParaRPr lang="en-US" sz="2800" b="1" dirty="0" smtClean="0">
              <a:solidFill>
                <a:srgbClr val="990000"/>
              </a:solidFill>
            </a:endParaRPr>
          </a:p>
          <a:p>
            <a:pPr marL="742950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We have to “</a:t>
            </a:r>
            <a:r>
              <a:rPr lang="en-US" sz="2800" b="1" dirty="0" smtClean="0">
                <a:solidFill>
                  <a:srgbClr val="990000"/>
                </a:solidFill>
              </a:rPr>
              <a:t>Cut Straight</a:t>
            </a:r>
            <a:r>
              <a:rPr lang="en-US" sz="2800" b="1" dirty="0" smtClean="0">
                <a:solidFill>
                  <a:srgbClr val="990000"/>
                </a:solidFill>
              </a:rPr>
              <a:t>” (</a:t>
            </a:r>
            <a:r>
              <a:rPr lang="en-US" sz="2800" b="1" i="1" dirty="0" smtClean="0">
                <a:solidFill>
                  <a:srgbClr val="990000"/>
                </a:solidFill>
              </a:rPr>
              <a:t>rightly divide</a:t>
            </a:r>
            <a:r>
              <a:rPr lang="en-US" sz="2800" b="1" dirty="0" smtClean="0">
                <a:solidFill>
                  <a:srgbClr val="990000"/>
                </a:solidFill>
              </a:rPr>
              <a:t>)</a:t>
            </a:r>
            <a:endParaRPr lang="en-US" sz="2800" b="1" dirty="0" smtClean="0">
              <a:solidFill>
                <a:srgbClr val="990000"/>
              </a:solidFill>
            </a:endParaRPr>
          </a:p>
          <a:p>
            <a:pPr marL="742950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i="1" dirty="0" smtClean="0">
                <a:solidFill>
                  <a:srgbClr val="990000"/>
                </a:solidFill>
              </a:rPr>
              <a:t>“Plot </a:t>
            </a:r>
            <a:r>
              <a:rPr lang="en-US" sz="2800" b="1" dirty="0" smtClean="0">
                <a:solidFill>
                  <a:srgbClr val="990000"/>
                </a:solidFill>
              </a:rPr>
              <a:t>the </a:t>
            </a:r>
            <a:r>
              <a:rPr lang="en-US" sz="2800" b="1" i="1" dirty="0" smtClean="0">
                <a:solidFill>
                  <a:srgbClr val="990000"/>
                </a:solidFill>
              </a:rPr>
              <a:t>Plot”</a:t>
            </a:r>
            <a:r>
              <a:rPr lang="en-US" sz="2800" b="1" dirty="0" smtClean="0">
                <a:solidFill>
                  <a:srgbClr val="990000"/>
                </a:solidFill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and,</a:t>
            </a:r>
          </a:p>
          <a:p>
            <a:pPr marL="742950" lvl="1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“Read the Book!”</a:t>
            </a:r>
          </a:p>
          <a:p>
            <a:pPr marL="228600" lvl="1" indent="0" algn="ctr">
              <a:buClr>
                <a:schemeClr val="tx1"/>
              </a:buClr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May God bless our efforts to understand and obey His Word with salvation!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16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01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8"/>
            <a:ext cx="5458968" cy="226013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How to Understand the Bible</a:t>
            </a:r>
            <a:br>
              <a:rPr lang="en-US" sz="4000" b="1" dirty="0"/>
            </a:br>
            <a:r>
              <a:rPr lang="en-US" sz="4000" b="1" dirty="0" smtClean="0">
                <a:solidFill>
                  <a:schemeClr val="accent6"/>
                </a:solidFill>
              </a:rPr>
              <a:t>Part 6,</a:t>
            </a:r>
            <a:r>
              <a:rPr lang="en-US" sz="4000" b="1" dirty="0" smtClean="0"/>
              <a:t> </a:t>
            </a:r>
            <a:r>
              <a:rPr lang="en-US" sz="3600" b="1" i="1" dirty="0" smtClean="0">
                <a:solidFill>
                  <a:schemeClr val="accent6"/>
                </a:solidFill>
              </a:rPr>
              <a:t>The Conclusion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747" y="389508"/>
            <a:ext cx="2484797" cy="6171797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000" b="1" dirty="0" smtClean="0"/>
              <a:t>Over the course of five previous lessons, we’ve attempted to provide some keys on </a:t>
            </a:r>
            <a:r>
              <a:rPr lang="en-US" sz="2000" b="1" dirty="0" smtClean="0">
                <a:solidFill>
                  <a:srgbClr val="990000"/>
                </a:solidFill>
              </a:rPr>
              <a:t>“How to Understand the Bible.” </a:t>
            </a:r>
          </a:p>
          <a:p>
            <a:pPr>
              <a:spcAft>
                <a:spcPts val="1800"/>
              </a:spcAft>
            </a:pPr>
            <a:r>
              <a:rPr lang="en-US" sz="2000" b="1" dirty="0" smtClean="0"/>
              <a:t>In this sixth and final lesson on this topic, let’s see if we can add just a  couple more basic “helps” and wrap up the series.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401" y="389508"/>
            <a:ext cx="3188930" cy="36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2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261" cy="3916363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990000"/>
                </a:solidFill>
              </a:rPr>
              <a:t>Let’s quickly review the keys previously covered: </a:t>
            </a:r>
          </a:p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Get the “</a:t>
            </a:r>
            <a:r>
              <a:rPr lang="en-US" sz="2800" b="1" dirty="0" smtClean="0">
                <a:solidFill>
                  <a:srgbClr val="990000"/>
                </a:solidFill>
              </a:rPr>
              <a:t>Big Picture”</a:t>
            </a:r>
          </a:p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It’s written “</a:t>
            </a:r>
            <a:r>
              <a:rPr lang="en-US" sz="2800" b="1" dirty="0" smtClean="0">
                <a:solidFill>
                  <a:srgbClr val="990000"/>
                </a:solidFill>
              </a:rPr>
              <a:t>4 us not 2 us”</a:t>
            </a:r>
          </a:p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Remember that “</a:t>
            </a:r>
            <a:r>
              <a:rPr lang="en-US" sz="2800" b="1" dirty="0" smtClean="0">
                <a:solidFill>
                  <a:srgbClr val="990000"/>
                </a:solidFill>
              </a:rPr>
              <a:t>Context is Critical”</a:t>
            </a:r>
          </a:p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It “</a:t>
            </a:r>
            <a:r>
              <a:rPr lang="en-US" sz="2800" b="1" dirty="0" smtClean="0">
                <a:solidFill>
                  <a:srgbClr val="990000"/>
                </a:solidFill>
              </a:rPr>
              <a:t>Contains, but </a:t>
            </a:r>
            <a:r>
              <a:rPr lang="en-US" sz="2800" b="1" dirty="0" smtClean="0">
                <a:solidFill>
                  <a:srgbClr val="990000"/>
                </a:solidFill>
              </a:rPr>
              <a:t>is not </a:t>
            </a:r>
            <a:r>
              <a:rPr lang="en-US" sz="2800" b="1" dirty="0" smtClean="0">
                <a:solidFill>
                  <a:srgbClr val="990000"/>
                </a:solidFill>
              </a:rPr>
              <a:t>all Figures &amp; Symbols”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It has “</a:t>
            </a:r>
            <a:r>
              <a:rPr lang="en-US" sz="2800" b="1" dirty="0" smtClean="0">
                <a:solidFill>
                  <a:srgbClr val="990000"/>
                </a:solidFill>
              </a:rPr>
              <a:t>Many </a:t>
            </a:r>
            <a:r>
              <a:rPr lang="en-US" sz="2800" b="1" i="1" dirty="0" smtClean="0">
                <a:solidFill>
                  <a:srgbClr val="990000"/>
                </a:solidFill>
              </a:rPr>
              <a:t>Writers, </a:t>
            </a:r>
            <a:r>
              <a:rPr lang="en-US" sz="2800" b="1" dirty="0" smtClean="0">
                <a:solidFill>
                  <a:srgbClr val="990000"/>
                </a:solidFill>
              </a:rPr>
              <a:t>One </a:t>
            </a:r>
            <a:r>
              <a:rPr lang="en-US" sz="2800" b="1" i="1" dirty="0" smtClean="0">
                <a:solidFill>
                  <a:srgbClr val="990000"/>
                </a:solidFill>
              </a:rPr>
              <a:t>Author”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 smtClean="0">
                <a:solidFill>
                  <a:srgbClr val="990000"/>
                </a:solidFill>
              </a:rPr>
              <a:t>We have to “</a:t>
            </a:r>
            <a:r>
              <a:rPr lang="en-US" sz="2800" b="1" dirty="0" smtClean="0">
                <a:solidFill>
                  <a:srgbClr val="990000"/>
                </a:solidFill>
              </a:rPr>
              <a:t>Cut Straight” </a:t>
            </a:r>
            <a:r>
              <a:rPr lang="en-US" sz="2800" b="1" dirty="0" smtClean="0">
                <a:solidFill>
                  <a:schemeClr val="tx1"/>
                </a:solidFill>
              </a:rPr>
              <a:t>and</a:t>
            </a:r>
          </a:p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800" b="1" i="1" dirty="0" smtClean="0">
                <a:solidFill>
                  <a:srgbClr val="990000"/>
                </a:solidFill>
              </a:rPr>
              <a:t> “Plot </a:t>
            </a:r>
            <a:r>
              <a:rPr lang="en-US" sz="2800" b="1" dirty="0" smtClean="0">
                <a:solidFill>
                  <a:srgbClr val="990000"/>
                </a:solidFill>
              </a:rPr>
              <a:t>the </a:t>
            </a:r>
            <a:r>
              <a:rPr lang="en-US" sz="2800" b="1" i="1" dirty="0" smtClean="0">
                <a:solidFill>
                  <a:srgbClr val="990000"/>
                </a:solidFill>
              </a:rPr>
              <a:t>Plot”</a:t>
            </a:r>
            <a:endParaRPr lang="en-US" sz="2800" b="1" dirty="0" smtClean="0">
              <a:solidFill>
                <a:srgbClr val="990000"/>
              </a:solidFill>
            </a:endParaRP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199" y="6183307"/>
            <a:ext cx="8387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990000"/>
                </a:solidFill>
                <a:latin typeface="Century Gothic"/>
              </a:rPr>
              <a:t>All of which brings us to our final key....</a:t>
            </a:r>
            <a:endParaRPr lang="en-US" sz="2800" b="1" dirty="0">
              <a:solidFill>
                <a:srgbClr val="99000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9548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261" cy="4648200"/>
          </a:xfrm>
          <a:solidFill>
            <a:schemeClr val="bg2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#8- </a:t>
            </a:r>
            <a:r>
              <a:rPr lang="en-US" sz="4000" b="1" dirty="0" smtClean="0">
                <a:solidFill>
                  <a:srgbClr val="990000"/>
                </a:solidFill>
              </a:rPr>
              <a:t>“</a:t>
            </a:r>
            <a:r>
              <a:rPr lang="en-US" sz="4000" b="1" i="1" dirty="0" smtClean="0">
                <a:solidFill>
                  <a:srgbClr val="990000"/>
                </a:solidFill>
              </a:rPr>
              <a:t>Read the Book!” </a:t>
            </a:r>
            <a:endParaRPr lang="en-US" sz="4000" b="1" dirty="0" smtClean="0">
              <a:solidFill>
                <a:srgbClr val="990000"/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</a:pPr>
            <a:r>
              <a:rPr lang="en-US" sz="3800" b="1" dirty="0" smtClean="0">
                <a:solidFill>
                  <a:srgbClr val="000000"/>
                </a:solidFill>
              </a:rPr>
              <a:t>Books are </a:t>
            </a:r>
            <a:r>
              <a:rPr lang="en-US" sz="3800" b="1" u="sng" dirty="0" smtClean="0">
                <a:solidFill>
                  <a:srgbClr val="000000"/>
                </a:solidFill>
              </a:rPr>
              <a:t>not</a:t>
            </a:r>
            <a:r>
              <a:rPr lang="en-US" sz="3800" b="1" dirty="0" smtClean="0">
                <a:solidFill>
                  <a:srgbClr val="000000"/>
                </a:solidFill>
              </a:rPr>
              <a:t> written to be </a:t>
            </a:r>
            <a:r>
              <a:rPr lang="en-US" sz="3800" b="1" i="1" dirty="0" smtClean="0">
                <a:solidFill>
                  <a:srgbClr val="000000"/>
                </a:solidFill>
              </a:rPr>
              <a:t>talked about </a:t>
            </a:r>
            <a:r>
              <a:rPr lang="en-US" sz="3800" b="1" dirty="0" smtClean="0">
                <a:solidFill>
                  <a:srgbClr val="000000"/>
                </a:solidFill>
              </a:rPr>
              <a:t>by those who don’t read them. What kind of a “book club” would that be?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</a:pPr>
            <a:r>
              <a:rPr lang="en-US" sz="3800" b="1" dirty="0" smtClean="0">
                <a:solidFill>
                  <a:srgbClr val="000000"/>
                </a:solidFill>
              </a:rPr>
              <a:t>Neither are books written just so someone else can cut them up into </a:t>
            </a:r>
            <a:r>
              <a:rPr lang="en-US" sz="3800" b="1" i="1" dirty="0" smtClean="0">
                <a:solidFill>
                  <a:srgbClr val="000000"/>
                </a:solidFill>
              </a:rPr>
              <a:t>uninspired </a:t>
            </a:r>
            <a:r>
              <a:rPr lang="en-US" sz="3800" b="1" dirty="0" smtClean="0">
                <a:solidFill>
                  <a:srgbClr val="000000"/>
                </a:solidFill>
              </a:rPr>
              <a:t>(and </a:t>
            </a:r>
            <a:r>
              <a:rPr lang="en-US" sz="3800" b="1" i="1" dirty="0" smtClean="0">
                <a:solidFill>
                  <a:srgbClr val="000000"/>
                </a:solidFill>
              </a:rPr>
              <a:t>uninspiring</a:t>
            </a:r>
            <a:r>
              <a:rPr lang="en-US" sz="3800" b="1" dirty="0" smtClean="0">
                <a:solidFill>
                  <a:srgbClr val="000000"/>
                </a:solidFill>
              </a:rPr>
              <a:t>) screen plays or movie scripts. When “The Passion of the Christ” came out several years ago, which I understand was very good, several asked me if I was going to watch it?  My answer?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</a:pPr>
            <a:r>
              <a:rPr lang="en-US" sz="3800" b="1" dirty="0" smtClean="0">
                <a:solidFill>
                  <a:schemeClr val="accent1"/>
                </a:solidFill>
              </a:rPr>
              <a:t>“No thanks, I read the book so I already know how it ends.” 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5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261" cy="4404419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#8- </a:t>
            </a:r>
            <a:r>
              <a:rPr lang="en-US" sz="4000" b="1" dirty="0" smtClean="0">
                <a:solidFill>
                  <a:srgbClr val="990000"/>
                </a:solidFill>
              </a:rPr>
              <a:t>“</a:t>
            </a:r>
            <a:r>
              <a:rPr lang="en-US" sz="4000" b="1" i="1" dirty="0" smtClean="0">
                <a:solidFill>
                  <a:srgbClr val="990000"/>
                </a:solidFill>
              </a:rPr>
              <a:t>Read the Book!” </a:t>
            </a:r>
            <a:endParaRPr lang="en-US" sz="4000" b="1" dirty="0" smtClean="0">
              <a:solidFill>
                <a:srgbClr val="990000"/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</a:pPr>
            <a:r>
              <a:rPr lang="en-US" sz="4000" b="1" i="1" dirty="0" smtClean="0">
                <a:solidFill>
                  <a:srgbClr val="000000"/>
                </a:solidFill>
              </a:rPr>
              <a:t>Serious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books are written to be read, understood, and benefit those who read them by education.  </a:t>
            </a:r>
            <a:endParaRPr lang="en-US" sz="4000" b="1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  <a:buClr>
                <a:schemeClr val="accent1"/>
              </a:buClr>
            </a:pPr>
            <a:r>
              <a:rPr lang="en-US" sz="3800" b="1" dirty="0" smtClean="0">
                <a:solidFill>
                  <a:srgbClr val="000000"/>
                </a:solidFill>
              </a:rPr>
              <a:t>So, read the Book intending to:</a:t>
            </a:r>
          </a:p>
          <a:p>
            <a:pPr marL="1200150" lvl="2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800" b="1" dirty="0" smtClean="0">
                <a:solidFill>
                  <a:srgbClr val="000000"/>
                </a:solidFill>
              </a:rPr>
              <a:t>Understand it, </a:t>
            </a:r>
            <a:r>
              <a:rPr lang="en-US" sz="3800" b="1" u="sng" dirty="0" smtClean="0">
                <a:solidFill>
                  <a:srgbClr val="990000"/>
                </a:solidFill>
              </a:rPr>
              <a:t>Eph.3:4</a:t>
            </a:r>
            <a:r>
              <a:rPr lang="en-US" sz="3800" b="1" dirty="0" smtClean="0">
                <a:solidFill>
                  <a:srgbClr val="000000"/>
                </a:solidFill>
              </a:rPr>
              <a:t>; and</a:t>
            </a:r>
          </a:p>
          <a:p>
            <a:pPr marL="1200150" lvl="2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800" b="1" dirty="0" smtClean="0">
                <a:solidFill>
                  <a:srgbClr val="000000"/>
                </a:solidFill>
              </a:rPr>
              <a:t>Be educated and benefitted by it to eternal salvation, </a:t>
            </a:r>
            <a:r>
              <a:rPr lang="en-US" sz="3800" b="1" u="sng" dirty="0" smtClean="0">
                <a:solidFill>
                  <a:srgbClr val="990000"/>
                </a:solidFill>
              </a:rPr>
              <a:t>John 20:31</a:t>
            </a:r>
            <a:r>
              <a:rPr lang="en-US" sz="3800" b="1" dirty="0" smtClean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54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261" cy="4404419"/>
          </a:xfrm>
          <a:solidFill>
            <a:schemeClr val="bg2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#8- </a:t>
            </a:r>
            <a:r>
              <a:rPr lang="en-US" sz="4000" b="1" dirty="0" smtClean="0">
                <a:solidFill>
                  <a:srgbClr val="990000"/>
                </a:solidFill>
              </a:rPr>
              <a:t>“</a:t>
            </a:r>
            <a:r>
              <a:rPr lang="en-US" sz="4000" b="1" i="1" dirty="0" smtClean="0">
                <a:solidFill>
                  <a:srgbClr val="990000"/>
                </a:solidFill>
              </a:rPr>
              <a:t>Read the Book!”  </a:t>
            </a:r>
            <a:r>
              <a:rPr lang="en-US" sz="4000" b="1" dirty="0" smtClean="0">
                <a:solidFill>
                  <a:schemeClr val="tx1"/>
                </a:solidFill>
              </a:rPr>
              <a:t>How?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</a:pPr>
            <a:r>
              <a:rPr lang="en-US" sz="4000" b="1" dirty="0">
                <a:solidFill>
                  <a:srgbClr val="000000"/>
                </a:solidFill>
              </a:rPr>
              <a:t> </a:t>
            </a:r>
            <a:r>
              <a:rPr lang="en-US" sz="4000" b="1" dirty="0" smtClean="0">
                <a:solidFill>
                  <a:srgbClr val="990000"/>
                </a:solidFill>
              </a:rPr>
              <a:t>Noble-mindedly </a:t>
            </a:r>
            <a:r>
              <a:rPr lang="en-US" sz="4000" b="1" dirty="0" smtClean="0">
                <a:solidFill>
                  <a:schemeClr val="tx1"/>
                </a:solidFill>
              </a:rPr>
              <a:t>(Greek word indicates either </a:t>
            </a:r>
            <a:r>
              <a:rPr lang="en-US" sz="4000" b="1" i="1" dirty="0" smtClean="0">
                <a:solidFill>
                  <a:srgbClr val="990000"/>
                </a:solidFill>
              </a:rPr>
              <a:t>well born </a:t>
            </a:r>
            <a:r>
              <a:rPr lang="en-US" sz="4000" b="1" dirty="0" smtClean="0">
                <a:solidFill>
                  <a:srgbClr val="000000"/>
                </a:solidFill>
              </a:rPr>
              <a:t>or</a:t>
            </a:r>
            <a:r>
              <a:rPr lang="en-US" sz="4000" b="1" dirty="0" smtClean="0">
                <a:solidFill>
                  <a:srgbClr val="990000"/>
                </a:solidFill>
              </a:rPr>
              <a:t> </a:t>
            </a:r>
            <a:r>
              <a:rPr lang="en-US" sz="4000" b="1" i="1" dirty="0" smtClean="0">
                <a:solidFill>
                  <a:srgbClr val="990000"/>
                </a:solidFill>
              </a:rPr>
              <a:t>open-minded</a:t>
            </a:r>
            <a:r>
              <a:rPr lang="en-US" sz="4000" b="1" dirty="0" smtClean="0">
                <a:solidFill>
                  <a:srgbClr val="000000"/>
                </a:solidFill>
              </a:rPr>
              <a:t>), by reading it:  </a:t>
            </a:r>
            <a:endParaRPr lang="en-US" sz="4000" b="1" dirty="0">
              <a:solidFill>
                <a:schemeClr val="tx1"/>
              </a:solidFill>
            </a:endParaRPr>
          </a:p>
          <a:p>
            <a:pPr marL="1200150" lvl="2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800" b="1" dirty="0" smtClean="0">
                <a:solidFill>
                  <a:srgbClr val="000000"/>
                </a:solidFill>
              </a:rPr>
              <a:t>With the </a:t>
            </a:r>
            <a:r>
              <a:rPr lang="en-US" sz="3800" b="1" i="1" dirty="0" smtClean="0">
                <a:solidFill>
                  <a:schemeClr val="accent1"/>
                </a:solidFill>
              </a:rPr>
              <a:t>right attitude </a:t>
            </a:r>
            <a:r>
              <a:rPr lang="en-US" sz="3800" b="1" dirty="0" smtClean="0">
                <a:solidFill>
                  <a:srgbClr val="000000"/>
                </a:solidFill>
              </a:rPr>
              <a:t>of </a:t>
            </a:r>
            <a:r>
              <a:rPr lang="en-US" sz="3800" b="1" i="1" dirty="0" smtClean="0">
                <a:solidFill>
                  <a:srgbClr val="000000"/>
                </a:solidFill>
              </a:rPr>
              <a:t>eager reception, </a:t>
            </a:r>
            <a:r>
              <a:rPr lang="en-US" sz="3800" b="1" u="sng" dirty="0" smtClean="0">
                <a:solidFill>
                  <a:srgbClr val="990000"/>
                </a:solidFill>
              </a:rPr>
              <a:t>Acts 17:11a</a:t>
            </a:r>
            <a:r>
              <a:rPr lang="en-US" sz="3800" b="1" dirty="0" smtClean="0">
                <a:solidFill>
                  <a:srgbClr val="000000"/>
                </a:solidFill>
              </a:rPr>
              <a:t>;</a:t>
            </a:r>
          </a:p>
          <a:p>
            <a:pPr marL="1200150" lvl="2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800" b="1" dirty="0" smtClean="0">
                <a:solidFill>
                  <a:srgbClr val="000000"/>
                </a:solidFill>
              </a:rPr>
              <a:t>With the </a:t>
            </a:r>
            <a:r>
              <a:rPr lang="en-US" sz="3800" b="1" i="1" dirty="0" smtClean="0">
                <a:solidFill>
                  <a:srgbClr val="990000"/>
                </a:solidFill>
              </a:rPr>
              <a:t>right practice</a:t>
            </a:r>
            <a:r>
              <a:rPr lang="en-US" sz="3800" b="1" i="1" dirty="0" smtClean="0">
                <a:solidFill>
                  <a:srgbClr val="000000"/>
                </a:solidFill>
              </a:rPr>
              <a:t> </a:t>
            </a:r>
            <a:r>
              <a:rPr lang="en-US" sz="3800" b="1" dirty="0" smtClean="0">
                <a:solidFill>
                  <a:srgbClr val="000000"/>
                </a:solidFill>
              </a:rPr>
              <a:t>of </a:t>
            </a:r>
            <a:r>
              <a:rPr lang="en-US" sz="3800" b="1" i="1" dirty="0" smtClean="0">
                <a:solidFill>
                  <a:srgbClr val="000000"/>
                </a:solidFill>
              </a:rPr>
              <a:t>regularity, </a:t>
            </a:r>
            <a:r>
              <a:rPr lang="en-US" sz="3800" b="1" u="sng" dirty="0" smtClean="0">
                <a:solidFill>
                  <a:srgbClr val="990000"/>
                </a:solidFill>
              </a:rPr>
              <a:t>Acts 17:11b</a:t>
            </a:r>
            <a:r>
              <a:rPr lang="en-US" sz="3800" b="1" dirty="0" smtClean="0">
                <a:solidFill>
                  <a:srgbClr val="000000"/>
                </a:solidFill>
              </a:rPr>
              <a:t>;</a:t>
            </a:r>
            <a:r>
              <a:rPr lang="en-US" sz="3800" b="1" dirty="0">
                <a:solidFill>
                  <a:srgbClr val="000000"/>
                </a:solidFill>
              </a:rPr>
              <a:t> </a:t>
            </a:r>
            <a:r>
              <a:rPr lang="en-US" sz="3800" b="1" dirty="0" smtClean="0">
                <a:solidFill>
                  <a:srgbClr val="000000"/>
                </a:solidFill>
              </a:rPr>
              <a:t>and</a:t>
            </a:r>
          </a:p>
          <a:p>
            <a:pPr marL="1200150" lvl="2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800" b="1" dirty="0" smtClean="0">
                <a:solidFill>
                  <a:srgbClr val="000000"/>
                </a:solidFill>
              </a:rPr>
              <a:t>With the </a:t>
            </a:r>
            <a:r>
              <a:rPr lang="en-US" sz="3800" b="1" i="1" dirty="0" smtClean="0">
                <a:solidFill>
                  <a:srgbClr val="990000"/>
                </a:solidFill>
              </a:rPr>
              <a:t>right purpose </a:t>
            </a:r>
            <a:r>
              <a:rPr lang="en-US" sz="3800" b="1" dirty="0" smtClean="0">
                <a:solidFill>
                  <a:srgbClr val="000000"/>
                </a:solidFill>
              </a:rPr>
              <a:t>of </a:t>
            </a:r>
            <a:r>
              <a:rPr lang="en-US" sz="3800" b="1" i="1" dirty="0" smtClean="0">
                <a:solidFill>
                  <a:srgbClr val="000000"/>
                </a:solidFill>
              </a:rPr>
              <a:t>learning ‘truth’ </a:t>
            </a:r>
            <a:r>
              <a:rPr lang="en-US" sz="3800" b="1" dirty="0" smtClean="0">
                <a:solidFill>
                  <a:srgbClr val="000000"/>
                </a:solidFill>
              </a:rPr>
              <a:t>in order to </a:t>
            </a:r>
            <a:r>
              <a:rPr lang="en-US" sz="3800" b="1" i="1" dirty="0" smtClean="0">
                <a:solidFill>
                  <a:srgbClr val="000000"/>
                </a:solidFill>
              </a:rPr>
              <a:t>practice ‘truth,’ </a:t>
            </a:r>
            <a:r>
              <a:rPr lang="en-US" sz="3800" b="1" u="sng" dirty="0" smtClean="0">
                <a:solidFill>
                  <a:srgbClr val="990000"/>
                </a:solidFill>
              </a:rPr>
              <a:t>Acts 17:11c</a:t>
            </a:r>
            <a:r>
              <a:rPr lang="en-US" sz="3800" b="1" dirty="0" smtClean="0">
                <a:solidFill>
                  <a:srgbClr val="000000"/>
                </a:solidFill>
              </a:rPr>
              <a:t>. </a:t>
            </a:r>
          </a:p>
          <a:p>
            <a:pPr marL="228600" lvl="1" indent="0">
              <a:lnSpc>
                <a:spcPct val="120000"/>
              </a:lnSpc>
              <a:buNone/>
            </a:pPr>
            <a:r>
              <a:rPr lang="en-US" sz="3800" b="1" dirty="0" smtClean="0">
                <a:solidFill>
                  <a:srgbClr val="000000"/>
                </a:solidFill>
              </a:rPr>
              <a:t>Let’s consider these individually a bit further….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9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261" cy="4404419"/>
          </a:xfrm>
          <a:solidFill>
            <a:schemeClr val="bg2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#8- </a:t>
            </a:r>
            <a:r>
              <a:rPr lang="en-US" sz="4000" b="1" dirty="0" smtClean="0">
                <a:solidFill>
                  <a:srgbClr val="990000"/>
                </a:solidFill>
              </a:rPr>
              <a:t>“</a:t>
            </a:r>
            <a:r>
              <a:rPr lang="en-US" sz="4000" b="1" i="1" dirty="0" smtClean="0">
                <a:solidFill>
                  <a:srgbClr val="990000"/>
                </a:solidFill>
              </a:rPr>
              <a:t>Read the Book!”  </a:t>
            </a:r>
            <a:r>
              <a:rPr lang="en-US" sz="4000" b="1" dirty="0" smtClean="0">
                <a:solidFill>
                  <a:schemeClr val="tx1"/>
                </a:solidFill>
              </a:rPr>
              <a:t>How?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rgbClr val="990000"/>
                </a:solidFill>
              </a:rPr>
              <a:t>Noble-mindedly</a:t>
            </a:r>
            <a:r>
              <a:rPr lang="en-US" sz="4000" b="1" dirty="0" smtClean="0">
                <a:solidFill>
                  <a:srgbClr val="000000"/>
                </a:solidFill>
              </a:rPr>
              <a:t>, by reading it:  </a:t>
            </a:r>
            <a:endParaRPr lang="en-US" sz="4000" b="1" dirty="0">
              <a:solidFill>
                <a:schemeClr val="tx1"/>
              </a:solidFill>
            </a:endParaRPr>
          </a:p>
          <a:p>
            <a:pPr marL="457200" lvl="2" indent="0">
              <a:lnSpc>
                <a:spcPct val="120000"/>
              </a:lnSpc>
              <a:buNone/>
            </a:pPr>
            <a:r>
              <a:rPr lang="en-US" sz="3800" b="1" dirty="0" smtClean="0">
                <a:solidFill>
                  <a:srgbClr val="990000"/>
                </a:solidFill>
              </a:rPr>
              <a:t>1.</a:t>
            </a:r>
            <a:r>
              <a:rPr lang="en-US" sz="3800" b="1" dirty="0" smtClean="0">
                <a:solidFill>
                  <a:srgbClr val="000000"/>
                </a:solidFill>
              </a:rPr>
              <a:t> With the </a:t>
            </a:r>
            <a:r>
              <a:rPr lang="en-US" sz="3800" b="1" i="1" dirty="0" smtClean="0">
                <a:solidFill>
                  <a:schemeClr val="accent1"/>
                </a:solidFill>
              </a:rPr>
              <a:t>right attitude </a:t>
            </a:r>
            <a:r>
              <a:rPr lang="en-US" sz="3800" b="1" dirty="0" smtClean="0">
                <a:solidFill>
                  <a:srgbClr val="000000"/>
                </a:solidFill>
              </a:rPr>
              <a:t>of </a:t>
            </a:r>
            <a:r>
              <a:rPr lang="en-US" sz="3800" b="1" i="1" dirty="0" smtClean="0">
                <a:solidFill>
                  <a:srgbClr val="000000"/>
                </a:solidFill>
              </a:rPr>
              <a:t>eager reception, </a:t>
            </a:r>
            <a:r>
              <a:rPr lang="en-US" sz="3800" b="1" u="sng" dirty="0" smtClean="0">
                <a:solidFill>
                  <a:srgbClr val="990000"/>
                </a:solidFill>
              </a:rPr>
              <a:t>Acts 17:11a</a:t>
            </a:r>
            <a:r>
              <a:rPr lang="en-US" sz="3800" b="1" dirty="0" smtClean="0">
                <a:solidFill>
                  <a:srgbClr val="000000"/>
                </a:solidFill>
              </a:rPr>
              <a:t>;</a:t>
            </a:r>
          </a:p>
          <a:p>
            <a:pPr lvl="3">
              <a:lnSpc>
                <a:spcPct val="120000"/>
              </a:lnSpc>
              <a:buClr>
                <a:schemeClr val="accent1"/>
              </a:buClr>
            </a:pPr>
            <a:r>
              <a:rPr lang="en-US" sz="3800" b="1" dirty="0" smtClean="0">
                <a:solidFill>
                  <a:srgbClr val="000000"/>
                </a:solidFill>
              </a:rPr>
              <a:t>Approach your reading as one enthusiastically willing to learn- not as an operation of obligation of drudgery.</a:t>
            </a:r>
          </a:p>
          <a:p>
            <a:pPr lvl="3">
              <a:lnSpc>
                <a:spcPct val="120000"/>
              </a:lnSpc>
              <a:buClr>
                <a:schemeClr val="accent1"/>
              </a:buClr>
            </a:pPr>
            <a:r>
              <a:rPr lang="en-US" sz="3800" b="1" dirty="0">
                <a:solidFill>
                  <a:srgbClr val="000000"/>
                </a:solidFill>
              </a:rPr>
              <a:t> </a:t>
            </a:r>
            <a:r>
              <a:rPr lang="en-US" sz="3800" b="1" dirty="0" smtClean="0">
                <a:solidFill>
                  <a:srgbClr val="000000"/>
                </a:solidFill>
              </a:rPr>
              <a:t>Be skeptical and critical all you want- for “Truth never suffers from honest investigation,” but </a:t>
            </a:r>
            <a:r>
              <a:rPr lang="en-US" sz="3800" b="1" dirty="0" smtClean="0">
                <a:solidFill>
                  <a:srgbClr val="000000"/>
                </a:solidFill>
              </a:rPr>
              <a:t>also be </a:t>
            </a:r>
            <a:r>
              <a:rPr lang="en-US" sz="3800" b="1" dirty="0" smtClean="0">
                <a:solidFill>
                  <a:srgbClr val="990000"/>
                </a:solidFill>
              </a:rPr>
              <a:t>fair</a:t>
            </a:r>
            <a:r>
              <a:rPr lang="en-US" sz="3800" b="1" dirty="0" smtClean="0">
                <a:solidFill>
                  <a:srgbClr val="000000"/>
                </a:solidFill>
              </a:rPr>
              <a:t> and </a:t>
            </a:r>
            <a:r>
              <a:rPr lang="en-US" sz="3800" b="1" dirty="0" smtClean="0">
                <a:solidFill>
                  <a:srgbClr val="990000"/>
                </a:solidFill>
              </a:rPr>
              <a:t>unbiased</a:t>
            </a:r>
            <a:r>
              <a:rPr lang="en-US" sz="3800" b="1" dirty="0" smtClean="0">
                <a:solidFill>
                  <a:srgbClr val="000000"/>
                </a:solidFill>
              </a:rPr>
              <a:t> in your reading- </a:t>
            </a:r>
            <a:r>
              <a:rPr lang="en-US" sz="3800" b="1" dirty="0" smtClean="0">
                <a:solidFill>
                  <a:srgbClr val="990000"/>
                </a:solidFill>
              </a:rPr>
              <a:t>don’t prejudge</a:t>
            </a:r>
            <a:r>
              <a:rPr lang="en-US" sz="3800" b="1" dirty="0" smtClean="0">
                <a:solidFill>
                  <a:srgbClr val="000000"/>
                </a:solidFill>
              </a:rPr>
              <a:t> the Bible.</a:t>
            </a:r>
          </a:p>
          <a:p>
            <a:pPr lvl="3">
              <a:lnSpc>
                <a:spcPct val="120000"/>
              </a:lnSpc>
              <a:buClr>
                <a:schemeClr val="accent1"/>
              </a:buClr>
            </a:pPr>
            <a:r>
              <a:rPr lang="en-US" sz="3800" b="1" dirty="0" smtClean="0">
                <a:solidFill>
                  <a:srgbClr val="000000"/>
                </a:solidFill>
              </a:rPr>
              <a:t>Then, when the “truth” shines forth from the harmony, consistency, and obvious inspiration of the text, be willing to accept it as such,  </a:t>
            </a:r>
            <a:r>
              <a:rPr lang="en-US" sz="3800" b="1" u="sng" dirty="0" smtClean="0">
                <a:solidFill>
                  <a:srgbClr val="990000"/>
                </a:solidFill>
              </a:rPr>
              <a:t>cf. John 1:4-5; 3:19</a:t>
            </a:r>
            <a:r>
              <a:rPr lang="en-US" sz="3800" b="1" dirty="0" smtClean="0">
                <a:solidFill>
                  <a:srgbClr val="000000"/>
                </a:solidFill>
              </a:rPr>
              <a:t>;	 </a:t>
            </a:r>
            <a:r>
              <a:rPr lang="en-US" sz="3800" b="1" u="sng" dirty="0" smtClean="0">
                <a:solidFill>
                  <a:srgbClr val="990000"/>
                </a:solidFill>
              </a:rPr>
              <a:t>2Thess.2:10-15</a:t>
            </a:r>
            <a:r>
              <a:rPr lang="en-US" sz="3800" b="1" dirty="0" smtClean="0">
                <a:solidFill>
                  <a:srgbClr val="000000"/>
                </a:solidFill>
              </a:rPr>
              <a:t>.   </a:t>
            </a:r>
            <a:endParaRPr lang="en-US" sz="3800" b="1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24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18282"/>
            <a:ext cx="8387261" cy="4839718"/>
          </a:xfrm>
          <a:solidFill>
            <a:schemeClr val="bg2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#8- </a:t>
            </a:r>
            <a:r>
              <a:rPr lang="en-US" sz="4000" b="1" dirty="0" smtClean="0">
                <a:solidFill>
                  <a:srgbClr val="990000"/>
                </a:solidFill>
              </a:rPr>
              <a:t>“</a:t>
            </a:r>
            <a:r>
              <a:rPr lang="en-US" sz="4000" b="1" i="1" dirty="0" smtClean="0">
                <a:solidFill>
                  <a:srgbClr val="990000"/>
                </a:solidFill>
              </a:rPr>
              <a:t>Read the Book!”  </a:t>
            </a:r>
            <a:r>
              <a:rPr lang="en-US" sz="4000" b="1" dirty="0" smtClean="0">
                <a:solidFill>
                  <a:schemeClr val="tx1"/>
                </a:solidFill>
              </a:rPr>
              <a:t>How?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rgbClr val="990000"/>
                </a:solidFill>
              </a:rPr>
              <a:t>Noble-mindedly</a:t>
            </a:r>
            <a:r>
              <a:rPr lang="en-US" sz="4000" b="1" dirty="0" smtClean="0">
                <a:solidFill>
                  <a:srgbClr val="000000"/>
                </a:solidFill>
              </a:rPr>
              <a:t>, by reading it:  </a:t>
            </a:r>
            <a:endParaRPr lang="en-US" sz="4000" b="1" dirty="0">
              <a:solidFill>
                <a:schemeClr val="tx1"/>
              </a:solidFill>
            </a:endParaRPr>
          </a:p>
          <a:p>
            <a:pPr marL="457200" lvl="2" indent="0">
              <a:lnSpc>
                <a:spcPct val="120000"/>
              </a:lnSpc>
              <a:buNone/>
            </a:pPr>
            <a:r>
              <a:rPr lang="en-US" sz="4000" b="1" dirty="0" smtClean="0">
                <a:solidFill>
                  <a:srgbClr val="990000"/>
                </a:solidFill>
              </a:rPr>
              <a:t>1.</a:t>
            </a:r>
            <a:r>
              <a:rPr lang="en-US" sz="4000" b="1" dirty="0" smtClean="0">
                <a:solidFill>
                  <a:srgbClr val="000000"/>
                </a:solidFill>
              </a:rPr>
              <a:t> With the </a:t>
            </a:r>
            <a:r>
              <a:rPr lang="en-US" sz="4000" b="1" i="1" dirty="0" smtClean="0">
                <a:solidFill>
                  <a:schemeClr val="accent1"/>
                </a:solidFill>
              </a:rPr>
              <a:t>right attitude </a:t>
            </a:r>
            <a:r>
              <a:rPr lang="en-US" sz="4000" b="1" dirty="0" smtClean="0">
                <a:solidFill>
                  <a:srgbClr val="000000"/>
                </a:solidFill>
              </a:rPr>
              <a:t>of </a:t>
            </a:r>
            <a:r>
              <a:rPr lang="en-US" sz="4000" b="1" i="1" dirty="0" smtClean="0">
                <a:solidFill>
                  <a:srgbClr val="000000"/>
                </a:solidFill>
              </a:rPr>
              <a:t>eager reception, </a:t>
            </a:r>
            <a:r>
              <a:rPr lang="en-US" sz="4000" b="1" u="sng" dirty="0" smtClean="0">
                <a:solidFill>
                  <a:srgbClr val="990000"/>
                </a:solidFill>
              </a:rPr>
              <a:t>Acts 17:11a</a:t>
            </a:r>
            <a:r>
              <a:rPr lang="en-US" sz="4000" b="1" dirty="0" smtClean="0">
                <a:solidFill>
                  <a:srgbClr val="000000"/>
                </a:solidFill>
              </a:rPr>
              <a:t>;</a:t>
            </a:r>
          </a:p>
          <a:p>
            <a:pPr marL="457200" lvl="2" indent="0">
              <a:lnSpc>
                <a:spcPct val="120000"/>
              </a:lnSpc>
              <a:buNone/>
            </a:pPr>
            <a:r>
              <a:rPr lang="en-US" sz="4000" b="1" dirty="0" smtClean="0">
                <a:solidFill>
                  <a:srgbClr val="990000"/>
                </a:solidFill>
              </a:rPr>
              <a:t>2.</a:t>
            </a:r>
            <a:r>
              <a:rPr lang="en-US" sz="4000" b="1" dirty="0" smtClean="0">
                <a:solidFill>
                  <a:srgbClr val="000000"/>
                </a:solidFill>
              </a:rPr>
              <a:t> With the </a:t>
            </a:r>
            <a:r>
              <a:rPr lang="en-US" sz="4000" b="1" i="1" dirty="0" smtClean="0">
                <a:solidFill>
                  <a:srgbClr val="990000"/>
                </a:solidFill>
              </a:rPr>
              <a:t>right practice </a:t>
            </a:r>
            <a:r>
              <a:rPr lang="en-US" sz="4000" b="1" dirty="0" smtClean="0">
                <a:solidFill>
                  <a:srgbClr val="000000"/>
                </a:solidFill>
              </a:rPr>
              <a:t>of </a:t>
            </a:r>
            <a:r>
              <a:rPr lang="en-US" sz="4000" b="1" i="1" dirty="0" smtClean="0">
                <a:solidFill>
                  <a:srgbClr val="000000"/>
                </a:solidFill>
              </a:rPr>
              <a:t>regularity, </a:t>
            </a:r>
            <a:r>
              <a:rPr lang="en-US" sz="4000" b="1" u="sng" dirty="0" smtClean="0">
                <a:solidFill>
                  <a:srgbClr val="990000"/>
                </a:solidFill>
              </a:rPr>
              <a:t>Acts 17:11b</a:t>
            </a:r>
            <a:r>
              <a:rPr lang="en-US" sz="4000" b="1" dirty="0" smtClean="0">
                <a:solidFill>
                  <a:srgbClr val="000000"/>
                </a:solidFill>
              </a:rPr>
              <a:t>;</a:t>
            </a:r>
          </a:p>
          <a:p>
            <a:pPr lvl="3">
              <a:lnSpc>
                <a:spcPct val="120000"/>
              </a:lnSpc>
              <a:buClr>
                <a:schemeClr val="accent1"/>
              </a:buClr>
            </a:pPr>
            <a:r>
              <a:rPr lang="en-US" sz="4000" b="1" dirty="0" smtClean="0">
                <a:solidFill>
                  <a:srgbClr val="000000"/>
                </a:solidFill>
              </a:rPr>
              <a:t>The Bereans </a:t>
            </a:r>
            <a:r>
              <a:rPr lang="en-US" sz="4000" b="1" i="1" dirty="0" smtClean="0">
                <a:solidFill>
                  <a:srgbClr val="000000"/>
                </a:solidFill>
              </a:rPr>
              <a:t>“</a:t>
            </a:r>
            <a:r>
              <a:rPr lang="en-US" sz="4000" b="1" i="1" dirty="0" smtClean="0">
                <a:solidFill>
                  <a:srgbClr val="990000"/>
                </a:solidFill>
              </a:rPr>
              <a:t>examined</a:t>
            </a:r>
            <a:r>
              <a:rPr lang="en-US" sz="4000" b="1" i="1" dirty="0" smtClean="0">
                <a:solidFill>
                  <a:srgbClr val="000000"/>
                </a:solidFill>
              </a:rPr>
              <a:t> the Scriptures daily”</a:t>
            </a:r>
            <a:r>
              <a:rPr lang="en-US" sz="4000" b="1" dirty="0" smtClean="0">
                <a:solidFill>
                  <a:srgbClr val="000000"/>
                </a:solidFill>
              </a:rPr>
              <a:t>- they didn’t use them as a sleeping pill to put themselves to bed at night!  </a:t>
            </a:r>
            <a:r>
              <a:rPr lang="en-US" sz="4000" b="1" i="1" dirty="0" smtClean="0">
                <a:solidFill>
                  <a:srgbClr val="000000"/>
                </a:solidFill>
              </a:rPr>
              <a:t>Examination </a:t>
            </a:r>
            <a:r>
              <a:rPr lang="en-US" sz="4000" b="1" dirty="0" smtClean="0">
                <a:solidFill>
                  <a:srgbClr val="000000"/>
                </a:solidFill>
              </a:rPr>
              <a:t>indicates more than a casual reading so that one can say, “I read the Bible from cover to cover.”  The right practices leads to, and</a:t>
            </a:r>
            <a:r>
              <a:rPr lang="en-US" sz="4000" b="1" i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</a:rPr>
              <a:t>stems from, the right purpose.</a:t>
            </a:r>
          </a:p>
          <a:p>
            <a:pPr lvl="3">
              <a:lnSpc>
                <a:spcPct val="120000"/>
              </a:lnSpc>
              <a:buClr>
                <a:schemeClr val="accent1"/>
              </a:buClr>
            </a:pPr>
            <a:r>
              <a:rPr lang="en-US" sz="4000" b="1" dirty="0" smtClean="0">
                <a:solidFill>
                  <a:srgbClr val="000000"/>
                </a:solidFill>
              </a:rPr>
              <a:t> The Bereans </a:t>
            </a:r>
            <a:r>
              <a:rPr lang="en-US" sz="4000" b="1" i="1" dirty="0" smtClean="0">
                <a:solidFill>
                  <a:srgbClr val="000000"/>
                </a:solidFill>
              </a:rPr>
              <a:t>“examined </a:t>
            </a:r>
            <a:r>
              <a:rPr lang="en-US" sz="4000" b="1" i="1" dirty="0" smtClean="0">
                <a:solidFill>
                  <a:srgbClr val="990000"/>
                </a:solidFill>
              </a:rPr>
              <a:t>the Scriptures</a:t>
            </a:r>
            <a:r>
              <a:rPr lang="en-US" sz="4000" b="1" i="1" dirty="0" smtClean="0">
                <a:solidFill>
                  <a:srgbClr val="000000"/>
                </a:solidFill>
              </a:rPr>
              <a:t> daily”- </a:t>
            </a:r>
            <a:r>
              <a:rPr lang="en-US" sz="4000" b="1" dirty="0" smtClean="0">
                <a:solidFill>
                  <a:srgbClr val="000000"/>
                </a:solidFill>
              </a:rPr>
              <a:t>they didn’t pull out the Scriptures and three science textbooks and four periodicals.  Don’t sidetrack your examination of the Scriptures by </a:t>
            </a:r>
            <a:r>
              <a:rPr lang="en-US" sz="4000" b="1" smtClean="0">
                <a:solidFill>
                  <a:srgbClr val="000000"/>
                </a:solidFill>
              </a:rPr>
              <a:t>“chasing </a:t>
            </a:r>
            <a:r>
              <a:rPr lang="en-US" sz="4000" b="1" dirty="0" smtClean="0">
                <a:solidFill>
                  <a:srgbClr val="000000"/>
                </a:solidFill>
              </a:rPr>
              <a:t>rabbits” in other uninspired works. </a:t>
            </a:r>
          </a:p>
          <a:p>
            <a:pPr lvl="3">
              <a:lnSpc>
                <a:spcPct val="120000"/>
              </a:lnSpc>
              <a:buClr>
                <a:schemeClr val="accent1"/>
              </a:buClr>
            </a:pPr>
            <a:r>
              <a:rPr lang="en-US" sz="4000" b="1" dirty="0" smtClean="0">
                <a:solidFill>
                  <a:srgbClr val="000000"/>
                </a:solidFill>
              </a:rPr>
              <a:t>The Bereans </a:t>
            </a:r>
            <a:r>
              <a:rPr lang="en-US" sz="4000" b="1" i="1" dirty="0" smtClean="0">
                <a:solidFill>
                  <a:srgbClr val="000000"/>
                </a:solidFill>
              </a:rPr>
              <a:t>“examined the Scriptures </a:t>
            </a:r>
            <a:r>
              <a:rPr lang="en-US" sz="4000" b="1" i="1" dirty="0" smtClean="0">
                <a:solidFill>
                  <a:srgbClr val="990000"/>
                </a:solidFill>
              </a:rPr>
              <a:t>daily</a:t>
            </a:r>
            <a:r>
              <a:rPr lang="en-US" sz="4000" b="1" i="1" dirty="0" smtClean="0">
                <a:solidFill>
                  <a:srgbClr val="000000"/>
                </a:solidFill>
              </a:rPr>
              <a:t>”- </a:t>
            </a:r>
            <a:r>
              <a:rPr lang="en-US" sz="4000" b="1" dirty="0" smtClean="0">
                <a:solidFill>
                  <a:srgbClr val="000000"/>
                </a:solidFill>
              </a:rPr>
              <a:t>consistency is vital.  Examine the Text with </a:t>
            </a:r>
            <a:r>
              <a:rPr lang="en-US" sz="4000" b="1" i="1" dirty="0" smtClean="0">
                <a:solidFill>
                  <a:srgbClr val="000000"/>
                </a:solidFill>
              </a:rPr>
              <a:t>regularity </a:t>
            </a:r>
            <a:r>
              <a:rPr lang="en-US" sz="4000" b="1" dirty="0" smtClean="0">
                <a:solidFill>
                  <a:srgbClr val="000000"/>
                </a:solidFill>
              </a:rPr>
              <a:t>rather than inconsistency or haphazardness.  Start the day with the Bible!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2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18282"/>
            <a:ext cx="8387261" cy="4839718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#8- </a:t>
            </a:r>
            <a:r>
              <a:rPr lang="en-US" sz="2200" b="1" dirty="0" smtClean="0">
                <a:solidFill>
                  <a:srgbClr val="990000"/>
                </a:solidFill>
              </a:rPr>
              <a:t>“</a:t>
            </a:r>
            <a:r>
              <a:rPr lang="en-US" sz="2200" b="1" i="1" dirty="0" smtClean="0">
                <a:solidFill>
                  <a:srgbClr val="990000"/>
                </a:solidFill>
              </a:rPr>
              <a:t>Read the Book!”  </a:t>
            </a:r>
            <a:r>
              <a:rPr lang="en-US" sz="2200" b="1" dirty="0" smtClean="0">
                <a:solidFill>
                  <a:schemeClr val="tx1"/>
                </a:solidFill>
              </a:rPr>
              <a:t>How?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rgbClr val="990000"/>
                </a:solidFill>
              </a:rPr>
              <a:t>Noble-mindedly</a:t>
            </a:r>
            <a:r>
              <a:rPr lang="en-US" sz="2200" b="1" dirty="0" smtClean="0">
                <a:solidFill>
                  <a:srgbClr val="000000"/>
                </a:solidFill>
              </a:rPr>
              <a:t>, by reading it:  </a:t>
            </a:r>
            <a:endParaRPr lang="en-US" sz="2200" b="1" dirty="0">
              <a:solidFill>
                <a:schemeClr val="tx1"/>
              </a:solidFill>
            </a:endParaRPr>
          </a:p>
          <a:p>
            <a:pPr marL="457200" lvl="2" indent="0">
              <a:buNone/>
            </a:pPr>
            <a:r>
              <a:rPr lang="en-US" sz="2200" b="1" dirty="0" smtClean="0">
                <a:solidFill>
                  <a:srgbClr val="990000"/>
                </a:solidFill>
              </a:rPr>
              <a:t>1.</a:t>
            </a:r>
            <a:r>
              <a:rPr lang="en-US" sz="2200" b="1" dirty="0" smtClean="0">
                <a:solidFill>
                  <a:srgbClr val="000000"/>
                </a:solidFill>
              </a:rPr>
              <a:t> With the </a:t>
            </a:r>
            <a:r>
              <a:rPr lang="en-US" sz="2200" b="1" i="1" dirty="0" smtClean="0">
                <a:solidFill>
                  <a:schemeClr val="accent1"/>
                </a:solidFill>
              </a:rPr>
              <a:t>right attitude </a:t>
            </a:r>
            <a:r>
              <a:rPr lang="en-US" sz="2200" b="1" dirty="0" smtClean="0">
                <a:solidFill>
                  <a:srgbClr val="000000"/>
                </a:solidFill>
              </a:rPr>
              <a:t>of </a:t>
            </a:r>
            <a:r>
              <a:rPr lang="en-US" sz="2200" b="1" i="1" dirty="0" smtClean="0">
                <a:solidFill>
                  <a:srgbClr val="000000"/>
                </a:solidFill>
              </a:rPr>
              <a:t>eager reception, </a:t>
            </a:r>
            <a:r>
              <a:rPr lang="en-US" sz="2200" b="1" u="sng" dirty="0" smtClean="0">
                <a:solidFill>
                  <a:srgbClr val="990000"/>
                </a:solidFill>
              </a:rPr>
              <a:t>Acts 17:11a</a:t>
            </a:r>
            <a:r>
              <a:rPr lang="en-US" sz="2200" b="1" dirty="0" smtClean="0">
                <a:solidFill>
                  <a:srgbClr val="000000"/>
                </a:solidFill>
              </a:rPr>
              <a:t>;</a:t>
            </a:r>
          </a:p>
          <a:p>
            <a:pPr marL="457200" lvl="2" indent="0">
              <a:buNone/>
            </a:pPr>
            <a:r>
              <a:rPr lang="en-US" sz="2200" b="1" dirty="0" smtClean="0">
                <a:solidFill>
                  <a:srgbClr val="990000"/>
                </a:solidFill>
              </a:rPr>
              <a:t>2.</a:t>
            </a:r>
            <a:r>
              <a:rPr lang="en-US" sz="2200" b="1" dirty="0" smtClean="0">
                <a:solidFill>
                  <a:srgbClr val="000000"/>
                </a:solidFill>
              </a:rPr>
              <a:t> With the </a:t>
            </a:r>
            <a:r>
              <a:rPr lang="en-US" sz="2200" b="1" i="1" dirty="0" smtClean="0">
                <a:solidFill>
                  <a:srgbClr val="990000"/>
                </a:solidFill>
              </a:rPr>
              <a:t>right practice </a:t>
            </a:r>
            <a:r>
              <a:rPr lang="en-US" sz="2200" b="1" dirty="0" smtClean="0">
                <a:solidFill>
                  <a:srgbClr val="000000"/>
                </a:solidFill>
              </a:rPr>
              <a:t>of </a:t>
            </a:r>
            <a:r>
              <a:rPr lang="en-US" sz="2200" b="1" i="1" dirty="0" smtClean="0">
                <a:solidFill>
                  <a:srgbClr val="000000"/>
                </a:solidFill>
              </a:rPr>
              <a:t>regularity, </a:t>
            </a:r>
            <a:r>
              <a:rPr lang="en-US" sz="2200" b="1" u="sng" dirty="0" smtClean="0">
                <a:solidFill>
                  <a:srgbClr val="990000"/>
                </a:solidFill>
              </a:rPr>
              <a:t>Acts 17:11b</a:t>
            </a:r>
            <a:r>
              <a:rPr lang="en-US" sz="2200" b="1" dirty="0" smtClean="0">
                <a:solidFill>
                  <a:srgbClr val="000000"/>
                </a:solidFill>
              </a:rPr>
              <a:t>;</a:t>
            </a:r>
          </a:p>
          <a:p>
            <a:pPr marL="457200" lvl="2" indent="0">
              <a:buNone/>
            </a:pPr>
            <a:r>
              <a:rPr lang="en-US" sz="2200" b="1" dirty="0">
                <a:solidFill>
                  <a:srgbClr val="990000"/>
                </a:solidFill>
              </a:rPr>
              <a:t>3.</a:t>
            </a:r>
            <a:r>
              <a:rPr lang="en-US" sz="2200" b="1" dirty="0">
                <a:solidFill>
                  <a:srgbClr val="000000"/>
                </a:solidFill>
              </a:rPr>
              <a:t> With the </a:t>
            </a:r>
            <a:r>
              <a:rPr lang="en-US" sz="2200" b="1" i="1" dirty="0">
                <a:solidFill>
                  <a:srgbClr val="990000"/>
                </a:solidFill>
              </a:rPr>
              <a:t>right purpose</a:t>
            </a:r>
            <a:r>
              <a:rPr lang="en-US" sz="2200" b="1" dirty="0">
                <a:solidFill>
                  <a:srgbClr val="99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</a:rPr>
              <a:t>of </a:t>
            </a:r>
            <a:r>
              <a:rPr lang="en-US" sz="2200" b="1" i="1" dirty="0">
                <a:solidFill>
                  <a:srgbClr val="000000"/>
                </a:solidFill>
              </a:rPr>
              <a:t>learning Truth </a:t>
            </a:r>
            <a:r>
              <a:rPr lang="en-US" sz="2200" b="1" dirty="0">
                <a:solidFill>
                  <a:srgbClr val="000000"/>
                </a:solidFill>
              </a:rPr>
              <a:t>(in order to </a:t>
            </a:r>
            <a:r>
              <a:rPr lang="en-US" sz="2200" b="1" dirty="0" smtClean="0">
                <a:solidFill>
                  <a:srgbClr val="000000"/>
                </a:solidFill>
              </a:rPr>
              <a:t>	practice </a:t>
            </a:r>
            <a:r>
              <a:rPr lang="en-US" sz="2200" b="1" dirty="0">
                <a:solidFill>
                  <a:srgbClr val="000000"/>
                </a:solidFill>
              </a:rPr>
              <a:t>it)</a:t>
            </a:r>
            <a:r>
              <a:rPr lang="en-US" sz="2200" b="1" dirty="0" smtClean="0">
                <a:solidFill>
                  <a:srgbClr val="000000"/>
                </a:solidFill>
              </a:rPr>
              <a:t>,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u="sng" dirty="0" smtClean="0">
                <a:solidFill>
                  <a:srgbClr val="990000"/>
                </a:solidFill>
              </a:rPr>
              <a:t>Acts </a:t>
            </a:r>
            <a:r>
              <a:rPr lang="en-US" sz="2200" b="1" u="sng" dirty="0">
                <a:solidFill>
                  <a:srgbClr val="990000"/>
                </a:solidFill>
              </a:rPr>
              <a:t>17:11c</a:t>
            </a:r>
            <a:r>
              <a:rPr lang="en-US" sz="2200" b="1" dirty="0" smtClean="0">
                <a:solidFill>
                  <a:srgbClr val="000000"/>
                </a:solidFill>
              </a:rPr>
              <a:t>.</a:t>
            </a:r>
          </a:p>
          <a:p>
            <a:pPr lvl="3">
              <a:buClr>
                <a:schemeClr val="accent1"/>
              </a:buClr>
            </a:pPr>
            <a:r>
              <a:rPr lang="en-US" sz="2000" b="1" dirty="0" smtClean="0">
                <a:solidFill>
                  <a:srgbClr val="000000"/>
                </a:solidFill>
              </a:rPr>
              <a:t> The Bereans didn’t have the purely </a:t>
            </a:r>
            <a:r>
              <a:rPr lang="en-US" sz="2000" b="1" i="1" dirty="0" smtClean="0">
                <a:solidFill>
                  <a:srgbClr val="000000"/>
                </a:solidFill>
              </a:rPr>
              <a:t>academic </a:t>
            </a:r>
            <a:r>
              <a:rPr lang="en-US" sz="2000" b="1" dirty="0" smtClean="0">
                <a:solidFill>
                  <a:srgbClr val="000000"/>
                </a:solidFill>
              </a:rPr>
              <a:t>or </a:t>
            </a:r>
            <a:r>
              <a:rPr lang="en-US" sz="2000" b="1" i="1" dirty="0" smtClean="0">
                <a:solidFill>
                  <a:srgbClr val="000000"/>
                </a:solidFill>
              </a:rPr>
              <a:t>philosophical </a:t>
            </a:r>
            <a:r>
              <a:rPr lang="en-US" sz="2000" b="1" dirty="0" smtClean="0">
                <a:solidFill>
                  <a:srgbClr val="000000"/>
                </a:solidFill>
              </a:rPr>
              <a:t>purposes of the Athenians, </a:t>
            </a:r>
            <a:r>
              <a:rPr lang="en-US" sz="2000" b="1" u="sng" dirty="0" smtClean="0">
                <a:solidFill>
                  <a:srgbClr val="990000"/>
                </a:solidFill>
              </a:rPr>
              <a:t>cp. vv.16-21,32</a:t>
            </a:r>
            <a:r>
              <a:rPr lang="en-US" sz="2000" b="1" dirty="0" smtClean="0">
                <a:solidFill>
                  <a:srgbClr val="990000"/>
                </a:solidFill>
              </a:rPr>
              <a:t>.</a:t>
            </a:r>
          </a:p>
          <a:p>
            <a:pPr lvl="3">
              <a:buClr>
                <a:schemeClr val="accent1"/>
              </a:buClr>
            </a:pPr>
            <a:r>
              <a:rPr lang="en-US" sz="2000" b="1" dirty="0">
                <a:solidFill>
                  <a:srgbClr val="990000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The Bereans weren’t looking for </a:t>
            </a:r>
            <a:r>
              <a:rPr lang="en-US" sz="2000" b="1" i="1" dirty="0" smtClean="0">
                <a:solidFill>
                  <a:srgbClr val="990000"/>
                </a:solidFill>
              </a:rPr>
              <a:t>a truth </a:t>
            </a:r>
            <a:r>
              <a:rPr lang="en-US" sz="2000" b="1" dirty="0" smtClean="0">
                <a:solidFill>
                  <a:srgbClr val="000000"/>
                </a:solidFill>
              </a:rPr>
              <a:t>about which to philosophize and argue, they were looking for </a:t>
            </a:r>
            <a:r>
              <a:rPr lang="en-US" sz="2000" b="1" i="1" dirty="0" smtClean="0">
                <a:solidFill>
                  <a:srgbClr val="990000"/>
                </a:solidFill>
              </a:rPr>
              <a:t>the </a:t>
            </a:r>
            <a:r>
              <a:rPr lang="en-US" sz="2000" b="1" i="1" dirty="0" smtClean="0">
                <a:solidFill>
                  <a:srgbClr val="000000"/>
                </a:solidFill>
              </a:rPr>
              <a:t>Truth </a:t>
            </a:r>
            <a:r>
              <a:rPr lang="en-US" sz="2000" b="1" dirty="0" smtClean="0">
                <a:solidFill>
                  <a:srgbClr val="000000"/>
                </a:solidFill>
              </a:rPr>
              <a:t>to believe in and to be saved by, </a:t>
            </a:r>
            <a:r>
              <a:rPr lang="en-US" sz="2000" b="1" u="sng" dirty="0" smtClean="0">
                <a:solidFill>
                  <a:srgbClr val="990000"/>
                </a:solidFill>
              </a:rPr>
              <a:t>v.12</a:t>
            </a:r>
            <a:r>
              <a:rPr lang="en-US" sz="2000" b="1" dirty="0" smtClean="0">
                <a:solidFill>
                  <a:srgbClr val="000000"/>
                </a:solidFill>
              </a:rPr>
              <a:t>!</a:t>
            </a:r>
            <a:r>
              <a:rPr lang="en-US" sz="2000" b="1" dirty="0" smtClean="0">
                <a:solidFill>
                  <a:srgbClr val="990000"/>
                </a:solidFill>
              </a:rPr>
              <a:t> </a:t>
            </a:r>
          </a:p>
          <a:p>
            <a:pPr lvl="3">
              <a:buClr>
                <a:schemeClr val="accent1"/>
              </a:buClr>
            </a:pPr>
            <a:r>
              <a:rPr lang="en-US" sz="2000" b="1" dirty="0">
                <a:solidFill>
                  <a:srgbClr val="990000"/>
                </a:solidFill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</a:rPr>
              <a:t>The </a:t>
            </a:r>
            <a:r>
              <a:rPr lang="en-US" sz="2000" b="1" dirty="0" smtClean="0">
                <a:solidFill>
                  <a:srgbClr val="000000"/>
                </a:solidFill>
              </a:rPr>
              <a:t>Truth has a </a:t>
            </a:r>
            <a:r>
              <a:rPr lang="en-US" sz="2000" b="1" i="1" dirty="0" smtClean="0">
                <a:solidFill>
                  <a:srgbClr val="000000"/>
                </a:solidFill>
              </a:rPr>
              <a:t>noble </a:t>
            </a:r>
            <a:r>
              <a:rPr lang="en-US" sz="2000" b="1" dirty="0" smtClean="0">
                <a:solidFill>
                  <a:srgbClr val="000000"/>
                </a:solidFill>
              </a:rPr>
              <a:t>purpose, </a:t>
            </a:r>
            <a:r>
              <a:rPr lang="en-US" sz="2000" b="1" u="sng" dirty="0" smtClean="0">
                <a:solidFill>
                  <a:schemeClr val="accent1"/>
                </a:solidFill>
              </a:rPr>
              <a:t>Rom.1:16-17</a:t>
            </a:r>
            <a:r>
              <a:rPr lang="en-US" sz="2000" b="1" dirty="0" smtClean="0">
                <a:solidFill>
                  <a:srgbClr val="000000"/>
                </a:solidFill>
              </a:rPr>
              <a:t>; </a:t>
            </a:r>
            <a:r>
              <a:rPr lang="en-US" sz="2000" b="1" u="sng" dirty="0" smtClean="0">
                <a:solidFill>
                  <a:srgbClr val="990000"/>
                </a:solidFill>
              </a:rPr>
              <a:t>1Tim</a:t>
            </a:r>
            <a:r>
              <a:rPr lang="en-US" sz="2000" b="1" u="sng" dirty="0" smtClean="0">
                <a:solidFill>
                  <a:srgbClr val="990000"/>
                </a:solidFill>
              </a:rPr>
              <a:t>.1:3-7; 2:4-5</a:t>
            </a:r>
            <a:r>
              <a:rPr lang="en-US" sz="2000" b="1" dirty="0" smtClean="0">
                <a:solidFill>
                  <a:srgbClr val="000000"/>
                </a:solidFill>
              </a:rPr>
              <a:t>; for </a:t>
            </a:r>
            <a:r>
              <a:rPr lang="en-US" sz="2000" b="1" i="1" dirty="0" smtClean="0">
                <a:solidFill>
                  <a:srgbClr val="000000"/>
                </a:solidFill>
              </a:rPr>
              <a:t>noble-minded </a:t>
            </a:r>
            <a:r>
              <a:rPr lang="en-US" sz="2000" b="1" dirty="0" smtClean="0">
                <a:solidFill>
                  <a:srgbClr val="000000"/>
                </a:solidFill>
              </a:rPr>
              <a:t>people, </a:t>
            </a:r>
            <a:r>
              <a:rPr lang="en-US" sz="2000" b="1" u="sng" dirty="0" smtClean="0">
                <a:solidFill>
                  <a:srgbClr val="990000"/>
                </a:solidFill>
              </a:rPr>
              <a:t>cf. 1Pet.2:2</a:t>
            </a:r>
            <a:r>
              <a:rPr lang="en-US" sz="2000" b="1" dirty="0" smtClean="0">
                <a:solidFill>
                  <a:srgbClr val="000000"/>
                </a:solidFill>
              </a:rPr>
              <a:t>. 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319</TotalTime>
  <Words>1157</Words>
  <Application>Microsoft Macintosh PowerPoint</Application>
  <PresentationFormat>On-screen Show (4:3)</PresentationFormat>
  <Paragraphs>86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1_Plaza</vt:lpstr>
      <vt:lpstr>2_Plaza</vt:lpstr>
      <vt:lpstr>PowerPoint Presentation</vt:lpstr>
      <vt:lpstr>How to Understand the Bible Part 6, The Conclusion</vt:lpstr>
      <vt:lpstr>Keys to Understanding the Bible</vt:lpstr>
      <vt:lpstr>Keys to Understanding the Bible</vt:lpstr>
      <vt:lpstr>Keys to Understanding the Bible</vt:lpstr>
      <vt:lpstr>Keys to Understanding the Bible</vt:lpstr>
      <vt:lpstr>Keys to Understanding the Bible</vt:lpstr>
      <vt:lpstr>Keys to Understanding the Bible</vt:lpstr>
      <vt:lpstr>Keys to Understanding the Bible</vt:lpstr>
      <vt:lpstr>Keys to Understanding the Bible</vt:lpstr>
      <vt:lpstr>Keys to Understanding the Bible: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19</cp:revision>
  <cp:lastPrinted>2013-03-03T23:27:46Z</cp:lastPrinted>
  <dcterms:created xsi:type="dcterms:W3CDTF">2013-03-03T21:31:55Z</dcterms:created>
  <dcterms:modified xsi:type="dcterms:W3CDTF">2017-04-09T23:25:32Z</dcterms:modified>
</cp:coreProperties>
</file>