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9" r:id="rId9"/>
    <p:sldId id="270" r:id="rId10"/>
    <p:sldId id="271" r:id="rId11"/>
    <p:sldId id="272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88" autoAdjust="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7A1EA-7120-1F46-B6A9-BB962F5B1B36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7D93-D3D3-384B-943B-5FB10EF43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49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0B68B-451B-2D42-B7B0-DFAFA21B0F36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ED54-27E6-9F43-A018-30E8B87EA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57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i="0" u="sn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200" b="1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1050" b="1" i="1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US" sz="2400" b="0" i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163CE-EC3C-E24E-A04C-E19D2EAC3B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1D1CD6C-70F0-5642-9FA5-FD910EDC10FB}" type="datetimeFigureOut">
              <a:rPr lang="en-US" smtClean="0"/>
              <a:t>3/12/17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3F9815F-2AE1-4649-82E8-EABC03D99A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4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5053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#6- Cut </a:t>
            </a:r>
            <a:r>
              <a:rPr lang="en-US" sz="2600" b="1" dirty="0" smtClean="0">
                <a:solidFill>
                  <a:schemeClr val="accent1"/>
                </a:solidFill>
              </a:rPr>
              <a:t>Straight- </a:t>
            </a:r>
            <a:r>
              <a:rPr lang="en-US" sz="2600" b="1" dirty="0" smtClean="0">
                <a:solidFill>
                  <a:schemeClr val="tx1"/>
                </a:solidFill>
              </a:rPr>
              <a:t>What else does this mean?</a:t>
            </a:r>
          </a:p>
          <a:p>
            <a:pPr marL="228600" lvl="1" indent="0" algn="ctr">
              <a:buClr>
                <a:schemeClr val="accent1"/>
              </a:buClr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Then &amp; There </a:t>
            </a:r>
            <a:r>
              <a:rPr lang="en-US" sz="2400" b="1" dirty="0" smtClean="0">
                <a:solidFill>
                  <a:schemeClr val="accent1"/>
                </a:solidFill>
              </a:rPr>
              <a:t>vs. </a:t>
            </a:r>
            <a:r>
              <a:rPr lang="en-US" sz="2400" b="1" i="1" dirty="0" smtClean="0">
                <a:solidFill>
                  <a:schemeClr val="accent1"/>
                </a:solidFill>
              </a:rPr>
              <a:t>Here &amp; Now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For example, the Apostles were given the ability to impart miraculous powers of the Holy Spirit by the </a:t>
            </a:r>
            <a:r>
              <a:rPr lang="en-US" sz="2400" b="1" i="1" dirty="0" smtClean="0"/>
              <a:t>“laying on” </a:t>
            </a:r>
            <a:r>
              <a:rPr lang="en-US" sz="2400" b="1" dirty="0" smtClean="0"/>
              <a:t>of their hands, </a:t>
            </a:r>
            <a:r>
              <a:rPr lang="en-US" sz="2400" b="1" u="sng" dirty="0" smtClean="0">
                <a:solidFill>
                  <a:srgbClr val="990000"/>
                </a:solidFill>
              </a:rPr>
              <a:t>Acts 8:18-19</a:t>
            </a:r>
            <a:r>
              <a:rPr lang="en-US" sz="2400" b="1" dirty="0" smtClean="0"/>
              <a:t>. 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But, this ability to </a:t>
            </a:r>
            <a:r>
              <a:rPr lang="en-US" sz="2400" b="1" i="1" dirty="0" smtClean="0">
                <a:solidFill>
                  <a:schemeClr val="tx1"/>
                </a:solidFill>
              </a:rPr>
              <a:t>pass on </a:t>
            </a:r>
            <a:r>
              <a:rPr lang="en-US" sz="2400" b="1" dirty="0" smtClean="0">
                <a:solidFill>
                  <a:schemeClr val="tx1"/>
                </a:solidFill>
              </a:rPr>
              <a:t>the gifts of the Spirit was only given to the Apostles, </a:t>
            </a:r>
            <a:r>
              <a:rPr lang="en-US" sz="2400" b="1" u="sng" dirty="0" smtClean="0">
                <a:solidFill>
                  <a:srgbClr val="990000"/>
                </a:solidFill>
              </a:rPr>
              <a:t>cf. Acts 6:3-5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lang="en-US" sz="2400" b="1" u="sng" dirty="0" smtClean="0">
                <a:solidFill>
                  <a:srgbClr val="990000"/>
                </a:solidFill>
                <a:sym typeface="Wingdings"/>
              </a:rPr>
              <a:t>8:5-6,12-13</a:t>
            </a:r>
            <a:r>
              <a:rPr lang="en-US" sz="2400" b="1" dirty="0" smtClean="0">
                <a:solidFill>
                  <a:schemeClr val="tx1"/>
                </a:solidFill>
                <a:sym typeface="Wingdings"/>
              </a:rPr>
              <a:t>  </a:t>
            </a:r>
            <a:r>
              <a:rPr lang="en-US" sz="2400" b="1" u="sng" dirty="0" smtClean="0">
                <a:solidFill>
                  <a:srgbClr val="990000"/>
                </a:solidFill>
                <a:sym typeface="Wingdings"/>
              </a:rPr>
              <a:t>14-17</a:t>
            </a:r>
            <a:r>
              <a:rPr lang="en-US" sz="2400" b="1" dirty="0" smtClean="0">
                <a:solidFill>
                  <a:schemeClr val="tx1"/>
                </a:solidFill>
                <a:sym typeface="Wingdings"/>
              </a:rPr>
              <a:t>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Thus, with the death of the last Apostle (John, about 98 or 99 A.D.), so also died the ability to pass on miraculous gifts of the Spirit!   So….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2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50532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#6- Cut </a:t>
            </a:r>
            <a:r>
              <a:rPr lang="en-US" sz="2600" b="1" dirty="0" smtClean="0">
                <a:solidFill>
                  <a:schemeClr val="accent1"/>
                </a:solidFill>
              </a:rPr>
              <a:t>Straight- </a:t>
            </a:r>
            <a:r>
              <a:rPr lang="en-US" sz="2600" b="1" dirty="0" smtClean="0">
                <a:solidFill>
                  <a:schemeClr val="tx1"/>
                </a:solidFill>
              </a:rPr>
              <a:t>What else does this mean?</a:t>
            </a:r>
          </a:p>
          <a:p>
            <a:pPr marL="228600" lvl="1" indent="0" algn="ctr">
              <a:buClr>
                <a:schemeClr val="accent1"/>
              </a:buClr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Then &amp; There </a:t>
            </a:r>
            <a:r>
              <a:rPr lang="en-US" sz="2400" b="1" dirty="0" smtClean="0">
                <a:solidFill>
                  <a:schemeClr val="accent1"/>
                </a:solidFill>
              </a:rPr>
              <a:t>vs. </a:t>
            </a:r>
            <a:r>
              <a:rPr lang="en-US" sz="2400" b="1" i="1" dirty="0" smtClean="0">
                <a:solidFill>
                  <a:schemeClr val="accent1"/>
                </a:solidFill>
              </a:rPr>
              <a:t>Here &amp; Now</a:t>
            </a:r>
          </a:p>
          <a:p>
            <a:pPr lvl="1">
              <a:buClr>
                <a:schemeClr val="accent1"/>
              </a:buClr>
            </a:pPr>
            <a:r>
              <a:rPr lang="en-US" sz="2400" b="1" dirty="0">
                <a:solidFill>
                  <a:schemeClr val="tx1"/>
                </a:solidFill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line must be </a:t>
            </a:r>
            <a:r>
              <a:rPr lang="en-US" sz="2400" b="1" dirty="0">
                <a:solidFill>
                  <a:srgbClr val="990000"/>
                </a:solidFill>
              </a:rPr>
              <a:t>“cut straight,” </a:t>
            </a:r>
            <a:r>
              <a:rPr lang="en-US" sz="2400" b="1" dirty="0">
                <a:solidFill>
                  <a:schemeClr val="tx1"/>
                </a:solidFill>
              </a:rPr>
              <a:t>or </a:t>
            </a:r>
            <a:r>
              <a:rPr lang="en-US" sz="2400" b="1" dirty="0">
                <a:solidFill>
                  <a:srgbClr val="990000"/>
                </a:solidFill>
              </a:rPr>
              <a:t>“handled accurately”</a:t>
            </a:r>
            <a:r>
              <a:rPr lang="en-US" sz="2400" b="1" dirty="0">
                <a:solidFill>
                  <a:schemeClr val="tx1"/>
                </a:solidFill>
              </a:rPr>
              <a:t> between </a:t>
            </a:r>
            <a:r>
              <a:rPr lang="en-US" sz="2400" b="1" i="1" dirty="0">
                <a:solidFill>
                  <a:srgbClr val="990000"/>
                </a:solidFill>
              </a:rPr>
              <a:t>then &amp; there </a:t>
            </a:r>
            <a:r>
              <a:rPr lang="en-US" sz="2400" b="1" dirty="0">
                <a:solidFill>
                  <a:schemeClr val="tx1"/>
                </a:solidFill>
              </a:rPr>
              <a:t>vs. </a:t>
            </a:r>
            <a:r>
              <a:rPr lang="en-US" sz="2400" b="1" i="1" dirty="0">
                <a:solidFill>
                  <a:srgbClr val="990000"/>
                </a:solidFill>
              </a:rPr>
              <a:t>here &amp; now! </a:t>
            </a:r>
            <a:endParaRPr lang="en-US" sz="2400" b="1" i="1" dirty="0" smtClean="0">
              <a:solidFill>
                <a:srgbClr val="99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This is just one example that emphasizes that there are some differences that must be taken into account between </a:t>
            </a:r>
            <a:r>
              <a:rPr lang="en-US" sz="2400" b="1" i="1" dirty="0" smtClean="0">
                <a:solidFill>
                  <a:srgbClr val="990000"/>
                </a:solidFill>
              </a:rPr>
              <a:t>then &amp; there </a:t>
            </a:r>
            <a:r>
              <a:rPr lang="en-US" sz="2400" b="1" dirty="0" smtClean="0">
                <a:solidFill>
                  <a:srgbClr val="000000"/>
                </a:solidFill>
              </a:rPr>
              <a:t>and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here &amp; now</a:t>
            </a:r>
            <a:r>
              <a:rPr lang="en-US" sz="2400" b="1" dirty="0" smtClean="0">
                <a:solidFill>
                  <a:srgbClr val="990000"/>
                </a:solidFill>
              </a:rPr>
              <a:t>.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Others could be given, but time and space will just not allow for it.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Suffice it to say that if we are to understand the Bible (and we must!), then </a:t>
            </a:r>
            <a:r>
              <a:rPr lang="en-US" sz="2400" b="1" i="1" dirty="0" smtClean="0">
                <a:solidFill>
                  <a:srgbClr val="000000"/>
                </a:solidFill>
              </a:rPr>
              <a:t>seeing </a:t>
            </a:r>
            <a:r>
              <a:rPr lang="en-US" sz="2400" b="1" dirty="0" smtClean="0">
                <a:solidFill>
                  <a:srgbClr val="000000"/>
                </a:solidFill>
              </a:rPr>
              <a:t>and </a:t>
            </a:r>
            <a:r>
              <a:rPr lang="en-US" sz="2400" b="1" i="1" dirty="0" smtClean="0">
                <a:solidFill>
                  <a:schemeClr val="accent1"/>
                </a:solidFill>
              </a:rPr>
              <a:t>“cutting straight”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such lines of distinction in text is vital. </a:t>
            </a:r>
            <a:endParaRPr lang="en-US" sz="2400" b="1" dirty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endParaRPr lang="en-US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96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45950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Conclusion:</a:t>
            </a:r>
            <a:r>
              <a:rPr lang="en-US" sz="2800" b="1" dirty="0" smtClean="0">
                <a:solidFill>
                  <a:srgbClr val="990000"/>
                </a:solidFill>
              </a:rPr>
              <a:t> What are our Keys?</a:t>
            </a:r>
          </a:p>
          <a:p>
            <a:pPr marL="685800" lvl="1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990000"/>
                </a:solidFill>
              </a:rPr>
              <a:t>Get the Big Picture </a:t>
            </a:r>
          </a:p>
          <a:p>
            <a:pPr marL="685800" lvl="1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990000"/>
                </a:solidFill>
              </a:rPr>
              <a:t>4 us not 2 us </a:t>
            </a:r>
          </a:p>
          <a:p>
            <a:pPr marL="685800" lvl="1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990000"/>
                </a:solidFill>
              </a:rPr>
              <a:t>Get the Context </a:t>
            </a:r>
          </a:p>
          <a:p>
            <a:pPr marL="685800" lvl="1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990000"/>
                </a:solidFill>
              </a:rPr>
              <a:t>Is not all, but does contain, </a:t>
            </a:r>
            <a:r>
              <a:rPr lang="en-US" sz="2400" b="1" i="1" dirty="0" smtClean="0">
                <a:solidFill>
                  <a:srgbClr val="990000"/>
                </a:solidFill>
              </a:rPr>
              <a:t>figurative language</a:t>
            </a:r>
            <a:r>
              <a:rPr lang="en-US" sz="2400" b="1" i="1" dirty="0" smtClean="0"/>
              <a:t> </a:t>
            </a:r>
          </a:p>
          <a:p>
            <a:pPr marL="685800" lvl="1" indent="-45720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Many </a:t>
            </a:r>
            <a:r>
              <a:rPr lang="en-US" sz="2400" b="1" i="1" dirty="0" smtClean="0">
                <a:solidFill>
                  <a:schemeClr val="accent1"/>
                </a:solidFill>
              </a:rPr>
              <a:t>writers-</a:t>
            </a:r>
            <a:r>
              <a:rPr lang="en-US" sz="2400" b="1" dirty="0" smtClean="0">
                <a:solidFill>
                  <a:schemeClr val="accent1"/>
                </a:solidFill>
              </a:rPr>
              <a:t> one </a:t>
            </a:r>
            <a:r>
              <a:rPr lang="en-US" sz="2400" b="1" i="1" dirty="0" smtClean="0">
                <a:solidFill>
                  <a:schemeClr val="accent1"/>
                </a:solidFill>
              </a:rPr>
              <a:t>Author</a:t>
            </a:r>
            <a:r>
              <a:rPr lang="en-US" sz="2400" b="1" dirty="0" smtClean="0">
                <a:solidFill>
                  <a:schemeClr val="accent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and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Cut Straight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6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4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8"/>
            <a:ext cx="5458968" cy="203122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How to Understand the Bible</a:t>
            </a:r>
            <a:br>
              <a:rPr lang="en-US" sz="4000" b="1" dirty="0" smtClean="0"/>
            </a:br>
            <a:r>
              <a:rPr lang="en-US" sz="3600" b="1" i="1" dirty="0" smtClean="0">
                <a:solidFill>
                  <a:schemeClr val="accent6"/>
                </a:solidFill>
              </a:rPr>
              <a:t>Part 4</a:t>
            </a:r>
            <a:endParaRPr lang="en-US" sz="3600" b="1" i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1" y="292364"/>
            <a:ext cx="2724150" cy="6268941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When we were real young, we couldn’t color </a:t>
            </a:r>
            <a:r>
              <a:rPr lang="en-US" sz="2000" b="1" i="1" dirty="0" smtClean="0"/>
              <a:t>within </a:t>
            </a:r>
            <a:r>
              <a:rPr lang="en-US" sz="2000" b="1" dirty="0" smtClean="0"/>
              <a:t>the lines very well, cut out paper dolls very well, hit the mark with the ax very well (at least not twice!), throw a ball very well, etc. etc. etc. precisely because we lacked the motor skills, strength, or agility required to do so. 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But as we became older, these things became easier- partly because of practice, and partly because we simply grew and developed in mind and body.  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Therefore, some things we couldn’t do </a:t>
            </a:r>
            <a:r>
              <a:rPr lang="en-US" sz="2000" b="1" i="1" dirty="0" smtClean="0"/>
              <a:t>before</a:t>
            </a:r>
            <a:r>
              <a:rPr lang="en-US" sz="2000" b="1" dirty="0" smtClean="0"/>
              <a:t>, we found we could do later...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401" y="389508"/>
            <a:ext cx="3188930" cy="36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2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3200" b="1" dirty="0" smtClean="0"/>
              <a:t>There are a few N.T. passages that link </a:t>
            </a:r>
            <a:r>
              <a:rPr lang="en-US" sz="3200" b="1" i="1" dirty="0" smtClean="0">
                <a:solidFill>
                  <a:schemeClr val="tx1"/>
                </a:solidFill>
              </a:rPr>
              <a:t>understanding and abilities</a:t>
            </a:r>
            <a:r>
              <a:rPr lang="en-US" sz="3200" b="1" dirty="0" smtClean="0"/>
              <a:t> with </a:t>
            </a:r>
            <a:r>
              <a:rPr lang="en-US" sz="3200" b="1" i="1" dirty="0" smtClean="0">
                <a:solidFill>
                  <a:srgbClr val="000000"/>
                </a:solidFill>
              </a:rPr>
              <a:t>time and maturity</a:t>
            </a:r>
            <a:r>
              <a:rPr lang="en-US" sz="3200" b="1" i="1" dirty="0" smtClean="0"/>
              <a:t>: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489450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000" b="1" i="1" dirty="0" smtClean="0">
                <a:solidFill>
                  <a:srgbClr val="990000"/>
                </a:solidFill>
              </a:rPr>
              <a:t>“I have many more things to say to you, but you cannot bear them now.” </a:t>
            </a:r>
            <a:r>
              <a:rPr lang="en-US" sz="3000" b="1" u="sng" dirty="0" smtClean="0">
                <a:solidFill>
                  <a:srgbClr val="990000"/>
                </a:solidFill>
              </a:rPr>
              <a:t>John 16:12</a:t>
            </a:r>
            <a:endParaRPr lang="en-US" sz="3000" b="1" i="1" dirty="0" smtClean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Jesus knew His disciples had to “grow” some before they were going to really “get” why He had to die.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But after they saw Him die, and when they saw Him resurrected, the picture became clearer, </a:t>
            </a:r>
            <a:r>
              <a:rPr lang="en-US" sz="2800" b="1" u="sng" dirty="0" smtClean="0">
                <a:solidFill>
                  <a:srgbClr val="990000"/>
                </a:solidFill>
              </a:rPr>
              <a:t>cf. Luke 24:25-35 </a:t>
            </a:r>
            <a:r>
              <a:rPr lang="en-US" sz="2800" b="1" u="sng" dirty="0" smtClean="0">
                <a:solidFill>
                  <a:srgbClr val="990000"/>
                </a:solidFill>
                <a:sym typeface="Wingdings"/>
              </a:rPr>
              <a:t> 36-49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; </a:t>
            </a:r>
            <a:r>
              <a:rPr lang="en-US" sz="2800" b="1" u="sng" dirty="0" smtClean="0">
                <a:solidFill>
                  <a:srgbClr val="990000"/>
                </a:solidFill>
                <a:sym typeface="Wingdings"/>
              </a:rPr>
              <a:t>Acts 1:1-5, 6-8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 (see also </a:t>
            </a:r>
            <a:r>
              <a:rPr lang="en-US" sz="2800" b="1" u="sng" dirty="0" smtClean="0">
                <a:solidFill>
                  <a:srgbClr val="990000"/>
                </a:solidFill>
                <a:sym typeface="Wingdings"/>
              </a:rPr>
              <a:t>John 14:26; 16:13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).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Now here’s the point: What if they had decided </a:t>
            </a:r>
            <a:r>
              <a:rPr lang="en-US" sz="2800" b="1" dirty="0" smtClean="0">
                <a:solidFill>
                  <a:schemeClr val="accent1"/>
                </a:solidFill>
                <a:sym typeface="Wingdings"/>
              </a:rPr>
              <a:t>“We just can’t understand all of this!” 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and </a:t>
            </a:r>
            <a:r>
              <a:rPr lang="en-US" sz="2800" b="1" dirty="0" smtClean="0">
                <a:solidFill>
                  <a:srgbClr val="990000"/>
                </a:solidFill>
                <a:sym typeface="Wingdings"/>
              </a:rPr>
              <a:t>quit trying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? Would they have ever learned how to </a:t>
            </a:r>
            <a:r>
              <a:rPr lang="en-US" sz="2800" b="1" i="1" dirty="0" smtClean="0">
                <a:solidFill>
                  <a:srgbClr val="990000"/>
                </a:solidFill>
                <a:sym typeface="Wingdings"/>
              </a:rPr>
              <a:t>“handle accurately”</a:t>
            </a:r>
            <a:r>
              <a:rPr lang="en-US" sz="2800" b="1" i="1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sym typeface="Wingdings"/>
              </a:rPr>
              <a:t>the Word of Truth????</a:t>
            </a:r>
            <a:endParaRPr lang="en-US" sz="2800" b="1" dirty="0" smtClean="0">
              <a:solidFill>
                <a:srgbClr val="990000"/>
              </a:solidFill>
            </a:endParaRP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8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662739" cy="1637357"/>
          </a:xfrm>
        </p:spPr>
        <p:txBody>
          <a:bodyPr anchor="ctr"/>
          <a:lstStyle/>
          <a:p>
            <a:pPr algn="ctr"/>
            <a:r>
              <a:rPr lang="en-US" b="1" dirty="0" smtClean="0"/>
              <a:t>One of the most important assets to understanding the Bible is </a:t>
            </a:r>
            <a:r>
              <a:rPr lang="en-US" b="1" i="1" dirty="0" smtClean="0">
                <a:solidFill>
                  <a:schemeClr val="tx1"/>
                </a:solidFill>
              </a:rPr>
              <a:t>persistent dedication</a:t>
            </a:r>
            <a:r>
              <a:rPr lang="en-US" b="1" i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2233614"/>
            <a:ext cx="8503147" cy="3783013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Understanding of the text can be achieved, and it is not really difficult, </a:t>
            </a:r>
            <a:r>
              <a:rPr lang="en-US" sz="2800" b="1" u="sng" dirty="0" smtClean="0">
                <a:solidFill>
                  <a:srgbClr val="990000"/>
                </a:solidFill>
              </a:rPr>
              <a:t>IF</a:t>
            </a:r>
            <a:r>
              <a:rPr lang="en-US" sz="2800" b="1" dirty="0" smtClean="0">
                <a:solidFill>
                  <a:srgbClr val="990000"/>
                </a:solidFill>
              </a:rPr>
              <a:t> you stick with it!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A </a:t>
            </a:r>
            <a:r>
              <a:rPr lang="en-US" sz="2400" b="1" i="1" dirty="0" smtClean="0"/>
              <a:t>light bulb moment</a:t>
            </a:r>
            <a:r>
              <a:rPr lang="en-US" sz="2400" b="1" dirty="0" smtClean="0"/>
              <a:t> is not going to occur where you wake up and say, “Now I get it” all at once.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It didn’t even happen that way for the 12 disciples who were with Jesus every day for 3+ years, </a:t>
            </a:r>
            <a:r>
              <a:rPr lang="en-US" sz="2400" b="1" u="sng" dirty="0" smtClean="0">
                <a:solidFill>
                  <a:srgbClr val="990000"/>
                </a:solidFill>
              </a:rPr>
              <a:t>Acts 1:6</a:t>
            </a:r>
            <a:r>
              <a:rPr lang="en-US" sz="2400" b="1" dirty="0" smtClean="0"/>
              <a:t>!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But because they didn’t throw their hands up in the air and say, “I quit- this is </a:t>
            </a:r>
            <a:r>
              <a:rPr lang="en-US" sz="2400" b="1" i="1" dirty="0" smtClean="0"/>
              <a:t>too </a:t>
            </a:r>
            <a:r>
              <a:rPr lang="en-US" sz="2400" b="1" dirty="0" smtClean="0"/>
              <a:t>hard,” they did get it- despite being </a:t>
            </a:r>
            <a:r>
              <a:rPr lang="en-US" sz="2400" b="1" i="1" dirty="0" smtClean="0"/>
              <a:t>“uneducated and untrained,” </a:t>
            </a:r>
            <a:r>
              <a:rPr lang="en-US" sz="2400" b="1" u="sng" dirty="0" smtClean="0">
                <a:solidFill>
                  <a:srgbClr val="990000"/>
                </a:solidFill>
              </a:rPr>
              <a:t>Acts 4</a:t>
            </a:r>
            <a:r>
              <a:rPr lang="en-US" sz="2400" b="1" u="sng" dirty="0" smtClean="0">
                <a:solidFill>
                  <a:srgbClr val="990000"/>
                </a:solidFill>
              </a:rPr>
              <a:t>:8-13</a:t>
            </a:r>
            <a:r>
              <a:rPr lang="en-US" sz="2400" b="1" dirty="0" smtClean="0"/>
              <a:t>.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249288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b="1" dirty="0"/>
              <a:t>And so can you, if you </a:t>
            </a:r>
            <a:r>
              <a:rPr lang="en-US" sz="2800" b="1" i="1" dirty="0">
                <a:solidFill>
                  <a:srgbClr val="990000"/>
                </a:solidFill>
              </a:rPr>
              <a:t>want to </a:t>
            </a:r>
            <a:r>
              <a:rPr lang="en-US" sz="2800" b="1" dirty="0"/>
              <a:t>and </a:t>
            </a:r>
            <a:r>
              <a:rPr lang="en-US" sz="2800" b="1" i="1" dirty="0">
                <a:solidFill>
                  <a:srgbClr val="990000"/>
                </a:solidFill>
              </a:rPr>
              <a:t>won’t quit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45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7909"/>
            <a:ext cx="6508377" cy="1927778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br>
              <a:rPr lang="en-US" sz="4400" b="1" dirty="0" smtClean="0"/>
            </a:br>
            <a:r>
              <a:rPr lang="en-US" sz="4400" b="1" dirty="0" smtClean="0">
                <a:solidFill>
                  <a:schemeClr val="tx1"/>
                </a:solidFill>
              </a:rPr>
              <a:t>previously covered: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03" y="2868824"/>
            <a:ext cx="8387261" cy="376692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#1- “Big” Picture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#2-  Written </a:t>
            </a:r>
            <a:r>
              <a:rPr lang="en-US" sz="2800" b="1" i="1" u="sng" dirty="0" smtClean="0">
                <a:solidFill>
                  <a:srgbClr val="990000"/>
                </a:solidFill>
              </a:rPr>
              <a:t>4</a:t>
            </a:r>
            <a:r>
              <a:rPr lang="en-US" sz="2800" b="1" dirty="0" smtClean="0">
                <a:solidFill>
                  <a:srgbClr val="990000"/>
                </a:solidFill>
              </a:rPr>
              <a:t> us</a:t>
            </a:r>
            <a:r>
              <a:rPr lang="en-US" sz="2800" b="1" dirty="0">
                <a:solidFill>
                  <a:srgbClr val="990000"/>
                </a:solidFill>
              </a:rPr>
              <a:t> </a:t>
            </a:r>
            <a:r>
              <a:rPr lang="en-US" sz="2800" b="1" dirty="0" smtClean="0">
                <a:solidFill>
                  <a:srgbClr val="990000"/>
                </a:solidFill>
              </a:rPr>
              <a:t>not </a:t>
            </a:r>
            <a:r>
              <a:rPr lang="en-US" sz="2800" b="1" i="1" u="sng" dirty="0" smtClean="0">
                <a:solidFill>
                  <a:srgbClr val="990000"/>
                </a:solidFill>
              </a:rPr>
              <a:t>2</a:t>
            </a:r>
            <a:r>
              <a:rPr lang="en-US" sz="2800" b="1" dirty="0" smtClean="0">
                <a:solidFill>
                  <a:srgbClr val="990000"/>
                </a:solidFill>
              </a:rPr>
              <a:t> us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#3- Context is critical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#4- There are some figures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#5- Many </a:t>
            </a:r>
            <a:r>
              <a:rPr lang="en-US" sz="2800" b="1" i="1" dirty="0" smtClean="0">
                <a:solidFill>
                  <a:srgbClr val="990000"/>
                </a:solidFill>
              </a:rPr>
              <a:t>writers- </a:t>
            </a:r>
            <a:r>
              <a:rPr lang="en-US" sz="2800" b="1" dirty="0" smtClean="0">
                <a:solidFill>
                  <a:srgbClr val="990000"/>
                </a:solidFill>
              </a:rPr>
              <a:t>one Author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And…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4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50532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990000"/>
                </a:solidFill>
              </a:rPr>
              <a:t>#6- Cut Straight </a:t>
            </a:r>
          </a:p>
          <a:p>
            <a:pPr marL="228600" lvl="1" indent="0" algn="ctr">
              <a:buClr>
                <a:schemeClr val="accent1"/>
              </a:buClr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“Be diligent to present yourself approved to God as a workman who does not need to be ashamed, handling accurately the word of truth.” </a:t>
            </a:r>
            <a:r>
              <a:rPr lang="en-US" sz="2400" b="1" u="sng" dirty="0" smtClean="0">
                <a:solidFill>
                  <a:schemeClr val="accent1"/>
                </a:solidFill>
              </a:rPr>
              <a:t>2Tim.2:15</a:t>
            </a:r>
            <a:r>
              <a:rPr lang="en-US" sz="2400" b="1" dirty="0" smtClean="0">
                <a:solidFill>
                  <a:schemeClr val="accent1"/>
                </a:solidFill>
              </a:rPr>
              <a:t>.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Some other versions render this as </a:t>
            </a:r>
            <a:r>
              <a:rPr lang="en-US" sz="2400" b="1" i="1" dirty="0" smtClean="0">
                <a:solidFill>
                  <a:srgbClr val="990000"/>
                </a:solidFill>
              </a:rPr>
              <a:t>“rightly dividing” </a:t>
            </a:r>
            <a:r>
              <a:rPr lang="en-US" sz="2400" b="1" dirty="0" smtClean="0"/>
              <a:t>(KJV)</a:t>
            </a:r>
            <a:r>
              <a:rPr lang="en-US" sz="2400" b="1" i="1" dirty="0" smtClean="0"/>
              <a:t>, </a:t>
            </a:r>
            <a:r>
              <a:rPr lang="en-US" sz="2400" b="1" dirty="0" smtClean="0"/>
              <a:t>or </a:t>
            </a:r>
            <a:r>
              <a:rPr lang="en-US" sz="2400" b="1" i="1" dirty="0" smtClean="0">
                <a:solidFill>
                  <a:srgbClr val="990000"/>
                </a:solidFill>
              </a:rPr>
              <a:t>“rightly handling” </a:t>
            </a:r>
            <a:r>
              <a:rPr lang="en-US" sz="2400" b="1" dirty="0" smtClean="0"/>
              <a:t>(ESV).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By literal definition, the Greek word (</a:t>
            </a:r>
            <a:r>
              <a:rPr lang="en-US" sz="2400" b="1" dirty="0" err="1" smtClean="0">
                <a:solidFill>
                  <a:schemeClr val="tx1"/>
                </a:solidFill>
              </a:rPr>
              <a:t>orthotomeo</a:t>
            </a:r>
            <a:r>
              <a:rPr lang="en-US" sz="2400" b="1" dirty="0" smtClean="0">
                <a:solidFill>
                  <a:schemeClr val="tx1"/>
                </a:solidFill>
              </a:rPr>
              <a:t>) means </a:t>
            </a:r>
            <a:r>
              <a:rPr lang="en-US" sz="2400" b="1" dirty="0" smtClean="0">
                <a:solidFill>
                  <a:srgbClr val="990000"/>
                </a:solidFill>
              </a:rPr>
              <a:t>“to cut straight.” </a:t>
            </a:r>
            <a:r>
              <a:rPr lang="en-US" sz="2400" b="1" u="sng" dirty="0" smtClean="0">
                <a:solidFill>
                  <a:srgbClr val="000000"/>
                </a:solidFill>
              </a:rPr>
              <a:t>Enhanced Strong’s </a:t>
            </a:r>
            <a:r>
              <a:rPr lang="en-US" sz="2400" b="1" u="sng" dirty="0" err="1" smtClean="0">
                <a:solidFill>
                  <a:srgbClr val="000000"/>
                </a:solidFill>
              </a:rPr>
              <a:t>Lex</a:t>
            </a:r>
            <a:r>
              <a:rPr lang="en-US" sz="2400" b="1" u="sng" dirty="0" smtClean="0">
                <a:solidFill>
                  <a:srgbClr val="000000"/>
                </a:solidFill>
              </a:rPr>
              <a:t>.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The idea is that to be a good workman with the Bible, one must </a:t>
            </a:r>
            <a:r>
              <a:rPr lang="en-US" sz="2400" b="1" i="1" dirty="0" smtClean="0">
                <a:solidFill>
                  <a:srgbClr val="990000"/>
                </a:solidFill>
              </a:rPr>
              <a:t>follow the lines </a:t>
            </a:r>
            <a:r>
              <a:rPr lang="en-US" sz="2400" b="1" dirty="0" smtClean="0">
                <a:solidFill>
                  <a:srgbClr val="000000"/>
                </a:solidFill>
              </a:rPr>
              <a:t>it draws and the distinctions it makes- just like the paper dolls and hitting the mark in the introduction!  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74750" y="3746508"/>
            <a:ext cx="2905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16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50532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#6- Cut </a:t>
            </a:r>
            <a:r>
              <a:rPr lang="en-US" sz="2600" b="1" dirty="0" smtClean="0">
                <a:solidFill>
                  <a:schemeClr val="accent1"/>
                </a:solidFill>
              </a:rPr>
              <a:t>Straight- </a:t>
            </a:r>
            <a:r>
              <a:rPr lang="en-US" sz="2600" b="1" dirty="0" smtClean="0">
                <a:solidFill>
                  <a:schemeClr val="tx1"/>
                </a:solidFill>
              </a:rPr>
              <a:t>What </a:t>
            </a:r>
            <a:r>
              <a:rPr lang="en-US" sz="2600" b="1" i="1" dirty="0" smtClean="0">
                <a:solidFill>
                  <a:schemeClr val="tx1"/>
                </a:solidFill>
              </a:rPr>
              <a:t>lines </a:t>
            </a:r>
            <a:r>
              <a:rPr lang="en-US" sz="2600" b="1" dirty="0" smtClean="0">
                <a:solidFill>
                  <a:schemeClr val="tx1"/>
                </a:solidFill>
              </a:rPr>
              <a:t>must we “cut straight”?</a:t>
            </a:r>
          </a:p>
          <a:p>
            <a:pPr marL="228600" lvl="1" indent="0" algn="ctr">
              <a:buClr>
                <a:schemeClr val="accent1"/>
              </a:buClr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“Old” </a:t>
            </a:r>
            <a:r>
              <a:rPr lang="en-US" sz="2400" b="1" dirty="0" smtClean="0">
                <a:solidFill>
                  <a:schemeClr val="accent1"/>
                </a:solidFill>
              </a:rPr>
              <a:t>vs. </a:t>
            </a:r>
            <a:r>
              <a:rPr lang="en-US" sz="2400" b="1" i="1" dirty="0" smtClean="0">
                <a:solidFill>
                  <a:schemeClr val="accent1"/>
                </a:solidFill>
              </a:rPr>
              <a:t>“New”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The Old Testament (Pentateuch, History, Kings, Earlier and Later Prophets) was about and for the </a:t>
            </a:r>
            <a:r>
              <a:rPr lang="en-US" sz="2400" b="1" i="1" dirty="0" smtClean="0"/>
              <a:t>physical </a:t>
            </a:r>
            <a:r>
              <a:rPr lang="en-US" sz="2400" b="1" dirty="0" smtClean="0"/>
              <a:t>descendants of Abraham, </a:t>
            </a:r>
            <a:r>
              <a:rPr lang="en-US" sz="2400" b="1" u="sng" dirty="0" smtClean="0">
                <a:solidFill>
                  <a:srgbClr val="990000"/>
                </a:solidFill>
              </a:rPr>
              <a:t>Gen.12:1-3</a:t>
            </a:r>
            <a:r>
              <a:rPr lang="en-US" sz="2400" b="1" dirty="0" smtClean="0"/>
              <a:t> and </a:t>
            </a:r>
            <a:r>
              <a:rPr lang="en-US" sz="2400" b="1" u="sng" dirty="0" smtClean="0">
                <a:solidFill>
                  <a:schemeClr val="accent1"/>
                </a:solidFill>
              </a:rPr>
              <a:t>Ex.19:1-3</a:t>
            </a:r>
            <a:r>
              <a:rPr lang="en-US" sz="2400" b="1" dirty="0" smtClean="0"/>
              <a:t>.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So, it </a:t>
            </a:r>
            <a:r>
              <a:rPr lang="en-US" sz="2400" b="1" u="sng" dirty="0" smtClean="0">
                <a:solidFill>
                  <a:schemeClr val="tx1"/>
                </a:solidFill>
              </a:rPr>
              <a:t>never</a:t>
            </a:r>
            <a:r>
              <a:rPr lang="en-US" sz="2400" b="1" dirty="0" smtClean="0">
                <a:solidFill>
                  <a:schemeClr val="tx1"/>
                </a:solidFill>
              </a:rPr>
              <a:t> was </a:t>
            </a:r>
            <a:r>
              <a:rPr lang="en-US" sz="2400" b="1" i="1" dirty="0" smtClean="0">
                <a:solidFill>
                  <a:schemeClr val="tx1"/>
                </a:solidFill>
              </a:rPr>
              <a:t>about </a:t>
            </a:r>
            <a:r>
              <a:rPr lang="en-US" sz="2400" b="1" dirty="0" smtClean="0">
                <a:solidFill>
                  <a:schemeClr val="tx1"/>
                </a:solidFill>
              </a:rPr>
              <a:t>or </a:t>
            </a:r>
            <a:r>
              <a:rPr lang="en-US" sz="2400" b="1" i="1" dirty="0" smtClean="0">
                <a:solidFill>
                  <a:schemeClr val="tx1"/>
                </a:solidFill>
              </a:rPr>
              <a:t>for </a:t>
            </a:r>
            <a:r>
              <a:rPr lang="en-US" sz="2400" b="1" dirty="0" smtClean="0">
                <a:solidFill>
                  <a:schemeClr val="tx1"/>
                </a:solidFill>
              </a:rPr>
              <a:t>us Gentiles (non-descendants of Abraham), though we do need to know about these things, </a:t>
            </a:r>
            <a:r>
              <a:rPr lang="en-US" sz="2400" b="1" u="sng" dirty="0" smtClean="0">
                <a:solidFill>
                  <a:srgbClr val="990000"/>
                </a:solidFill>
              </a:rPr>
              <a:t>Rom.15:4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and </a:t>
            </a:r>
            <a:r>
              <a:rPr lang="en-US" sz="2400" b="1" u="sng" dirty="0" smtClean="0">
                <a:solidFill>
                  <a:srgbClr val="990000"/>
                </a:solidFill>
              </a:rPr>
              <a:t>1Cor.10:11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But even for Abraham’s family (the Jews), this Law had a specified and limited duration, </a:t>
            </a:r>
            <a:r>
              <a:rPr lang="en-US" sz="2400" b="1" u="sng" dirty="0" smtClean="0">
                <a:solidFill>
                  <a:schemeClr val="accent1"/>
                </a:solidFill>
              </a:rPr>
              <a:t>Luke 16:16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2Cor.3:7-11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Col.2:14</a:t>
            </a:r>
            <a:r>
              <a:rPr lang="en-US" sz="2400" b="1" dirty="0" smtClean="0"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76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5053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#6- Cut </a:t>
            </a:r>
            <a:r>
              <a:rPr lang="en-US" sz="2600" b="1" dirty="0" smtClean="0">
                <a:solidFill>
                  <a:schemeClr val="accent1"/>
                </a:solidFill>
              </a:rPr>
              <a:t>Straight- </a:t>
            </a:r>
            <a:r>
              <a:rPr lang="en-US" sz="2600" b="1" dirty="0" smtClean="0">
                <a:solidFill>
                  <a:schemeClr val="tx1"/>
                </a:solidFill>
              </a:rPr>
              <a:t>What </a:t>
            </a:r>
            <a:r>
              <a:rPr lang="en-US" sz="2600" b="1" i="1" dirty="0" smtClean="0">
                <a:solidFill>
                  <a:schemeClr val="tx1"/>
                </a:solidFill>
              </a:rPr>
              <a:t>lines </a:t>
            </a:r>
            <a:r>
              <a:rPr lang="en-US" sz="2600" b="1" dirty="0" smtClean="0">
                <a:solidFill>
                  <a:schemeClr val="tx1"/>
                </a:solidFill>
              </a:rPr>
              <a:t>must we “cut straight”?</a:t>
            </a:r>
          </a:p>
          <a:p>
            <a:pPr marL="228600" lvl="1" indent="0" algn="ctr">
              <a:buClr>
                <a:schemeClr val="accent1"/>
              </a:buClr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“Old” </a:t>
            </a:r>
            <a:r>
              <a:rPr lang="en-US" sz="2400" b="1" dirty="0" smtClean="0">
                <a:solidFill>
                  <a:schemeClr val="accent1"/>
                </a:solidFill>
              </a:rPr>
              <a:t>vs. </a:t>
            </a:r>
            <a:r>
              <a:rPr lang="en-US" sz="2400" b="1" i="1" dirty="0" smtClean="0">
                <a:solidFill>
                  <a:schemeClr val="accent1"/>
                </a:solidFill>
              </a:rPr>
              <a:t>“New”- </a:t>
            </a:r>
            <a:r>
              <a:rPr lang="en-US" sz="2400" b="1" dirty="0" smtClean="0">
                <a:solidFill>
                  <a:schemeClr val="accent1"/>
                </a:solidFill>
              </a:rPr>
              <a:t>What does this mean?</a:t>
            </a:r>
            <a:endParaRPr lang="en-US" sz="2400" b="1" i="1" dirty="0" smtClean="0">
              <a:solidFill>
                <a:schemeClr val="accent1"/>
              </a:solidFill>
            </a:endParaRP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Everyone, since the Cross, is under the </a:t>
            </a:r>
            <a:r>
              <a:rPr lang="en-US" sz="2400" b="1" i="1" dirty="0" smtClean="0"/>
              <a:t>New Covenant </a:t>
            </a:r>
            <a:r>
              <a:rPr lang="en-US" sz="2400" b="1" dirty="0" smtClean="0"/>
              <a:t>of Christ (the N.T.), </a:t>
            </a:r>
            <a:r>
              <a:rPr lang="en-US" sz="2400" b="1" u="sng" dirty="0" smtClean="0">
                <a:solidFill>
                  <a:srgbClr val="990000"/>
                </a:solidFill>
              </a:rPr>
              <a:t>Heb.8:13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9:9-10,16-17</a:t>
            </a:r>
            <a:r>
              <a:rPr lang="en-US" sz="2400" b="1" dirty="0" smtClean="0"/>
              <a:t>.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Therefore, to be pleasing to God, our </a:t>
            </a:r>
            <a:r>
              <a:rPr lang="en-US" sz="2400" b="1" i="1" dirty="0" smtClean="0">
                <a:solidFill>
                  <a:schemeClr val="tx1"/>
                </a:solidFill>
              </a:rPr>
              <a:t>faith, doctrine, worship, </a:t>
            </a:r>
            <a:r>
              <a:rPr lang="en-US" sz="2400" b="1" dirty="0" smtClean="0">
                <a:solidFill>
                  <a:schemeClr val="tx1"/>
                </a:solidFill>
              </a:rPr>
              <a:t>and </a:t>
            </a:r>
            <a:r>
              <a:rPr lang="en-US" sz="2400" b="1" i="1" dirty="0" smtClean="0">
                <a:solidFill>
                  <a:schemeClr val="tx1"/>
                </a:solidFill>
              </a:rPr>
              <a:t>practice </a:t>
            </a:r>
            <a:r>
              <a:rPr lang="en-US" sz="2400" b="1" dirty="0" smtClean="0">
                <a:solidFill>
                  <a:schemeClr val="tx1"/>
                </a:solidFill>
              </a:rPr>
              <a:t>must be found and founded in the New Testament, not the Old one! 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We can certainly learn from the Old Testament, but cannot use it as the basis of our faith and practice because Christ made it obsolete, </a:t>
            </a:r>
            <a:r>
              <a:rPr lang="en-US" sz="2400" b="1" u="sng" dirty="0" smtClean="0">
                <a:solidFill>
                  <a:srgbClr val="990000"/>
                </a:solidFill>
              </a:rPr>
              <a:t>Gal.3:23-25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sym typeface="Wingdings"/>
              </a:rPr>
              <a:t> </a:t>
            </a:r>
            <a:r>
              <a:rPr lang="en-US" sz="2400" b="1" u="sng" dirty="0" smtClean="0">
                <a:solidFill>
                  <a:srgbClr val="990000"/>
                </a:solidFill>
                <a:sym typeface="Wingdings"/>
              </a:rPr>
              <a:t>26-29</a:t>
            </a:r>
            <a:r>
              <a:rPr lang="en-US" sz="2400" b="1" dirty="0" smtClean="0">
                <a:solidFill>
                  <a:srgbClr val="000000"/>
                </a:solidFill>
                <a:sym typeface="Wingdings"/>
              </a:rPr>
              <a:t>. 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4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6123"/>
            <a:ext cx="6508377" cy="1637357"/>
          </a:xfrm>
        </p:spPr>
        <p:txBody>
          <a:bodyPr anchor="ctr"/>
          <a:lstStyle/>
          <a:p>
            <a:pPr algn="ctr"/>
            <a:r>
              <a:rPr lang="en-US" sz="4400" b="1" dirty="0" smtClean="0"/>
              <a:t>Keys to Understanding the Bible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7261" cy="45053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#6- Cut </a:t>
            </a:r>
            <a:r>
              <a:rPr lang="en-US" sz="2600" b="1" dirty="0" smtClean="0">
                <a:solidFill>
                  <a:schemeClr val="accent1"/>
                </a:solidFill>
              </a:rPr>
              <a:t>Straight- </a:t>
            </a:r>
            <a:r>
              <a:rPr lang="en-US" sz="2600" b="1" dirty="0" smtClean="0">
                <a:solidFill>
                  <a:schemeClr val="tx1"/>
                </a:solidFill>
              </a:rPr>
              <a:t>What else does this mean?</a:t>
            </a:r>
          </a:p>
          <a:p>
            <a:pPr marL="228600" lvl="1" indent="0" algn="ctr">
              <a:buClr>
                <a:schemeClr val="accent1"/>
              </a:buClr>
              <a:buNone/>
            </a:pPr>
            <a:r>
              <a:rPr lang="en-US" sz="2400" b="1" i="1" dirty="0" smtClean="0">
                <a:solidFill>
                  <a:schemeClr val="accent1"/>
                </a:solidFill>
              </a:rPr>
              <a:t>Then &amp; There </a:t>
            </a:r>
            <a:r>
              <a:rPr lang="en-US" sz="2400" b="1" dirty="0" smtClean="0">
                <a:solidFill>
                  <a:schemeClr val="accent1"/>
                </a:solidFill>
              </a:rPr>
              <a:t>vs. </a:t>
            </a:r>
            <a:r>
              <a:rPr lang="en-US" sz="2400" b="1" i="1" dirty="0" smtClean="0">
                <a:solidFill>
                  <a:schemeClr val="accent1"/>
                </a:solidFill>
              </a:rPr>
              <a:t>Here &amp; Now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/>
              <a:t>Even within the New Testament, we still have to “cut straight” between </a:t>
            </a:r>
            <a:r>
              <a:rPr lang="en-US" sz="2400" b="1" i="1" dirty="0" smtClean="0"/>
              <a:t>then &amp; there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here &amp; now</a:t>
            </a:r>
            <a:r>
              <a:rPr lang="en-US" sz="2400" b="1" dirty="0" smtClean="0"/>
              <a:t>.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Don’t get ahead of or misunderstand me: the N.T. is the Law that we are under now, and will be until the end of all things.</a:t>
            </a:r>
          </a:p>
          <a:p>
            <a:pPr lvl="1">
              <a:buClr>
                <a:schemeClr val="accent1"/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But to understand it, we must realize that some things which happened in the early stages of Christ’s earthly kingdom (the church) no longer occur </a:t>
            </a:r>
            <a:r>
              <a:rPr lang="en-US" sz="2400" b="1" i="1" dirty="0" smtClean="0">
                <a:solidFill>
                  <a:schemeClr val="tx1"/>
                </a:solidFill>
              </a:rPr>
              <a:t>now </a:t>
            </a:r>
            <a:r>
              <a:rPr lang="en-US" sz="2400" b="1" dirty="0" smtClean="0">
                <a:solidFill>
                  <a:schemeClr val="tx1"/>
                </a:solidFill>
              </a:rPr>
              <a:t>as they did </a:t>
            </a:r>
            <a:r>
              <a:rPr lang="en-US" sz="2400" b="1" i="1" dirty="0" smtClean="0">
                <a:solidFill>
                  <a:schemeClr val="tx1"/>
                </a:solidFill>
              </a:rPr>
              <a:t>then</a:t>
            </a:r>
            <a:r>
              <a:rPr lang="en-US" sz="2400" b="1" dirty="0" smtClean="0">
                <a:solidFill>
                  <a:schemeClr val="tx1"/>
                </a:solidFill>
              </a:rPr>
              <a:t>…..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  <p:pic>
        <p:nvPicPr>
          <p:cNvPr id="4" name="Picture 3" descr="Bible graphic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473" y="276123"/>
            <a:ext cx="1428719" cy="163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466</TotalTime>
  <Words>1313</Words>
  <Application>Microsoft Macintosh PowerPoint</Application>
  <PresentationFormat>On-screen Show (4:3)</PresentationFormat>
  <Paragraphs>78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PowerPoint Presentation</vt:lpstr>
      <vt:lpstr>How to Understand the Bible Part 4</vt:lpstr>
      <vt:lpstr>There are a few N.T. passages that link understanding and abilities with time and maturity:</vt:lpstr>
      <vt:lpstr>One of the most important assets to understanding the Bible is persistent dedication.</vt:lpstr>
      <vt:lpstr>Keys to Understanding the Bible previously covered: 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Keys to Understanding the Bible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35</cp:revision>
  <cp:lastPrinted>2017-03-12T20:41:17Z</cp:lastPrinted>
  <dcterms:created xsi:type="dcterms:W3CDTF">2013-02-24T12:31:25Z</dcterms:created>
  <dcterms:modified xsi:type="dcterms:W3CDTF">2017-03-12T23:33:49Z</dcterms:modified>
</cp:coreProperties>
</file>