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0" r:id="rId13"/>
    <p:sldId id="270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96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1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7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0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7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2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2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1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8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1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7A68F-B0AB-BA4B-9B41-04C5DD4DE0E5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3E280-FB25-BB49-B2B7-8BFD6A02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94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078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So, what should these things mean to us?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432218" cy="39192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AC090"/>
                </a:solidFill>
              </a:rPr>
              <a:t>Consider:</a:t>
            </a:r>
          </a:p>
          <a:p>
            <a:r>
              <a:rPr lang="en-US" b="1" dirty="0" smtClean="0">
                <a:solidFill>
                  <a:srgbClr val="FAC090"/>
                </a:solidFill>
              </a:rPr>
              <a:t>Jesus opening the eyes of a blind man, </a:t>
            </a:r>
            <a:r>
              <a:rPr lang="en-US" b="1" u="sng" dirty="0" smtClean="0">
                <a:solidFill>
                  <a:srgbClr val="F79646"/>
                </a:solidFill>
              </a:rPr>
              <a:t>John 9:35-41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demonstrates His power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over darkness-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 is the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light of the world, </a:t>
            </a:r>
            <a:r>
              <a:rPr lang="en-US" b="1" u="sng" dirty="0" smtClean="0">
                <a:solidFill>
                  <a:schemeClr val="accent6"/>
                </a:solidFill>
              </a:rPr>
              <a:t>John 1:4-5; 8:12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!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endParaRPr lang="en-US" b="1" i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rgbClr val="FAC090"/>
                </a:solidFill>
              </a:rPr>
              <a:t>Jesus walking on water and calming the sea</a:t>
            </a:r>
            <a:r>
              <a:rPr lang="en-US" b="1" i="1" dirty="0" smtClean="0">
                <a:solidFill>
                  <a:srgbClr val="FAC090"/>
                </a:solidFill>
              </a:rPr>
              <a:t>, </a:t>
            </a:r>
            <a:r>
              <a:rPr lang="en-US" b="1" u="sng" dirty="0" smtClean="0">
                <a:solidFill>
                  <a:srgbClr val="F79646"/>
                </a:solidFill>
              </a:rPr>
              <a:t>Matt.14:24b,30-33</a:t>
            </a:r>
            <a:r>
              <a:rPr lang="en-US" b="1" dirty="0" smtClean="0">
                <a:solidFill>
                  <a:srgbClr val="F79646"/>
                </a:solidFill>
              </a:rPr>
              <a:t>,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demonstrates His power over the elements and natural world, but also over our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storms of life….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if we have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faith in Him!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47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078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So, what should these things mean to us?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432218" cy="391929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AC090"/>
                </a:solidFill>
              </a:rPr>
              <a:t>Consider:</a:t>
            </a:r>
          </a:p>
          <a:p>
            <a:r>
              <a:rPr lang="en-US" b="1" dirty="0" smtClean="0">
                <a:solidFill>
                  <a:srgbClr val="FAC090"/>
                </a:solidFill>
              </a:rPr>
              <a:t>Jesus casting out demons, </a:t>
            </a:r>
            <a:r>
              <a:rPr lang="en-US" b="1" u="sng" dirty="0" smtClean="0">
                <a:solidFill>
                  <a:srgbClr val="F79646"/>
                </a:solidFill>
              </a:rPr>
              <a:t>Matt.8:28-33</a:t>
            </a:r>
            <a:r>
              <a:rPr lang="en-US" b="1" dirty="0" smtClean="0">
                <a:solidFill>
                  <a:srgbClr val="FAC090"/>
                </a:solidFill>
              </a:rPr>
              <a:t>, demonstrates His complete power over Satan- He has </a:t>
            </a:r>
            <a:r>
              <a:rPr lang="en-US" b="1" i="1" dirty="0" smtClean="0">
                <a:solidFill>
                  <a:srgbClr val="FAC090"/>
                </a:solidFill>
              </a:rPr>
              <a:t>bound the strong man </a:t>
            </a:r>
            <a:r>
              <a:rPr lang="en-US" b="1" dirty="0" smtClean="0">
                <a:solidFill>
                  <a:srgbClr val="FAC090"/>
                </a:solidFill>
              </a:rPr>
              <a:t>and is </a:t>
            </a:r>
            <a:r>
              <a:rPr lang="en-US" b="1" i="1" dirty="0" smtClean="0">
                <a:solidFill>
                  <a:srgbClr val="FAC090"/>
                </a:solidFill>
              </a:rPr>
              <a:t>plundering his house, </a:t>
            </a:r>
            <a:r>
              <a:rPr lang="en-US" b="1" u="sng" dirty="0" smtClean="0">
                <a:solidFill>
                  <a:schemeClr val="accent6"/>
                </a:solidFill>
              </a:rPr>
              <a:t>Matt.12:22-29</a:t>
            </a:r>
            <a:r>
              <a:rPr lang="en-US" b="1" dirty="0" smtClean="0">
                <a:solidFill>
                  <a:schemeClr val="accent6"/>
                </a:solidFill>
              </a:rPr>
              <a:t>; </a:t>
            </a:r>
            <a:r>
              <a:rPr lang="en-US" b="1" u="sng" dirty="0" smtClean="0">
                <a:solidFill>
                  <a:schemeClr val="accent6"/>
                </a:solidFill>
              </a:rPr>
              <a:t>Heb.2:14-15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!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endParaRPr lang="en-US" b="1" i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rgbClr val="FAC090"/>
                </a:solidFill>
              </a:rPr>
              <a:t>Jesus healing the paralytic</a:t>
            </a:r>
            <a:r>
              <a:rPr lang="en-US" b="1" i="1" dirty="0" smtClean="0">
                <a:solidFill>
                  <a:srgbClr val="FAC090"/>
                </a:solidFill>
              </a:rPr>
              <a:t>, </a:t>
            </a:r>
            <a:r>
              <a:rPr lang="en-US" b="1" u="sng" dirty="0" smtClean="0">
                <a:solidFill>
                  <a:srgbClr val="F79646"/>
                </a:solidFill>
              </a:rPr>
              <a:t>Matt.9:1-6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</a:t>
            </a:r>
            <a:r>
              <a:rPr lang="en-US" b="1" dirty="0" smtClean="0">
                <a:solidFill>
                  <a:srgbClr val="F79646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demonstrates His power over sin and His ability to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forgive sins!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These are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implications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much wider than the events themselves! </a:t>
            </a:r>
            <a:endParaRPr lang="en-US" b="1" dirty="0" smtClean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4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339666" cy="79078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So </a:t>
            </a:r>
            <a:r>
              <a:rPr lang="en-US" b="1" dirty="0" smtClean="0">
                <a:solidFill>
                  <a:schemeClr val="accent6"/>
                </a:solidFill>
              </a:rPr>
              <a:t>what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are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the </a:t>
            </a:r>
            <a:r>
              <a:rPr lang="en-US" b="1" dirty="0" smtClean="0">
                <a:solidFill>
                  <a:schemeClr val="accent6"/>
                </a:solidFill>
              </a:rPr>
              <a:t>points </a:t>
            </a:r>
            <a:r>
              <a:rPr lang="en-US" b="1" dirty="0" smtClean="0">
                <a:solidFill>
                  <a:schemeClr val="accent6"/>
                </a:solidFill>
              </a:rPr>
              <a:t>for us?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229600" cy="3731636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AC090"/>
                </a:solidFill>
              </a:rPr>
              <a:t>We need to </a:t>
            </a:r>
            <a:r>
              <a:rPr lang="en-US" b="1" i="1" dirty="0" smtClean="0">
                <a:solidFill>
                  <a:srgbClr val="FAC090"/>
                </a:solidFill>
              </a:rPr>
              <a:t>understand, define, </a:t>
            </a:r>
            <a:r>
              <a:rPr lang="en-US" b="1" dirty="0" smtClean="0">
                <a:solidFill>
                  <a:srgbClr val="FAC090"/>
                </a:solidFill>
              </a:rPr>
              <a:t> and </a:t>
            </a:r>
            <a:r>
              <a:rPr lang="en-US" b="1" i="1" dirty="0" smtClean="0">
                <a:solidFill>
                  <a:srgbClr val="FAC090"/>
                </a:solidFill>
              </a:rPr>
              <a:t>use </a:t>
            </a:r>
            <a:r>
              <a:rPr lang="en-US" b="1" dirty="0" smtClean="0">
                <a:solidFill>
                  <a:srgbClr val="FAC090"/>
                </a:solidFill>
              </a:rPr>
              <a:t>the term “miracle” as God’s word does, rather than as the world understands, defines, and uses it. </a:t>
            </a:r>
            <a:endParaRPr lang="en-US" b="1" dirty="0" smtClean="0">
              <a:solidFill>
                <a:srgbClr val="FAC09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We need to understand the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spiritual purposes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with which God used miracles- and learn from them, rather than seeking a “miracle” in our own lives for some mere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physical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benefit.</a:t>
            </a:r>
            <a:r>
              <a:rPr lang="en-US" b="1" dirty="0" smtClean="0">
                <a:solidFill>
                  <a:schemeClr val="accent6"/>
                </a:solidFill>
              </a:rPr>
              <a:t>  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3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339666" cy="79078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So </a:t>
            </a:r>
            <a:r>
              <a:rPr lang="en-US" b="1" dirty="0" smtClean="0">
                <a:solidFill>
                  <a:schemeClr val="accent6"/>
                </a:solidFill>
              </a:rPr>
              <a:t>what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are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the </a:t>
            </a:r>
            <a:r>
              <a:rPr lang="en-US" b="1" dirty="0" smtClean="0">
                <a:solidFill>
                  <a:schemeClr val="accent6"/>
                </a:solidFill>
              </a:rPr>
              <a:t>points </a:t>
            </a:r>
            <a:r>
              <a:rPr lang="en-US" b="1" dirty="0" smtClean="0">
                <a:solidFill>
                  <a:schemeClr val="accent6"/>
                </a:solidFill>
              </a:rPr>
              <a:t>for us?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229600" cy="3731636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 startAt="3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Jesus has the power:</a:t>
            </a:r>
          </a:p>
          <a:p>
            <a:pPr marL="914400" lvl="1" indent="-514350">
              <a:buFont typeface="Arial"/>
              <a:buChar char="•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 </a:t>
            </a:r>
            <a:r>
              <a:rPr lang="en-US" b="1" i="1" dirty="0" smtClean="0">
                <a:solidFill>
                  <a:schemeClr val="accent6"/>
                </a:solidFill>
              </a:rPr>
              <a:t>enlighten you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(though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blind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living in darkness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);</a:t>
            </a:r>
          </a:p>
          <a:p>
            <a:pPr marL="914400" lvl="1" indent="-514350">
              <a:buFont typeface="Arial"/>
              <a:buChar char="•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 </a:t>
            </a:r>
            <a:r>
              <a:rPr lang="en-US" b="1" i="1" dirty="0" smtClean="0">
                <a:solidFill>
                  <a:schemeClr val="accent6"/>
                </a:solidFill>
              </a:rPr>
              <a:t>handle all your storms of life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(whatever they may be);</a:t>
            </a:r>
          </a:p>
          <a:p>
            <a:pPr marL="914400" lvl="1" indent="-514350">
              <a:buFont typeface="Arial"/>
              <a:buChar char="•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 </a:t>
            </a:r>
            <a:r>
              <a:rPr lang="en-US" b="1" i="1" dirty="0" smtClean="0">
                <a:solidFill>
                  <a:srgbClr val="F79646"/>
                </a:solidFill>
              </a:rPr>
              <a:t>cast out/aside whatever spiritual obstacles you have or face</a:t>
            </a:r>
            <a:r>
              <a:rPr lang="en-US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most importantly,</a:t>
            </a:r>
          </a:p>
          <a:p>
            <a:pPr marL="914400" lvl="1" indent="-514350">
              <a:buFont typeface="Arial"/>
              <a:buChar char="•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 </a:t>
            </a:r>
            <a:r>
              <a:rPr lang="en-US" b="1" i="1" dirty="0" smtClean="0">
                <a:solidFill>
                  <a:srgbClr val="F79646"/>
                </a:solidFill>
              </a:rPr>
              <a:t>forgive your sins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(no matter how great or many)!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61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620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24414" cy="790789"/>
          </a:xfrm>
        </p:spPr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Miracles are </a:t>
            </a:r>
            <a:r>
              <a:rPr lang="en-US" b="1" u="sng" dirty="0" smtClean="0">
                <a:solidFill>
                  <a:schemeClr val="accent6"/>
                </a:solidFill>
              </a:rPr>
              <a:t>not</a:t>
            </a:r>
            <a:r>
              <a:rPr lang="en-US" b="1" dirty="0" smtClean="0">
                <a:solidFill>
                  <a:schemeClr val="accent6"/>
                </a:solidFill>
              </a:rPr>
              <a:t>: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229600" cy="3731636"/>
          </a:xfrm>
        </p:spPr>
        <p:txBody>
          <a:bodyPr/>
          <a:lstStyle/>
          <a:p>
            <a:r>
              <a:rPr lang="en-US" b="1" dirty="0" smtClean="0">
                <a:solidFill>
                  <a:srgbClr val="FAC090"/>
                </a:solidFill>
              </a:rPr>
              <a:t>Simply happenings unexplainable by man.</a:t>
            </a:r>
          </a:p>
          <a:p>
            <a:r>
              <a:rPr lang="en-US" b="1" dirty="0" smtClean="0">
                <a:solidFill>
                  <a:srgbClr val="FAC090"/>
                </a:solidFill>
              </a:rPr>
              <a:t>Just wondrous events.</a:t>
            </a:r>
          </a:p>
          <a:p>
            <a:r>
              <a:rPr lang="en-US" b="1" dirty="0" smtClean="0">
                <a:solidFill>
                  <a:srgbClr val="FAC090"/>
                </a:solidFill>
              </a:rPr>
              <a:t>Merely exotic occurrences.</a:t>
            </a:r>
          </a:p>
          <a:p>
            <a:r>
              <a:rPr lang="en-US" b="1" dirty="0" smtClean="0">
                <a:solidFill>
                  <a:srgbClr val="FAC090"/>
                </a:solidFill>
              </a:rPr>
              <a:t>The providence of God at work, even if in answer to prayer. </a:t>
            </a:r>
            <a:endParaRPr lang="en-US" b="1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3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24414" cy="790789"/>
          </a:xfrm>
        </p:spPr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Miracles </a:t>
            </a:r>
            <a:r>
              <a:rPr lang="en-US" b="1" u="sng" dirty="0" smtClean="0">
                <a:solidFill>
                  <a:schemeClr val="accent6"/>
                </a:solidFill>
              </a:rPr>
              <a:t>are</a:t>
            </a:r>
            <a:r>
              <a:rPr lang="en-US" b="1" dirty="0" smtClean="0">
                <a:solidFill>
                  <a:schemeClr val="accent6"/>
                </a:solidFill>
              </a:rPr>
              <a:t>: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229600" cy="37316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AC090"/>
                </a:solidFill>
              </a:rPr>
              <a:t>Extraordinary events that are inexplicable in terms of </a:t>
            </a:r>
            <a:r>
              <a:rPr lang="en-US" b="1" i="1" dirty="0" smtClean="0">
                <a:solidFill>
                  <a:srgbClr val="FAC090"/>
                </a:solidFill>
              </a:rPr>
              <a:t>natural forces, </a:t>
            </a:r>
            <a:r>
              <a:rPr lang="en-US" b="1" u="sng" dirty="0" smtClean="0">
                <a:solidFill>
                  <a:srgbClr val="F79646"/>
                </a:solidFill>
              </a:rPr>
              <a:t>Matt.14:22-33</a:t>
            </a:r>
            <a:r>
              <a:rPr lang="en-US" b="1" dirty="0" smtClean="0">
                <a:solidFill>
                  <a:srgbClr val="FAC09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AC090"/>
                </a:solidFill>
              </a:rPr>
              <a:t>Events which cause the observers to postulate a </a:t>
            </a:r>
            <a:r>
              <a:rPr lang="en-US" b="1" i="1" dirty="0" smtClean="0">
                <a:solidFill>
                  <a:srgbClr val="FAC090"/>
                </a:solidFill>
              </a:rPr>
              <a:t>superhuman cause,</a:t>
            </a:r>
            <a:r>
              <a:rPr lang="en-US" b="1" dirty="0" smtClean="0">
                <a:solidFill>
                  <a:srgbClr val="FAC090"/>
                </a:solidFill>
              </a:rPr>
              <a:t> </a:t>
            </a:r>
            <a:r>
              <a:rPr lang="en-US" b="1" u="sng" dirty="0" smtClean="0">
                <a:solidFill>
                  <a:srgbClr val="F79646"/>
                </a:solidFill>
              </a:rPr>
              <a:t>John 9:30-33</a:t>
            </a:r>
            <a:r>
              <a:rPr lang="en-US" b="1" dirty="0" smtClean="0">
                <a:solidFill>
                  <a:srgbClr val="FAC09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AC090"/>
                </a:solidFill>
              </a:rPr>
              <a:t>Events that constitute evidence as a </a:t>
            </a:r>
            <a:r>
              <a:rPr lang="en-US" b="1" i="1" dirty="0" smtClean="0">
                <a:solidFill>
                  <a:srgbClr val="FAC090"/>
                </a:solidFill>
              </a:rPr>
              <a:t>sign </a:t>
            </a:r>
            <a:r>
              <a:rPr lang="en-US" b="1" dirty="0" smtClean="0">
                <a:solidFill>
                  <a:srgbClr val="FAC090"/>
                </a:solidFill>
              </a:rPr>
              <a:t>with </a:t>
            </a:r>
            <a:r>
              <a:rPr lang="en-US" b="1" i="1" dirty="0" smtClean="0">
                <a:solidFill>
                  <a:srgbClr val="FAC090"/>
                </a:solidFill>
              </a:rPr>
              <a:t>implications much wider than the event itself, </a:t>
            </a:r>
            <a:r>
              <a:rPr lang="en-US" b="1" u="sng" dirty="0" smtClean="0">
                <a:solidFill>
                  <a:srgbClr val="F79646"/>
                </a:solidFill>
              </a:rPr>
              <a:t>John 20:30-31</a:t>
            </a:r>
            <a:r>
              <a:rPr lang="en-US" b="1" dirty="0" smtClean="0">
                <a:solidFill>
                  <a:srgbClr val="FAC090"/>
                </a:solidFill>
              </a:rPr>
              <a:t>. </a:t>
            </a:r>
            <a:endParaRPr lang="en-US" b="1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06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7655442" cy="79078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The </a:t>
            </a:r>
            <a:r>
              <a:rPr lang="en-US" b="1" u="sng" dirty="0" smtClean="0">
                <a:solidFill>
                  <a:schemeClr val="accent6"/>
                </a:solidFill>
              </a:rPr>
              <a:t>Pur</a:t>
            </a:r>
            <a:r>
              <a:rPr lang="en-US" b="1" dirty="0" smtClean="0">
                <a:solidFill>
                  <a:schemeClr val="accent6"/>
                </a:solidFill>
              </a:rPr>
              <a:t>p</a:t>
            </a:r>
            <a:r>
              <a:rPr lang="en-US" b="1" u="sng" dirty="0" smtClean="0">
                <a:solidFill>
                  <a:schemeClr val="accent6"/>
                </a:solidFill>
              </a:rPr>
              <a:t>oses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of Miracles were: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432218" cy="37316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AC090"/>
                </a:solidFill>
              </a:rPr>
              <a:t>Not to merely effect </a:t>
            </a:r>
            <a:r>
              <a:rPr lang="en-US" b="1" i="1" dirty="0" smtClean="0">
                <a:solidFill>
                  <a:srgbClr val="FAC090"/>
                </a:solidFill>
              </a:rPr>
              <a:t>physical </a:t>
            </a:r>
            <a:r>
              <a:rPr lang="en-US" b="1" dirty="0" smtClean="0">
                <a:solidFill>
                  <a:srgbClr val="FAC090"/>
                </a:solidFill>
              </a:rPr>
              <a:t>changes</a:t>
            </a:r>
            <a:r>
              <a:rPr lang="en-US" b="1" i="1" dirty="0" smtClean="0">
                <a:solidFill>
                  <a:srgbClr val="FAC090"/>
                </a:solidFill>
              </a:rPr>
              <a:t>, </a:t>
            </a:r>
            <a:r>
              <a:rPr lang="en-US" b="1" u="sng" dirty="0" smtClean="0">
                <a:solidFill>
                  <a:srgbClr val="F79646"/>
                </a:solidFill>
              </a:rPr>
              <a:t>Acts 10:38</a:t>
            </a:r>
            <a:r>
              <a:rPr lang="en-US" b="1" dirty="0" smtClean="0">
                <a:solidFill>
                  <a:srgbClr val="FAC090"/>
                </a:solidFill>
              </a:rPr>
              <a:t>;  but</a:t>
            </a:r>
          </a:p>
          <a:p>
            <a:r>
              <a:rPr lang="en-US" b="1" dirty="0" smtClean="0">
                <a:solidFill>
                  <a:srgbClr val="FAC090"/>
                </a:solidFill>
              </a:rPr>
              <a:t>To </a:t>
            </a:r>
            <a:r>
              <a:rPr lang="en-US" b="1" u="sng" dirty="0" smtClean="0">
                <a:solidFill>
                  <a:srgbClr val="FAC090"/>
                </a:solidFill>
              </a:rPr>
              <a:t>confirm</a:t>
            </a:r>
            <a:r>
              <a:rPr lang="en-US" b="1" dirty="0" smtClean="0">
                <a:solidFill>
                  <a:srgbClr val="FAC090"/>
                </a:solidFill>
              </a:rPr>
              <a:t> His </a:t>
            </a:r>
            <a:r>
              <a:rPr lang="en-US" b="1" i="1" dirty="0" smtClean="0">
                <a:solidFill>
                  <a:srgbClr val="FAC090"/>
                </a:solidFill>
              </a:rPr>
              <a:t>presence </a:t>
            </a:r>
            <a:r>
              <a:rPr lang="en-US" b="1" dirty="0" smtClean="0">
                <a:solidFill>
                  <a:srgbClr val="FAC090"/>
                </a:solidFill>
              </a:rPr>
              <a:t>or </a:t>
            </a:r>
            <a:r>
              <a:rPr lang="en-US" b="1" i="1" dirty="0" smtClean="0">
                <a:solidFill>
                  <a:srgbClr val="FAC090"/>
                </a:solidFill>
              </a:rPr>
              <a:t>approval</a:t>
            </a:r>
            <a:r>
              <a:rPr lang="en-US" b="1" dirty="0" smtClean="0">
                <a:solidFill>
                  <a:srgbClr val="FAC090"/>
                </a:solidFill>
              </a:rPr>
              <a:t>, </a:t>
            </a:r>
            <a:r>
              <a:rPr lang="en-US" b="1" u="sng" dirty="0" smtClean="0">
                <a:solidFill>
                  <a:srgbClr val="F79646"/>
                </a:solidFill>
              </a:rPr>
              <a:t>Acts 2:1-21</a:t>
            </a:r>
            <a:r>
              <a:rPr lang="en-US" b="1" dirty="0" smtClean="0">
                <a:solidFill>
                  <a:srgbClr val="FAC090"/>
                </a:solidFill>
              </a:rPr>
              <a:t>;  and</a:t>
            </a:r>
          </a:p>
          <a:p>
            <a:r>
              <a:rPr lang="en-US" b="1" dirty="0" smtClean="0">
                <a:solidFill>
                  <a:srgbClr val="FAC090"/>
                </a:solidFill>
              </a:rPr>
              <a:t>To </a:t>
            </a:r>
            <a:r>
              <a:rPr lang="en-US" b="1" u="sng" dirty="0" smtClean="0">
                <a:solidFill>
                  <a:srgbClr val="FAC090"/>
                </a:solidFill>
              </a:rPr>
              <a:t>reveal</a:t>
            </a:r>
            <a:r>
              <a:rPr lang="en-US" b="1" dirty="0" smtClean="0">
                <a:solidFill>
                  <a:srgbClr val="FAC090"/>
                </a:solidFill>
              </a:rPr>
              <a:t> His </a:t>
            </a:r>
            <a:r>
              <a:rPr lang="en-US" b="1" i="1" dirty="0" smtClean="0">
                <a:solidFill>
                  <a:srgbClr val="FAC090"/>
                </a:solidFill>
              </a:rPr>
              <a:t>word </a:t>
            </a:r>
            <a:r>
              <a:rPr lang="en-US" b="1" dirty="0" smtClean="0">
                <a:solidFill>
                  <a:srgbClr val="FAC090"/>
                </a:solidFill>
              </a:rPr>
              <a:t>and </a:t>
            </a:r>
            <a:r>
              <a:rPr lang="en-US" b="1" i="1" dirty="0" smtClean="0">
                <a:solidFill>
                  <a:srgbClr val="FAC090"/>
                </a:solidFill>
              </a:rPr>
              <a:t>will</a:t>
            </a:r>
            <a:r>
              <a:rPr lang="en-US" b="1" dirty="0" smtClean="0">
                <a:solidFill>
                  <a:srgbClr val="FAC090"/>
                </a:solidFill>
              </a:rPr>
              <a:t>, </a:t>
            </a:r>
            <a:r>
              <a:rPr lang="en-US" b="1" u="sng" dirty="0" smtClean="0">
                <a:solidFill>
                  <a:srgbClr val="F79646"/>
                </a:solidFill>
              </a:rPr>
              <a:t>Acts 2:22-36,40</a:t>
            </a:r>
            <a:r>
              <a:rPr lang="en-US" b="1" dirty="0" smtClean="0">
                <a:solidFill>
                  <a:srgbClr val="FAC09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AC090"/>
                </a:solidFill>
              </a:rPr>
              <a:t>Isn’t this </a:t>
            </a:r>
            <a:r>
              <a:rPr lang="en-US" b="1" i="1" dirty="0" smtClean="0">
                <a:solidFill>
                  <a:srgbClr val="FAC090"/>
                </a:solidFill>
              </a:rPr>
              <a:t>confirmation </a:t>
            </a:r>
            <a:r>
              <a:rPr lang="en-US" b="1" dirty="0" smtClean="0">
                <a:solidFill>
                  <a:srgbClr val="FAC090"/>
                </a:solidFill>
              </a:rPr>
              <a:t>what Jesus said would happen in </a:t>
            </a:r>
            <a:r>
              <a:rPr lang="en-US" b="1" u="sng" dirty="0" smtClean="0">
                <a:solidFill>
                  <a:srgbClr val="F79646"/>
                </a:solidFill>
              </a:rPr>
              <a:t>Mark 16:17-18</a:t>
            </a:r>
            <a:r>
              <a:rPr lang="en-US" b="1" dirty="0" smtClean="0">
                <a:solidFill>
                  <a:srgbClr val="FAC090"/>
                </a:solidFill>
              </a:rPr>
              <a:t>, and for the purpose of </a:t>
            </a:r>
            <a:r>
              <a:rPr lang="en-US" b="1" i="1" dirty="0" smtClean="0">
                <a:solidFill>
                  <a:srgbClr val="FAC090"/>
                </a:solidFill>
              </a:rPr>
              <a:t>revelation </a:t>
            </a:r>
            <a:r>
              <a:rPr lang="en-US" b="1" dirty="0" smtClean="0">
                <a:solidFill>
                  <a:srgbClr val="FAC090"/>
                </a:solidFill>
              </a:rPr>
              <a:t>as</a:t>
            </a:r>
            <a:r>
              <a:rPr lang="en-US" b="1" i="1" dirty="0" smtClean="0">
                <a:solidFill>
                  <a:srgbClr val="FAC090"/>
                </a:solidFill>
              </a:rPr>
              <a:t> </a:t>
            </a:r>
            <a:r>
              <a:rPr lang="en-US" b="1" dirty="0" smtClean="0">
                <a:solidFill>
                  <a:srgbClr val="FAC090"/>
                </a:solidFill>
              </a:rPr>
              <a:t>indicated in </a:t>
            </a:r>
            <a:r>
              <a:rPr lang="en-US" b="1" u="sng" dirty="0" smtClean="0">
                <a:solidFill>
                  <a:srgbClr val="F79646"/>
                </a:solidFill>
              </a:rPr>
              <a:t>v.20</a:t>
            </a:r>
            <a:r>
              <a:rPr lang="en-US" b="1" dirty="0" smtClean="0">
                <a:solidFill>
                  <a:srgbClr val="FAC090"/>
                </a:solidFill>
              </a:rPr>
              <a:t>?  </a:t>
            </a:r>
            <a:endParaRPr lang="en-US" b="1" dirty="0">
              <a:solidFill>
                <a:srgbClr val="FAC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25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078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The Purposes</a:t>
            </a:r>
            <a:r>
              <a:rPr lang="en-US" sz="3600" b="1" i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solidFill>
                  <a:schemeClr val="accent6"/>
                </a:solidFill>
              </a:rPr>
              <a:t>of Miracles </a:t>
            </a:r>
            <a:r>
              <a:rPr lang="en-US" sz="3600" b="1" dirty="0" smtClean="0">
                <a:solidFill>
                  <a:schemeClr val="accent6"/>
                </a:solidFill>
              </a:rPr>
              <a:t>illustrated in the O.T.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432218" cy="37316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AC090"/>
                </a:solidFill>
              </a:rPr>
              <a:t>Through the </a:t>
            </a:r>
            <a:r>
              <a:rPr lang="en-US" b="1" i="1" dirty="0" smtClean="0">
                <a:solidFill>
                  <a:srgbClr val="FAC090"/>
                </a:solidFill>
              </a:rPr>
              <a:t>burning bush, </a:t>
            </a:r>
            <a:r>
              <a:rPr lang="en-US" b="1" u="sng" dirty="0" smtClean="0">
                <a:solidFill>
                  <a:srgbClr val="F79646"/>
                </a:solidFill>
              </a:rPr>
              <a:t>Ex.3:1-2</a:t>
            </a:r>
            <a:endParaRPr lang="en-US" b="1" dirty="0" smtClean="0">
              <a:solidFill>
                <a:srgbClr val="F79646"/>
              </a:solidFill>
            </a:endParaRPr>
          </a:p>
          <a:p>
            <a:r>
              <a:rPr lang="en-US" b="1" dirty="0" smtClean="0">
                <a:solidFill>
                  <a:srgbClr val="FAC090"/>
                </a:solidFill>
              </a:rPr>
              <a:t>Through the </a:t>
            </a:r>
            <a:r>
              <a:rPr lang="en-US" b="1" i="1" dirty="0" smtClean="0">
                <a:solidFill>
                  <a:srgbClr val="FAC090"/>
                </a:solidFill>
              </a:rPr>
              <a:t>staff/serpent, </a:t>
            </a:r>
            <a:r>
              <a:rPr lang="en-US" b="1" u="sng" dirty="0" smtClean="0">
                <a:solidFill>
                  <a:schemeClr val="accent6"/>
                </a:solidFill>
              </a:rPr>
              <a:t>Ex.4:1-5</a:t>
            </a:r>
            <a:r>
              <a:rPr lang="en-US" b="1" dirty="0" smtClean="0">
                <a:solidFill>
                  <a:schemeClr val="accent6"/>
                </a:solidFill>
              </a:rPr>
              <a:t>; </a:t>
            </a:r>
            <a:r>
              <a:rPr lang="en-US" b="1" u="sng" dirty="0" smtClean="0">
                <a:solidFill>
                  <a:schemeClr val="accent6"/>
                </a:solidFill>
              </a:rPr>
              <a:t>7:1-12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rgbClr val="FAC090"/>
                </a:solidFill>
              </a:rPr>
              <a:t>Through the </a:t>
            </a:r>
            <a:r>
              <a:rPr lang="en-US" b="1" i="1" dirty="0" smtClean="0">
                <a:solidFill>
                  <a:srgbClr val="FAC090"/>
                </a:solidFill>
              </a:rPr>
              <a:t>plagues</a:t>
            </a:r>
            <a:r>
              <a:rPr lang="en-US" b="1" dirty="0" smtClean="0">
                <a:solidFill>
                  <a:srgbClr val="FAC090"/>
                </a:solidFill>
              </a:rPr>
              <a:t>, </a:t>
            </a:r>
            <a:r>
              <a:rPr lang="en-US" b="1" u="sng" dirty="0" smtClean="0">
                <a:solidFill>
                  <a:srgbClr val="F79646"/>
                </a:solidFill>
              </a:rPr>
              <a:t>Ex.7-13</a:t>
            </a:r>
            <a:endParaRPr lang="en-US" b="1" dirty="0">
              <a:solidFill>
                <a:srgbClr val="FAC09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AC090"/>
                </a:solidFill>
              </a:rPr>
              <a:t>Especially regarding the </a:t>
            </a:r>
            <a:r>
              <a:rPr lang="en-US" b="1" i="1" dirty="0" smtClean="0">
                <a:solidFill>
                  <a:srgbClr val="FAC090"/>
                </a:solidFill>
              </a:rPr>
              <a:t>plagues, </a:t>
            </a:r>
            <a:r>
              <a:rPr lang="en-US" b="1" dirty="0">
                <a:solidFill>
                  <a:srgbClr val="FAC090"/>
                </a:solidFill>
              </a:rPr>
              <a:t>c</a:t>
            </a:r>
            <a:r>
              <a:rPr lang="en-US" b="1" dirty="0" smtClean="0">
                <a:solidFill>
                  <a:srgbClr val="FAC090"/>
                </a:solidFill>
              </a:rPr>
              <a:t>onsider and understand that…</a:t>
            </a:r>
            <a:endParaRPr lang="en-US" b="1" dirty="0" smtClean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7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078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The Purposes</a:t>
            </a:r>
            <a:r>
              <a:rPr lang="en-US" sz="3600" b="1" i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solidFill>
                  <a:schemeClr val="accent6"/>
                </a:solidFill>
              </a:rPr>
              <a:t>of Miracles </a:t>
            </a:r>
            <a:r>
              <a:rPr lang="en-US" sz="3600" b="1" dirty="0" smtClean="0">
                <a:solidFill>
                  <a:schemeClr val="accent6"/>
                </a:solidFill>
              </a:rPr>
              <a:t>illustrated in the O.T.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432218" cy="391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AC090"/>
                </a:solidFill>
              </a:rPr>
              <a:t>These plagues were </a:t>
            </a:r>
            <a:r>
              <a:rPr lang="en-US" sz="2400" b="1" u="sng" dirty="0" smtClean="0">
                <a:solidFill>
                  <a:srgbClr val="FAC090"/>
                </a:solidFill>
              </a:rPr>
              <a:t>not</a:t>
            </a:r>
            <a:r>
              <a:rPr lang="en-US" sz="2400" b="1" dirty="0" smtClean="0">
                <a:solidFill>
                  <a:srgbClr val="FAC090"/>
                </a:solidFill>
              </a:rPr>
              <a:t> random- they </a:t>
            </a:r>
            <a:r>
              <a:rPr lang="en-US" sz="2400" b="1" i="1" dirty="0" smtClean="0">
                <a:solidFill>
                  <a:srgbClr val="FAC090"/>
                </a:solidFill>
              </a:rPr>
              <a:t>confirmed </a:t>
            </a:r>
            <a:r>
              <a:rPr lang="en-US" sz="2400" b="1" dirty="0" smtClean="0">
                <a:solidFill>
                  <a:srgbClr val="FAC090"/>
                </a:solidFill>
              </a:rPr>
              <a:t>and </a:t>
            </a:r>
            <a:r>
              <a:rPr lang="en-US" sz="2400" b="1" i="1" dirty="0" smtClean="0">
                <a:solidFill>
                  <a:srgbClr val="FAC090"/>
                </a:solidFill>
              </a:rPr>
              <a:t>revealed </a:t>
            </a:r>
            <a:r>
              <a:rPr lang="en-US" sz="2400" b="1" dirty="0" smtClean="0">
                <a:solidFill>
                  <a:srgbClr val="FAC090"/>
                </a:solidFill>
              </a:rPr>
              <a:t>God’s power with </a:t>
            </a:r>
            <a:r>
              <a:rPr lang="en-US" sz="2400" b="1" i="1" dirty="0" smtClean="0">
                <a:solidFill>
                  <a:srgbClr val="FAC090"/>
                </a:solidFill>
              </a:rPr>
              <a:t>implications wider than the event itself.  </a:t>
            </a:r>
            <a:r>
              <a:rPr lang="en-US" sz="2400" b="1" dirty="0" smtClean="0">
                <a:solidFill>
                  <a:srgbClr val="FAC090"/>
                </a:solidFill>
              </a:rPr>
              <a:t>For instance:</a:t>
            </a:r>
            <a:endParaRPr lang="en-US" sz="2400" b="1" dirty="0" smtClean="0">
              <a:solidFill>
                <a:srgbClr val="F79646"/>
              </a:solidFill>
            </a:endParaRPr>
          </a:p>
          <a:p>
            <a:pPr lvl="0"/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Nile turned to blood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revealed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God’s power over </a:t>
            </a:r>
            <a:r>
              <a:rPr lang="en-US" sz="20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Khnum</a:t>
            </a:r>
            <a:r>
              <a:rPr 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(guardian of the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Nile), </a:t>
            </a:r>
            <a:r>
              <a:rPr lang="en-US" sz="20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Hapi</a:t>
            </a:r>
            <a:r>
              <a:rPr 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(spirit of the Nile), and </a:t>
            </a:r>
            <a:r>
              <a:rPr lang="en-US" sz="2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Osiris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(Nile was bloodstream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0"/>
            <a:r>
              <a:rPr lang="en-US" sz="2000" b="1" dirty="0">
                <a:solidFill>
                  <a:srgbClr val="FAC090"/>
                </a:solidFill>
              </a:rPr>
              <a:t>Frogs</a:t>
            </a:r>
            <a:r>
              <a:rPr lang="en-US" sz="2000" dirty="0">
                <a:solidFill>
                  <a:srgbClr val="FAC090"/>
                </a:solidFill>
              </a:rPr>
              <a:t> </a:t>
            </a:r>
            <a:r>
              <a:rPr lang="en-US" sz="2000" i="1" dirty="0">
                <a:solidFill>
                  <a:srgbClr val="FAC090"/>
                </a:solidFill>
              </a:rPr>
              <a:t>revealed </a:t>
            </a:r>
            <a:r>
              <a:rPr lang="en-US" sz="2000" dirty="0">
                <a:solidFill>
                  <a:srgbClr val="FAC090"/>
                </a:solidFill>
              </a:rPr>
              <a:t>God’s power over </a:t>
            </a:r>
            <a:r>
              <a:rPr lang="en-US" sz="2000" i="1" dirty="0" err="1">
                <a:solidFill>
                  <a:srgbClr val="FAC090"/>
                </a:solidFill>
              </a:rPr>
              <a:t>Heqt</a:t>
            </a:r>
            <a:r>
              <a:rPr lang="en-US" sz="2000" i="1" dirty="0">
                <a:solidFill>
                  <a:srgbClr val="FAC090"/>
                </a:solidFill>
              </a:rPr>
              <a:t> </a:t>
            </a:r>
            <a:r>
              <a:rPr lang="en-US" sz="2000" dirty="0">
                <a:solidFill>
                  <a:srgbClr val="FAC090"/>
                </a:solidFill>
              </a:rPr>
              <a:t>(god of resurrection in the form of a frog);</a:t>
            </a:r>
          </a:p>
          <a:p>
            <a:pPr lvl="0"/>
            <a:r>
              <a:rPr lang="en-US" sz="2000" b="1" dirty="0">
                <a:solidFill>
                  <a:srgbClr val="FAC090"/>
                </a:solidFill>
              </a:rPr>
              <a:t>Pestilence (Murrain) on Cattle </a:t>
            </a:r>
            <a:r>
              <a:rPr lang="en-US" sz="2000" i="1" dirty="0">
                <a:solidFill>
                  <a:srgbClr val="FAC090"/>
                </a:solidFill>
              </a:rPr>
              <a:t>revealed </a:t>
            </a:r>
            <a:r>
              <a:rPr lang="en-US" sz="2000" dirty="0">
                <a:solidFill>
                  <a:srgbClr val="FAC090"/>
                </a:solidFill>
              </a:rPr>
              <a:t>God’s power over </a:t>
            </a:r>
            <a:r>
              <a:rPr lang="en-US" sz="2000" i="1" dirty="0" err="1">
                <a:solidFill>
                  <a:srgbClr val="FAC090"/>
                </a:solidFill>
              </a:rPr>
              <a:t>Hathor</a:t>
            </a:r>
            <a:r>
              <a:rPr lang="en-US" sz="2000" i="1" dirty="0">
                <a:solidFill>
                  <a:srgbClr val="FAC090"/>
                </a:solidFill>
              </a:rPr>
              <a:t> </a:t>
            </a:r>
            <a:r>
              <a:rPr lang="en-US" sz="2000" dirty="0">
                <a:solidFill>
                  <a:srgbClr val="FAC090"/>
                </a:solidFill>
              </a:rPr>
              <a:t>(mother-goddess in cow form), </a:t>
            </a:r>
            <a:r>
              <a:rPr lang="en-US" sz="2000" i="1" dirty="0" err="1">
                <a:solidFill>
                  <a:srgbClr val="FAC090"/>
                </a:solidFill>
              </a:rPr>
              <a:t>Apis</a:t>
            </a:r>
            <a:r>
              <a:rPr lang="en-US" sz="2000" i="1" dirty="0">
                <a:solidFill>
                  <a:srgbClr val="FAC090"/>
                </a:solidFill>
              </a:rPr>
              <a:t> </a:t>
            </a:r>
            <a:r>
              <a:rPr lang="en-US" sz="2000" dirty="0">
                <a:solidFill>
                  <a:srgbClr val="FAC090"/>
                </a:solidFill>
              </a:rPr>
              <a:t>(bull god or </a:t>
            </a:r>
            <a:r>
              <a:rPr lang="en-US" sz="2000" i="1" dirty="0" err="1">
                <a:solidFill>
                  <a:srgbClr val="FAC090"/>
                </a:solidFill>
              </a:rPr>
              <a:t>Ptah</a:t>
            </a:r>
            <a:r>
              <a:rPr lang="en-US" sz="2000" i="1" dirty="0">
                <a:solidFill>
                  <a:srgbClr val="FAC090"/>
                </a:solidFill>
              </a:rPr>
              <a:t>, </a:t>
            </a:r>
            <a:r>
              <a:rPr lang="en-US" sz="2000" dirty="0">
                <a:solidFill>
                  <a:srgbClr val="FAC090"/>
                </a:solidFill>
              </a:rPr>
              <a:t>the symbol of fertility), and </a:t>
            </a:r>
            <a:r>
              <a:rPr lang="en-US" sz="2000" i="1" dirty="0" err="1">
                <a:solidFill>
                  <a:srgbClr val="FAC090"/>
                </a:solidFill>
              </a:rPr>
              <a:t>Mnevis</a:t>
            </a:r>
            <a:r>
              <a:rPr lang="en-US" sz="2000" i="1" dirty="0">
                <a:solidFill>
                  <a:srgbClr val="FAC090"/>
                </a:solidFill>
              </a:rPr>
              <a:t> </a:t>
            </a:r>
            <a:r>
              <a:rPr lang="en-US" sz="2000" dirty="0">
                <a:solidFill>
                  <a:srgbClr val="FAC090"/>
                </a:solidFill>
              </a:rPr>
              <a:t>(the sacred bull of Heliopolis); </a:t>
            </a:r>
          </a:p>
        </p:txBody>
      </p:sp>
    </p:spTree>
    <p:extLst>
      <p:ext uri="{BB962C8B-B14F-4D97-AF65-F5344CB8AC3E}">
        <p14:creationId xmlns:p14="http://schemas.microsoft.com/office/powerpoint/2010/main" val="326575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3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133" end="2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71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71" end="3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53" end="5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353" end="5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078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The Purposes</a:t>
            </a:r>
            <a:r>
              <a:rPr lang="en-US" sz="3600" b="1" i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solidFill>
                  <a:schemeClr val="accent6"/>
                </a:solidFill>
              </a:rPr>
              <a:t>of Miracles </a:t>
            </a:r>
            <a:r>
              <a:rPr lang="en-US" sz="3600" b="1" dirty="0" smtClean="0">
                <a:solidFill>
                  <a:schemeClr val="accent6"/>
                </a:solidFill>
              </a:rPr>
              <a:t>illustrated in the O.T.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432218" cy="391929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FAC090"/>
                </a:solidFill>
              </a:rPr>
              <a:t>These plagues were </a:t>
            </a:r>
            <a:r>
              <a:rPr lang="en-US" sz="2400" b="1" u="sng" dirty="0" smtClean="0">
                <a:solidFill>
                  <a:srgbClr val="FAC090"/>
                </a:solidFill>
              </a:rPr>
              <a:t>not</a:t>
            </a:r>
            <a:r>
              <a:rPr lang="en-US" sz="2400" b="1" dirty="0" smtClean="0">
                <a:solidFill>
                  <a:srgbClr val="FAC090"/>
                </a:solidFill>
              </a:rPr>
              <a:t> random- they </a:t>
            </a:r>
            <a:r>
              <a:rPr lang="en-US" sz="2400" b="1" i="1" dirty="0" smtClean="0">
                <a:solidFill>
                  <a:srgbClr val="FAC090"/>
                </a:solidFill>
              </a:rPr>
              <a:t>confirmed </a:t>
            </a:r>
            <a:r>
              <a:rPr lang="en-US" sz="2400" b="1" dirty="0" smtClean="0">
                <a:solidFill>
                  <a:srgbClr val="FAC090"/>
                </a:solidFill>
              </a:rPr>
              <a:t>and </a:t>
            </a:r>
            <a:r>
              <a:rPr lang="en-US" sz="2400" b="1" i="1" dirty="0" smtClean="0">
                <a:solidFill>
                  <a:srgbClr val="FAC090"/>
                </a:solidFill>
              </a:rPr>
              <a:t>revealed </a:t>
            </a:r>
            <a:r>
              <a:rPr lang="en-US" sz="2400" b="1" dirty="0" smtClean="0">
                <a:solidFill>
                  <a:srgbClr val="FAC090"/>
                </a:solidFill>
              </a:rPr>
              <a:t>God’s power with </a:t>
            </a:r>
            <a:r>
              <a:rPr lang="en-US" sz="2400" b="1" i="1" dirty="0" smtClean="0">
                <a:solidFill>
                  <a:srgbClr val="FAC090"/>
                </a:solidFill>
              </a:rPr>
              <a:t>implications wider than the event itself.  </a:t>
            </a:r>
            <a:r>
              <a:rPr lang="en-US" sz="2400" b="1" dirty="0" smtClean="0">
                <a:solidFill>
                  <a:srgbClr val="FAC090"/>
                </a:solidFill>
              </a:rPr>
              <a:t>For instance:</a:t>
            </a:r>
          </a:p>
          <a:p>
            <a:r>
              <a:rPr lang="en-US" sz="2400" b="1" dirty="0" smtClean="0">
                <a:solidFill>
                  <a:srgbClr val="FAC090"/>
                </a:solidFill>
              </a:rPr>
              <a:t>Hail </a:t>
            </a:r>
            <a:r>
              <a:rPr lang="en-US" sz="2400" dirty="0">
                <a:solidFill>
                  <a:srgbClr val="FAC090"/>
                </a:solidFill>
              </a:rPr>
              <a:t>and </a:t>
            </a:r>
            <a:r>
              <a:rPr lang="en-US" sz="2400" b="1" dirty="0">
                <a:solidFill>
                  <a:srgbClr val="FAC090"/>
                </a:solidFill>
              </a:rPr>
              <a:t>Locusts </a:t>
            </a:r>
            <a:r>
              <a:rPr lang="en-US" sz="2400" i="1" dirty="0">
                <a:solidFill>
                  <a:srgbClr val="FAC090"/>
                </a:solidFill>
              </a:rPr>
              <a:t>revealed </a:t>
            </a:r>
            <a:r>
              <a:rPr lang="en-US" sz="2400" dirty="0">
                <a:solidFill>
                  <a:srgbClr val="FAC090"/>
                </a:solidFill>
              </a:rPr>
              <a:t>God’s power over </a:t>
            </a:r>
            <a:r>
              <a:rPr lang="en-US" sz="2400" i="1" dirty="0">
                <a:solidFill>
                  <a:srgbClr val="FAC090"/>
                </a:solidFill>
              </a:rPr>
              <a:t>Nut </a:t>
            </a:r>
            <a:r>
              <a:rPr lang="en-US" sz="2400" dirty="0">
                <a:solidFill>
                  <a:srgbClr val="FAC090"/>
                </a:solidFill>
              </a:rPr>
              <a:t>(sky goddess), </a:t>
            </a:r>
            <a:r>
              <a:rPr lang="en-US" sz="2400" i="1" dirty="0">
                <a:solidFill>
                  <a:srgbClr val="FAC090"/>
                </a:solidFill>
              </a:rPr>
              <a:t>Isis </a:t>
            </a:r>
            <a:r>
              <a:rPr lang="en-US" sz="2400" dirty="0">
                <a:solidFill>
                  <a:srgbClr val="FAC090"/>
                </a:solidFill>
              </a:rPr>
              <a:t>(goddess of life), and </a:t>
            </a:r>
            <a:r>
              <a:rPr lang="en-US" sz="2400" i="1" dirty="0">
                <a:solidFill>
                  <a:srgbClr val="FAC090"/>
                </a:solidFill>
              </a:rPr>
              <a:t>Seth </a:t>
            </a:r>
            <a:r>
              <a:rPr lang="en-US" sz="2400" dirty="0">
                <a:solidFill>
                  <a:srgbClr val="FAC090"/>
                </a:solidFill>
              </a:rPr>
              <a:t>(protector of crops); </a:t>
            </a:r>
          </a:p>
          <a:p>
            <a:pPr lvl="0"/>
            <a:r>
              <a:rPr lang="en-US" sz="2400" b="1" dirty="0">
                <a:solidFill>
                  <a:srgbClr val="FAC090"/>
                </a:solidFill>
              </a:rPr>
              <a:t>Darkness </a:t>
            </a:r>
            <a:r>
              <a:rPr lang="en-US" sz="2400" i="1" dirty="0">
                <a:solidFill>
                  <a:srgbClr val="FAC090"/>
                </a:solidFill>
              </a:rPr>
              <a:t>revealed </a:t>
            </a:r>
            <a:r>
              <a:rPr lang="en-US" sz="2400" dirty="0">
                <a:solidFill>
                  <a:srgbClr val="FAC090"/>
                </a:solidFill>
              </a:rPr>
              <a:t>God’s power over </a:t>
            </a:r>
            <a:r>
              <a:rPr lang="en-US" sz="2400" i="1" dirty="0">
                <a:solidFill>
                  <a:srgbClr val="FAC090"/>
                </a:solidFill>
              </a:rPr>
              <a:t>Re, </a:t>
            </a:r>
            <a:r>
              <a:rPr lang="en-US" sz="2400" i="1" dirty="0" err="1">
                <a:solidFill>
                  <a:srgbClr val="FAC090"/>
                </a:solidFill>
              </a:rPr>
              <a:t>Aten</a:t>
            </a:r>
            <a:r>
              <a:rPr lang="en-US" sz="2400" i="1" dirty="0">
                <a:solidFill>
                  <a:srgbClr val="FAC090"/>
                </a:solidFill>
              </a:rPr>
              <a:t>, </a:t>
            </a:r>
            <a:r>
              <a:rPr lang="en-US" sz="2400" i="1" dirty="0" err="1">
                <a:solidFill>
                  <a:srgbClr val="FAC090"/>
                </a:solidFill>
              </a:rPr>
              <a:t>Atum</a:t>
            </a:r>
            <a:r>
              <a:rPr lang="en-US" sz="2400" i="1" dirty="0">
                <a:solidFill>
                  <a:srgbClr val="FAC090"/>
                </a:solidFill>
              </a:rPr>
              <a:t>, </a:t>
            </a:r>
            <a:r>
              <a:rPr lang="en-US" sz="2400" dirty="0">
                <a:solidFill>
                  <a:srgbClr val="FAC090"/>
                </a:solidFill>
              </a:rPr>
              <a:t>and </a:t>
            </a:r>
            <a:r>
              <a:rPr lang="en-US" sz="2400" i="1" dirty="0">
                <a:solidFill>
                  <a:srgbClr val="FAC090"/>
                </a:solidFill>
              </a:rPr>
              <a:t>Horus </a:t>
            </a:r>
            <a:r>
              <a:rPr lang="en-US" sz="2400" dirty="0">
                <a:solidFill>
                  <a:srgbClr val="FAC090"/>
                </a:solidFill>
              </a:rPr>
              <a:t>(all sun gods of various sorts);</a:t>
            </a:r>
          </a:p>
          <a:p>
            <a:r>
              <a:rPr lang="en-US" sz="2400" b="1" dirty="0">
                <a:solidFill>
                  <a:srgbClr val="FAC090"/>
                </a:solidFill>
              </a:rPr>
              <a:t>Death of Firstborn</a:t>
            </a:r>
            <a:r>
              <a:rPr lang="en-US" sz="2400" dirty="0">
                <a:solidFill>
                  <a:srgbClr val="FAC090"/>
                </a:solidFill>
              </a:rPr>
              <a:t> </a:t>
            </a:r>
            <a:r>
              <a:rPr lang="en-US" sz="2400" i="1" dirty="0">
                <a:solidFill>
                  <a:srgbClr val="FAC090"/>
                </a:solidFill>
              </a:rPr>
              <a:t>revealed </a:t>
            </a:r>
            <a:r>
              <a:rPr lang="en-US" sz="2400" dirty="0">
                <a:solidFill>
                  <a:srgbClr val="FAC090"/>
                </a:solidFill>
              </a:rPr>
              <a:t>God’s power over </a:t>
            </a:r>
            <a:r>
              <a:rPr lang="en-US" sz="2400" i="1" dirty="0">
                <a:solidFill>
                  <a:srgbClr val="FAC090"/>
                </a:solidFill>
              </a:rPr>
              <a:t>Pharaoh </a:t>
            </a:r>
            <a:r>
              <a:rPr lang="en-US" sz="2400" dirty="0">
                <a:solidFill>
                  <a:srgbClr val="FAC090"/>
                </a:solidFill>
              </a:rPr>
              <a:t>(supposed deity incarnate) and </a:t>
            </a:r>
            <a:r>
              <a:rPr lang="en-US" sz="2400" i="1" dirty="0">
                <a:solidFill>
                  <a:srgbClr val="FAC090"/>
                </a:solidFill>
              </a:rPr>
              <a:t>Osiris </a:t>
            </a:r>
            <a:r>
              <a:rPr lang="en-US" sz="2400" dirty="0">
                <a:solidFill>
                  <a:srgbClr val="FAC090"/>
                </a:solidFill>
              </a:rPr>
              <a:t>(giver of life). 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50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078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The Purposes</a:t>
            </a:r>
            <a:r>
              <a:rPr lang="en-US" sz="3600" b="1" i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solidFill>
                  <a:schemeClr val="accent6"/>
                </a:solidFill>
              </a:rPr>
              <a:t>of Miracles </a:t>
            </a:r>
            <a:r>
              <a:rPr lang="en-US" sz="3600" b="1" dirty="0" smtClean="0">
                <a:solidFill>
                  <a:schemeClr val="accent6"/>
                </a:solidFill>
              </a:rPr>
              <a:t>illustrated in the O.T.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432218" cy="391929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FAC090"/>
                </a:solidFill>
              </a:rPr>
              <a:t>You see, these were </a:t>
            </a:r>
            <a:r>
              <a:rPr lang="en-US" sz="2400" b="1" dirty="0" smtClean="0">
                <a:solidFill>
                  <a:schemeClr val="accent6"/>
                </a:solidFill>
              </a:rPr>
              <a:t>not</a:t>
            </a:r>
            <a:r>
              <a:rPr lang="en-US" sz="2400" b="1" dirty="0" smtClean="0">
                <a:solidFill>
                  <a:srgbClr val="FAC090"/>
                </a:solidFill>
              </a:rPr>
              <a:t> just </a:t>
            </a:r>
            <a:r>
              <a:rPr lang="en-US" sz="2400" b="1" i="1" dirty="0" smtClean="0">
                <a:solidFill>
                  <a:srgbClr val="FAC090"/>
                </a:solidFill>
              </a:rPr>
              <a:t>random </a:t>
            </a:r>
            <a:r>
              <a:rPr lang="en-US" sz="2400" b="1" dirty="0" smtClean="0">
                <a:solidFill>
                  <a:srgbClr val="FAC090"/>
                </a:solidFill>
              </a:rPr>
              <a:t>miracles designed to “hit ‘</a:t>
            </a:r>
            <a:r>
              <a:rPr lang="en-US" sz="2400" b="1" dirty="0" err="1" smtClean="0">
                <a:solidFill>
                  <a:srgbClr val="FAC090"/>
                </a:solidFill>
              </a:rPr>
              <a:t>em</a:t>
            </a:r>
            <a:r>
              <a:rPr lang="en-US" sz="2400" b="1" dirty="0" smtClean="0">
                <a:solidFill>
                  <a:srgbClr val="FAC090"/>
                </a:solidFill>
              </a:rPr>
              <a:t> where it hurts.”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FAC090"/>
                </a:solidFill>
              </a:rPr>
              <a:t>They were </a:t>
            </a:r>
            <a:r>
              <a:rPr lang="en-US" sz="2400" b="1" i="1" dirty="0" smtClean="0">
                <a:solidFill>
                  <a:schemeClr val="accent6"/>
                </a:solidFill>
              </a:rPr>
              <a:t>extraordinary events </a:t>
            </a:r>
            <a:r>
              <a:rPr lang="en-US" sz="2400" b="1" dirty="0" smtClean="0">
                <a:solidFill>
                  <a:srgbClr val="FAC090"/>
                </a:solidFill>
              </a:rPr>
              <a:t>that were </a:t>
            </a:r>
            <a:r>
              <a:rPr lang="en-US" sz="2400" b="1" i="1" dirty="0" smtClean="0">
                <a:solidFill>
                  <a:srgbClr val="F79646"/>
                </a:solidFill>
              </a:rPr>
              <a:t>inexplicable in terms of natural forces</a:t>
            </a:r>
            <a:r>
              <a:rPr lang="en-US" sz="2400" b="1" i="1" dirty="0" smtClean="0">
                <a:solidFill>
                  <a:srgbClr val="FAC090"/>
                </a:solidFill>
              </a:rPr>
              <a:t>, </a:t>
            </a:r>
            <a:r>
              <a:rPr lang="en-US" sz="2400" b="1" dirty="0" smtClean="0">
                <a:solidFill>
                  <a:srgbClr val="FAC090"/>
                </a:solidFill>
              </a:rPr>
              <a:t>that </a:t>
            </a:r>
            <a:r>
              <a:rPr lang="en-US" sz="2400" b="1" i="1" dirty="0" smtClean="0">
                <a:solidFill>
                  <a:srgbClr val="F79646"/>
                </a:solidFill>
              </a:rPr>
              <a:t>caused the observers to postulate superhuman causes</a:t>
            </a:r>
            <a:r>
              <a:rPr lang="en-US" sz="2400" b="1" i="1" dirty="0" smtClean="0">
                <a:solidFill>
                  <a:srgbClr val="FAC090"/>
                </a:solidFill>
              </a:rPr>
              <a:t>, </a:t>
            </a:r>
            <a:r>
              <a:rPr lang="en-US" sz="2400" b="1" dirty="0" smtClean="0">
                <a:solidFill>
                  <a:srgbClr val="FAC090"/>
                </a:solidFill>
              </a:rPr>
              <a:t>and had </a:t>
            </a:r>
            <a:r>
              <a:rPr lang="en-US" sz="2400" b="1" i="1" dirty="0" smtClean="0">
                <a:solidFill>
                  <a:srgbClr val="F79646"/>
                </a:solidFill>
              </a:rPr>
              <a:t>implications much wider than the event itself</a:t>
            </a:r>
            <a:r>
              <a:rPr lang="en-US" sz="2400" b="1" i="1" dirty="0" smtClean="0">
                <a:solidFill>
                  <a:srgbClr val="FAC090"/>
                </a:solidFill>
              </a:rPr>
              <a:t>. 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FAC090"/>
                </a:solidFill>
              </a:rPr>
              <a:t>Through these </a:t>
            </a:r>
            <a:r>
              <a:rPr lang="en-US" sz="2400" b="1" i="1" dirty="0" smtClean="0">
                <a:solidFill>
                  <a:srgbClr val="FAC090"/>
                </a:solidFill>
              </a:rPr>
              <a:t>miraculous signs, </a:t>
            </a:r>
            <a:r>
              <a:rPr lang="en-US" sz="2400" b="1" dirty="0" smtClean="0">
                <a:solidFill>
                  <a:srgbClr val="FAC090"/>
                </a:solidFill>
              </a:rPr>
              <a:t>God </a:t>
            </a:r>
            <a:r>
              <a:rPr lang="en-US" sz="2400" b="1" i="1" dirty="0" smtClean="0">
                <a:solidFill>
                  <a:srgbClr val="F79646"/>
                </a:solidFill>
              </a:rPr>
              <a:t>confirmed His presence with</a:t>
            </a:r>
            <a:r>
              <a:rPr lang="en-US" sz="2400" b="1" dirty="0" smtClean="0">
                <a:solidFill>
                  <a:srgbClr val="F79646"/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2400" b="1" i="1" dirty="0" smtClean="0">
                <a:solidFill>
                  <a:srgbClr val="F79646"/>
                </a:solidFill>
              </a:rPr>
              <a:t>approval of Israel</a:t>
            </a:r>
            <a:r>
              <a:rPr lang="en-US" sz="2400" b="1" i="1" dirty="0" smtClean="0">
                <a:solidFill>
                  <a:srgbClr val="FAC090"/>
                </a:solidFill>
              </a:rPr>
              <a:t>, </a:t>
            </a:r>
            <a:r>
              <a:rPr lang="en-US" sz="2400" b="1" dirty="0" smtClean="0">
                <a:solidFill>
                  <a:srgbClr val="FAC090"/>
                </a:solidFill>
              </a:rPr>
              <a:t>and </a:t>
            </a:r>
            <a:r>
              <a:rPr lang="en-US" sz="2400" b="1" i="1" dirty="0" smtClean="0">
                <a:solidFill>
                  <a:srgbClr val="F79646"/>
                </a:solidFill>
              </a:rPr>
              <a:t>revealed His will </a:t>
            </a:r>
            <a:r>
              <a:rPr lang="en-US" sz="2400" b="1" dirty="0" smtClean="0">
                <a:solidFill>
                  <a:srgbClr val="FAC090"/>
                </a:solidFill>
              </a:rPr>
              <a:t>that Pharaoh should </a:t>
            </a:r>
            <a:r>
              <a:rPr lang="en-US" sz="2400" b="1" i="1" dirty="0" smtClean="0">
                <a:solidFill>
                  <a:srgbClr val="F79646"/>
                </a:solidFill>
              </a:rPr>
              <a:t>“Let My people go!”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 no uncertain terms!</a:t>
            </a:r>
            <a:r>
              <a:rPr lang="en-US" sz="2400" b="1" dirty="0" smtClean="0">
                <a:solidFill>
                  <a:srgbClr val="F7964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506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078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The Purposes</a:t>
            </a:r>
            <a:r>
              <a:rPr lang="en-US" sz="3600" b="1" i="1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solidFill>
                  <a:schemeClr val="accent6"/>
                </a:solidFill>
              </a:rPr>
              <a:t>of Miracles </a:t>
            </a:r>
            <a:r>
              <a:rPr lang="en-US" sz="3600" b="1" dirty="0" smtClean="0">
                <a:solidFill>
                  <a:schemeClr val="accent6"/>
                </a:solidFill>
              </a:rPr>
              <a:t>illustrated in the N.T.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302"/>
            <a:ext cx="8432218" cy="391929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AC090"/>
                </a:solidFill>
              </a:rPr>
              <a:t>Through the </a:t>
            </a:r>
            <a:r>
              <a:rPr lang="en-US" b="1" i="1" dirty="0" smtClean="0">
                <a:solidFill>
                  <a:srgbClr val="FAC090"/>
                </a:solidFill>
              </a:rPr>
              <a:t>dove </a:t>
            </a:r>
            <a:r>
              <a:rPr lang="en-US" b="1" dirty="0" smtClean="0">
                <a:solidFill>
                  <a:srgbClr val="FAC090"/>
                </a:solidFill>
              </a:rPr>
              <a:t>and </a:t>
            </a:r>
            <a:r>
              <a:rPr lang="en-US" b="1" i="1" dirty="0" smtClean="0">
                <a:solidFill>
                  <a:srgbClr val="FAC090"/>
                </a:solidFill>
              </a:rPr>
              <a:t>God’s voice </a:t>
            </a:r>
            <a:r>
              <a:rPr lang="en-US" b="1" dirty="0" smtClean="0">
                <a:solidFill>
                  <a:srgbClr val="FAC090"/>
                </a:solidFill>
              </a:rPr>
              <a:t>at Jesus’ baptism, </a:t>
            </a:r>
            <a:r>
              <a:rPr lang="en-US" b="1" u="sng" dirty="0" smtClean="0">
                <a:solidFill>
                  <a:srgbClr val="F79646"/>
                </a:solidFill>
              </a:rPr>
              <a:t>Matt.3:16-17</a:t>
            </a:r>
            <a:r>
              <a:rPr lang="en-US" b="1" dirty="0">
                <a:solidFill>
                  <a:srgbClr val="F79646"/>
                </a:solidFill>
              </a:rPr>
              <a:t> </a:t>
            </a:r>
            <a:r>
              <a:rPr lang="en-US" b="1" dirty="0" smtClean="0">
                <a:solidFill>
                  <a:srgbClr val="F79646"/>
                </a:solidFill>
              </a:rPr>
              <a:t> </a:t>
            </a:r>
            <a:r>
              <a:rPr lang="en-US" b="1" dirty="0" smtClean="0">
                <a:solidFill>
                  <a:srgbClr val="FAC090"/>
                </a:solidFill>
              </a:rPr>
              <a:t>(see also </a:t>
            </a:r>
            <a:r>
              <a:rPr lang="en-US" b="1" u="sng" dirty="0" smtClean="0">
                <a:solidFill>
                  <a:srgbClr val="F79646"/>
                </a:solidFill>
              </a:rPr>
              <a:t>John 1:31-34</a:t>
            </a:r>
            <a:r>
              <a:rPr lang="en-US" b="1" dirty="0" smtClean="0">
                <a:solidFill>
                  <a:srgbClr val="FAC090"/>
                </a:solidFill>
              </a:rPr>
              <a:t>)</a:t>
            </a:r>
            <a:endParaRPr lang="en-US" b="1" i="1" dirty="0" smtClean="0">
              <a:solidFill>
                <a:srgbClr val="FAC090"/>
              </a:solidFill>
            </a:endParaRPr>
          </a:p>
          <a:p>
            <a:r>
              <a:rPr lang="en-US" b="1" dirty="0" smtClean="0">
                <a:solidFill>
                  <a:srgbClr val="FAC090"/>
                </a:solidFill>
              </a:rPr>
              <a:t>Through the </a:t>
            </a:r>
            <a:r>
              <a:rPr lang="en-US" b="1" i="1" dirty="0" smtClean="0">
                <a:solidFill>
                  <a:srgbClr val="FAC090"/>
                </a:solidFill>
              </a:rPr>
              <a:t>transfiguration of Jesus </a:t>
            </a:r>
            <a:r>
              <a:rPr lang="en-US" b="1" dirty="0" smtClean="0">
                <a:solidFill>
                  <a:srgbClr val="FAC090"/>
                </a:solidFill>
              </a:rPr>
              <a:t>and </a:t>
            </a:r>
            <a:r>
              <a:rPr lang="en-US" b="1" i="1" dirty="0" smtClean="0">
                <a:solidFill>
                  <a:srgbClr val="FAC090"/>
                </a:solidFill>
              </a:rPr>
              <a:t>God’s voice, </a:t>
            </a:r>
            <a:r>
              <a:rPr lang="en-US" b="1" u="sng" dirty="0" smtClean="0">
                <a:solidFill>
                  <a:srgbClr val="F79646"/>
                </a:solidFill>
              </a:rPr>
              <a:t>Matt.17:1-5</a:t>
            </a:r>
            <a:endParaRPr lang="en-US" b="1" dirty="0" smtClean="0">
              <a:solidFill>
                <a:srgbClr val="F79646"/>
              </a:solidFill>
            </a:endParaRPr>
          </a:p>
          <a:p>
            <a:r>
              <a:rPr lang="en-US" b="1" dirty="0" smtClean="0">
                <a:solidFill>
                  <a:srgbClr val="FAC090"/>
                </a:solidFill>
              </a:rPr>
              <a:t>Through the </a:t>
            </a:r>
            <a:r>
              <a:rPr lang="en-US" b="1" i="1" dirty="0" smtClean="0">
                <a:solidFill>
                  <a:srgbClr val="FAC090"/>
                </a:solidFill>
              </a:rPr>
              <a:t>signs at the crucifixion, 		 </a:t>
            </a:r>
            <a:r>
              <a:rPr lang="en-US" b="1" u="sng" dirty="0" smtClean="0">
                <a:solidFill>
                  <a:srgbClr val="F79646"/>
                </a:solidFill>
              </a:rPr>
              <a:t>Matt.27:45,51,53,54</a:t>
            </a:r>
            <a:endParaRPr lang="en-US" b="1" dirty="0" smtClean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9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950</Words>
  <Application>Microsoft Macintosh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Miracles are not:</vt:lpstr>
      <vt:lpstr>Miracles are:</vt:lpstr>
      <vt:lpstr>The Purposes of Miracles were:</vt:lpstr>
      <vt:lpstr>The Purposes of Miracles illustrated in the O.T.</vt:lpstr>
      <vt:lpstr>The Purposes of Miracles illustrated in the O.T.</vt:lpstr>
      <vt:lpstr>The Purposes of Miracles illustrated in the O.T.</vt:lpstr>
      <vt:lpstr>The Purposes of Miracles illustrated in the O.T.</vt:lpstr>
      <vt:lpstr>The Purposes of Miracles illustrated in the N.T.</vt:lpstr>
      <vt:lpstr>So, what should these things mean to us?</vt:lpstr>
      <vt:lpstr>So, what should these things mean to us?</vt:lpstr>
      <vt:lpstr>So what are the points for us?</vt:lpstr>
      <vt:lpstr>So what are the points for us?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Miracles are not:</dc:title>
  <dc:creator>Philip Strong</dc:creator>
  <cp:lastModifiedBy>Philip Strong</cp:lastModifiedBy>
  <cp:revision>15</cp:revision>
  <dcterms:created xsi:type="dcterms:W3CDTF">2016-11-11T19:02:35Z</dcterms:created>
  <dcterms:modified xsi:type="dcterms:W3CDTF">2016-11-13T22:28:50Z</dcterms:modified>
</cp:coreProperties>
</file>