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7" r:id="rId2"/>
    <p:sldId id="256" r:id="rId3"/>
    <p:sldId id="259" r:id="rId4"/>
    <p:sldId id="262" r:id="rId5"/>
    <p:sldId id="261" r:id="rId6"/>
    <p:sldId id="260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4080"/>
    <a:srgbClr val="28386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D610B-77DF-D346-87E1-ED31D925995E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AE809-EF04-A243-9FA7-497418D1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6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A2EE-3326-9E44-904C-DBC25150E623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B5C-3E71-BC4C-AA3C-C52B9C8A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3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A2EE-3326-9E44-904C-DBC25150E623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B5C-3E71-BC4C-AA3C-C52B9C8A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A2EE-3326-9E44-904C-DBC25150E623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B5C-3E71-BC4C-AA3C-C52B9C8A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4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A2EE-3326-9E44-904C-DBC25150E623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B5C-3E71-BC4C-AA3C-C52B9C8A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6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A2EE-3326-9E44-904C-DBC25150E623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B5C-3E71-BC4C-AA3C-C52B9C8A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A2EE-3326-9E44-904C-DBC25150E623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B5C-3E71-BC4C-AA3C-C52B9C8A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A2EE-3326-9E44-904C-DBC25150E623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B5C-3E71-BC4C-AA3C-C52B9C8A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A2EE-3326-9E44-904C-DBC25150E623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B5C-3E71-BC4C-AA3C-C52B9C8A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A2EE-3326-9E44-904C-DBC25150E623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B5C-3E71-BC4C-AA3C-C52B9C8A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A2EE-3326-9E44-904C-DBC25150E623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B5C-3E71-BC4C-AA3C-C52B9C8A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2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A2EE-3326-9E44-904C-DBC25150E623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B5C-3E71-BC4C-AA3C-C52B9C8A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5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5A2EE-3326-9E44-904C-DBC25150E623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1CB5C-3E71-BC4C-AA3C-C52B9C8A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5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641562" cy="1577017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Practical Christianity</a:t>
            </a:r>
            <a:endParaRPr lang="en-US" b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07825"/>
            <a:ext cx="5641562" cy="1121919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Putting God </a:t>
            </a:r>
            <a:r>
              <a:rPr lang="en-US" b="1" i="1" u="sng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first</a:t>
            </a:r>
            <a:r>
              <a:rPr lang="en-US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 in our heads, hearts, and lives.</a:t>
            </a:r>
            <a:endParaRPr lang="en-US" b="1" dirty="0">
              <a:solidFill>
                <a:srgbClr val="800000"/>
              </a:solidFill>
              <a:latin typeface="Avenir Next Demi Bold"/>
              <a:cs typeface="Avenir Next Demi Bold"/>
            </a:endParaRPr>
          </a:p>
        </p:txBody>
      </p:sp>
      <p:pic>
        <p:nvPicPr>
          <p:cNvPr id="4" name="Picture 3" descr="practica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4876800" cy="36576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766532" y="1807632"/>
            <a:ext cx="2898631" cy="1976620"/>
          </a:xfrm>
          <a:prstGeom prst="wedgeEllipseCallout">
            <a:avLst>
              <a:gd name="adj1" fmla="val -112705"/>
              <a:gd name="adj2" fmla="val 118458"/>
            </a:avLst>
          </a:prstGeom>
          <a:solidFill>
            <a:srgbClr val="0000FF"/>
          </a:solidFill>
          <a:ln w="762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God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6532" y="5120968"/>
            <a:ext cx="3162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“But seek first His kingdom and righteousness, and all these things shall be added to you.”  </a:t>
            </a:r>
            <a:r>
              <a:rPr lang="en-US" b="1" u="sng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Matthew 6:33</a:t>
            </a:r>
            <a:endParaRPr lang="en-US" b="1" dirty="0">
              <a:solidFill>
                <a:srgbClr val="800000"/>
              </a:solidFill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232728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6" y="737419"/>
            <a:ext cx="2900513" cy="173703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Practical Christianity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516" y="57355"/>
            <a:ext cx="5481484" cy="680064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800000"/>
                </a:solidFill>
                <a:latin typeface="Avenir Next Demi Bold"/>
                <a:cs typeface="Avenir Next Demi Bold"/>
              </a:rPr>
              <a:t>P</a:t>
            </a:r>
            <a:r>
              <a:rPr lang="en-US" sz="28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utting </a:t>
            </a:r>
            <a:r>
              <a:rPr lang="en-US" sz="28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God and His Kingdom </a:t>
            </a:r>
            <a:r>
              <a:rPr lang="en-US" sz="28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first is </a:t>
            </a:r>
            <a:r>
              <a:rPr lang="en-US" sz="28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not so much a list,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God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Family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Job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Hobby 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Boy/Girl Scouts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PTA/PTO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Noon Lions/Rotary/Junior Service League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Etc. Etc. Whatever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en-US" sz="2800" b="1" dirty="0">
              <a:solidFill>
                <a:srgbClr val="800000"/>
              </a:solidFill>
              <a:latin typeface="Avenir Next Demi Bold"/>
              <a:cs typeface="Avenir Next Demi Bold"/>
            </a:endParaRPr>
          </a:p>
        </p:txBody>
      </p:sp>
      <p:pic>
        <p:nvPicPr>
          <p:cNvPr id="4" name="Picture 3" descr="practical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r="6487"/>
          <a:stretch/>
        </p:blipFill>
        <p:spPr>
          <a:xfrm>
            <a:off x="0" y="4268837"/>
            <a:ext cx="3023419" cy="2589161"/>
          </a:xfrm>
          <a:prstGeom prst="rect">
            <a:avLst/>
          </a:prstGeom>
        </p:spPr>
      </p:pic>
      <p:sp>
        <p:nvSpPr>
          <p:cNvPr id="5" name="Line Callout 3 4"/>
          <p:cNvSpPr/>
          <p:nvPr/>
        </p:nvSpPr>
        <p:spPr>
          <a:xfrm flipH="1">
            <a:off x="565337" y="3302002"/>
            <a:ext cx="2031999" cy="786581"/>
          </a:xfrm>
          <a:prstGeom prst="borderCallout3">
            <a:avLst>
              <a:gd name="adj1" fmla="val 48620"/>
              <a:gd name="adj2" fmla="val -1950"/>
              <a:gd name="adj3" fmla="val 47971"/>
              <a:gd name="adj4" fmla="val -31915"/>
              <a:gd name="adj5" fmla="val 274013"/>
              <a:gd name="adj6" fmla="val -42068"/>
              <a:gd name="adj7" fmla="val 294525"/>
              <a:gd name="adj8" fmla="val 3053"/>
            </a:avLst>
          </a:prstGeom>
          <a:solidFill>
            <a:srgbClr val="0000FF"/>
          </a:solidFill>
          <a:ln w="5715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2700" cmpd="sng">
                  <a:solidFill>
                    <a:srgbClr val="00009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</a:rPr>
              <a:t>God</a:t>
            </a:r>
            <a:endParaRPr lang="en-US" sz="4800" dirty="0">
              <a:ln w="12700" cmpd="sng">
                <a:solidFill>
                  <a:srgbClr val="00009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2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6" y="737419"/>
            <a:ext cx="2900513" cy="173703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Practical Christianity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516" y="-8193"/>
            <a:ext cx="5481484" cy="680064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But </a:t>
            </a:r>
            <a:r>
              <a:rPr lang="en-US" sz="28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it is</a:t>
            </a:r>
            <a:r>
              <a:rPr lang="en-US" sz="28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more like a wagon wheel…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b="1" dirty="0">
              <a:solidFill>
                <a:srgbClr val="800000"/>
              </a:solidFill>
              <a:latin typeface="Avenir Next Demi Bold"/>
              <a:cs typeface="Avenir Next Demi Bold"/>
            </a:endParaRPr>
          </a:p>
        </p:txBody>
      </p:sp>
      <p:pic>
        <p:nvPicPr>
          <p:cNvPr id="4" name="Picture 3" descr="practical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r="6487"/>
          <a:stretch/>
        </p:blipFill>
        <p:spPr>
          <a:xfrm>
            <a:off x="0" y="4268837"/>
            <a:ext cx="3023419" cy="2589161"/>
          </a:xfrm>
          <a:prstGeom prst="rect">
            <a:avLst/>
          </a:prstGeom>
        </p:spPr>
      </p:pic>
      <p:sp>
        <p:nvSpPr>
          <p:cNvPr id="5" name="Line Callout 3 4"/>
          <p:cNvSpPr/>
          <p:nvPr/>
        </p:nvSpPr>
        <p:spPr>
          <a:xfrm flipH="1">
            <a:off x="565337" y="3302002"/>
            <a:ext cx="2031999" cy="786581"/>
          </a:xfrm>
          <a:prstGeom prst="borderCallout3">
            <a:avLst>
              <a:gd name="adj1" fmla="val 48620"/>
              <a:gd name="adj2" fmla="val -1950"/>
              <a:gd name="adj3" fmla="val 47971"/>
              <a:gd name="adj4" fmla="val -31915"/>
              <a:gd name="adj5" fmla="val 274013"/>
              <a:gd name="adj6" fmla="val -42068"/>
              <a:gd name="adj7" fmla="val 294525"/>
              <a:gd name="adj8" fmla="val 3053"/>
            </a:avLst>
          </a:prstGeom>
          <a:solidFill>
            <a:srgbClr val="0000FF"/>
          </a:solidFill>
          <a:ln w="5715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2700" cmpd="sng">
                  <a:solidFill>
                    <a:srgbClr val="00009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</a:rPr>
              <a:t>God</a:t>
            </a:r>
            <a:endParaRPr lang="en-US" sz="4800" dirty="0">
              <a:ln w="12700" cmpd="sng">
                <a:solidFill>
                  <a:srgbClr val="00009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6" name="Picture 5" descr="wheel2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408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09" y="1401109"/>
            <a:ext cx="5461675" cy="5350387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842000" y="557173"/>
            <a:ext cx="3200484" cy="843936"/>
          </a:xfrm>
          <a:prstGeom prst="wedgeEllipseCallout">
            <a:avLst>
              <a:gd name="adj1" fmla="val -36186"/>
              <a:gd name="adj2" fmla="val 367356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w</a:t>
            </a:r>
            <a:r>
              <a:rPr lang="en-US" sz="2400" b="1" dirty="0" smtClean="0">
                <a:solidFill>
                  <a:srgbClr val="FFFF00"/>
                </a:solidFill>
              </a:rPr>
              <a:t>ith God at the hub/center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941705">
            <a:off x="4260646" y="3249055"/>
            <a:ext cx="103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Family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288752">
            <a:off x="7086737" y="3261388"/>
            <a:ext cx="133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PTO/PTA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4162188">
            <a:off x="5217941" y="2308435"/>
            <a:ext cx="103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Scouts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944068">
            <a:off x="4265652" y="4407971"/>
            <a:ext cx="103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Job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7627028">
            <a:off x="5124838" y="5284334"/>
            <a:ext cx="103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Hobby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209319">
            <a:off x="6821473" y="4400375"/>
            <a:ext cx="178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Service Org.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4025969">
            <a:off x="5985625" y="5214224"/>
            <a:ext cx="177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Etc. Etc. Etc.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6" y="737419"/>
            <a:ext cx="2900513" cy="173703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Practical Christianity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516" y="1"/>
            <a:ext cx="5481484" cy="685799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Put God and His Kingdom first:</a:t>
            </a:r>
          </a:p>
          <a:p>
            <a:pPr marL="713232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When picking your friends, 		</a:t>
            </a:r>
            <a:r>
              <a:rPr lang="en-US" sz="2400" b="1" u="sng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Prov.13:20</a:t>
            </a:r>
            <a:r>
              <a:rPr lang="en-US" sz="24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; </a:t>
            </a:r>
            <a:r>
              <a:rPr lang="en-US" sz="2400" b="1" u="sng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27:6</a:t>
            </a:r>
            <a:endParaRPr lang="en-US" sz="2400" b="1" dirty="0" smtClean="0">
              <a:solidFill>
                <a:srgbClr val="800000"/>
              </a:solidFill>
              <a:latin typeface="Avenir Next Demi Bold"/>
              <a:cs typeface="Avenir Next Demi Bold"/>
            </a:endParaRPr>
          </a:p>
          <a:p>
            <a:pPr marL="713232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When selecting a school, 			</a:t>
            </a:r>
            <a:r>
              <a:rPr lang="en-US" sz="2400" b="1" u="sng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Prov.2:1-22</a:t>
            </a:r>
            <a:endParaRPr lang="en-US" sz="2400" b="1" dirty="0" smtClean="0">
              <a:solidFill>
                <a:srgbClr val="800000"/>
              </a:solidFill>
              <a:latin typeface="Avenir Next Demi Bold"/>
              <a:cs typeface="Avenir Next Demi Bold"/>
            </a:endParaRPr>
          </a:p>
          <a:p>
            <a:pPr marL="713232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When choosing a career, 		</a:t>
            </a:r>
            <a:r>
              <a:rPr lang="en-US" sz="2400" b="1" u="sng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1Thess.4:11</a:t>
            </a:r>
            <a:r>
              <a:rPr lang="en-US" sz="24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; </a:t>
            </a:r>
            <a:r>
              <a:rPr lang="en-US" sz="2400" b="1" u="sng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Eph.6:5-9</a:t>
            </a:r>
            <a:endParaRPr lang="en-US" sz="2400" b="1" dirty="0" smtClean="0">
              <a:solidFill>
                <a:srgbClr val="800000"/>
              </a:solidFill>
              <a:latin typeface="Avenir Next Demi Bold"/>
              <a:cs typeface="Avenir Next Demi Bold"/>
            </a:endParaRPr>
          </a:p>
          <a:p>
            <a:pPr marL="713232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When </a:t>
            </a:r>
            <a:r>
              <a:rPr lang="en-US" sz="24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choosing </a:t>
            </a:r>
            <a:r>
              <a:rPr lang="en-US" sz="24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a </a:t>
            </a:r>
            <a:r>
              <a:rPr lang="en-US" sz="24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spouse, 				</a:t>
            </a:r>
            <a:r>
              <a:rPr lang="en-US" sz="2400" b="1" u="sng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Eph.5:22-31</a:t>
            </a:r>
            <a:endParaRPr lang="en-US" sz="2400" b="1" dirty="0" smtClean="0">
              <a:solidFill>
                <a:srgbClr val="800000"/>
              </a:solidFill>
              <a:latin typeface="Avenir Next Demi Bold"/>
              <a:cs typeface="Avenir Next Demi Bold"/>
            </a:endParaRPr>
          </a:p>
          <a:p>
            <a:pPr marL="713232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When deciding where to live,		</a:t>
            </a:r>
            <a:r>
              <a:rPr lang="en-US" sz="2400" b="1" u="sng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Gen.</a:t>
            </a:r>
            <a:r>
              <a:rPr lang="en-US" sz="2400" b="1" u="sng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13:8-13</a:t>
            </a:r>
            <a:r>
              <a:rPr lang="en-US" sz="24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venir Next Demi Bold"/>
                <a:cs typeface="Avenir Next Demi Bold"/>
                <a:sym typeface="Wingdings"/>
              </a:rPr>
              <a:t> </a:t>
            </a:r>
            <a:r>
              <a:rPr lang="en-US" sz="2400" b="1" u="sng" dirty="0" smtClean="0">
                <a:solidFill>
                  <a:srgbClr val="800000"/>
                </a:solidFill>
                <a:latin typeface="Avenir Next Demi Bold"/>
                <a:cs typeface="Avenir Next Demi Bold"/>
                <a:sym typeface="Wingdings"/>
              </a:rPr>
              <a:t>chps.1</a:t>
            </a:r>
            <a:r>
              <a:rPr lang="en-US" sz="2400" b="1" u="sng" dirty="0" smtClean="0">
                <a:solidFill>
                  <a:srgbClr val="800000"/>
                </a:solidFill>
                <a:latin typeface="Avenir Next Demi Bold"/>
                <a:cs typeface="Avenir Next Demi Bold"/>
                <a:sym typeface="Wingdings"/>
              </a:rPr>
              <a:t>4</a:t>
            </a:r>
            <a:r>
              <a:rPr lang="en-US" sz="2400" b="1" dirty="0">
                <a:solidFill>
                  <a:srgbClr val="0000FF"/>
                </a:solidFill>
                <a:latin typeface="Avenir Next Demi Bold"/>
                <a:cs typeface="Avenir Next Demi Bold"/>
                <a:sym typeface="Wingdings"/>
              </a:rPr>
              <a:t>,</a:t>
            </a:r>
            <a:r>
              <a:rPr lang="en-US" sz="2400" b="1" u="sng" dirty="0" smtClean="0">
                <a:solidFill>
                  <a:srgbClr val="800000"/>
                </a:solidFill>
                <a:latin typeface="Avenir Next Demi Bold"/>
                <a:cs typeface="Avenir Next Demi Bold"/>
                <a:sym typeface="Wingdings"/>
              </a:rPr>
              <a:t>18</a:t>
            </a:r>
            <a:r>
              <a:rPr lang="en-US" sz="2400" b="1" u="sng" dirty="0" smtClean="0">
                <a:solidFill>
                  <a:srgbClr val="800000"/>
                </a:solidFill>
                <a:latin typeface="Avenir Next Demi Bold"/>
                <a:cs typeface="Avenir Next Demi Bold"/>
                <a:sym typeface="Wingdings"/>
              </a:rPr>
              <a:t>-19</a:t>
            </a:r>
            <a:endParaRPr lang="en-US" sz="2400" b="1" dirty="0" smtClean="0">
              <a:solidFill>
                <a:srgbClr val="800000"/>
              </a:solidFill>
              <a:latin typeface="Avenir Next Demi Bold"/>
              <a:cs typeface="Avenir Next Demi Bold"/>
            </a:endParaRPr>
          </a:p>
          <a:p>
            <a:pPr marL="713232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When becoming members of a church family, </a:t>
            </a:r>
            <a:r>
              <a:rPr lang="en-US" sz="2400" b="1" u="sng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Acts 9:26-28</a:t>
            </a:r>
            <a:r>
              <a:rPr lang="en-US" sz="24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; 	</a:t>
            </a:r>
            <a:r>
              <a:rPr lang="en-US" sz="2400" b="1" u="sng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11:19-24</a:t>
            </a:r>
            <a:endParaRPr lang="en-US" sz="2400" b="1" dirty="0" smtClean="0">
              <a:solidFill>
                <a:srgbClr val="800000"/>
              </a:solidFill>
              <a:latin typeface="Avenir Next Demi Bold"/>
              <a:cs typeface="Avenir Next Demi Bold"/>
            </a:endParaRPr>
          </a:p>
          <a:p>
            <a:pPr marL="713232"/>
            <a:r>
              <a:rPr lang="en-US" sz="24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When rearing your children, 		</a:t>
            </a:r>
            <a:r>
              <a:rPr lang="en-US" sz="2400" b="1" u="sng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Eph.6:1-4</a:t>
            </a:r>
            <a:r>
              <a:rPr lang="en-US" sz="24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; </a:t>
            </a:r>
            <a:r>
              <a:rPr lang="en-US" sz="2400" b="1" u="sng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Col.3:21</a:t>
            </a:r>
            <a:endParaRPr lang="en-US" sz="2400" b="1" dirty="0" smtClean="0">
              <a:solidFill>
                <a:srgbClr val="800000"/>
              </a:solidFill>
              <a:latin typeface="Avenir Next Demi Bold"/>
              <a:cs typeface="Avenir Next Demi Bold"/>
            </a:endParaRPr>
          </a:p>
          <a:p>
            <a:endParaRPr lang="en-US" sz="2400" dirty="0">
              <a:latin typeface="Avenir Next Demi Bold"/>
              <a:cs typeface="Avenir Next Demi Bold"/>
            </a:endParaRPr>
          </a:p>
        </p:txBody>
      </p:sp>
      <p:pic>
        <p:nvPicPr>
          <p:cNvPr id="4" name="Picture 3" descr="practical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r="6487"/>
          <a:stretch/>
        </p:blipFill>
        <p:spPr>
          <a:xfrm>
            <a:off x="0" y="4268837"/>
            <a:ext cx="3023419" cy="2589161"/>
          </a:xfrm>
          <a:prstGeom prst="rect">
            <a:avLst/>
          </a:prstGeom>
        </p:spPr>
      </p:pic>
      <p:sp>
        <p:nvSpPr>
          <p:cNvPr id="5" name="Line Callout 3 4"/>
          <p:cNvSpPr/>
          <p:nvPr/>
        </p:nvSpPr>
        <p:spPr>
          <a:xfrm flipH="1">
            <a:off x="565337" y="3302002"/>
            <a:ext cx="2031999" cy="786581"/>
          </a:xfrm>
          <a:prstGeom prst="borderCallout3">
            <a:avLst>
              <a:gd name="adj1" fmla="val 48620"/>
              <a:gd name="adj2" fmla="val -1950"/>
              <a:gd name="adj3" fmla="val 47971"/>
              <a:gd name="adj4" fmla="val -31915"/>
              <a:gd name="adj5" fmla="val 274013"/>
              <a:gd name="adj6" fmla="val -42068"/>
              <a:gd name="adj7" fmla="val 294525"/>
              <a:gd name="adj8" fmla="val 3053"/>
            </a:avLst>
          </a:prstGeom>
          <a:solidFill>
            <a:srgbClr val="0000FF"/>
          </a:solidFill>
          <a:ln w="5715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2700" cmpd="sng">
                  <a:solidFill>
                    <a:srgbClr val="00009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</a:rPr>
              <a:t>God</a:t>
            </a:r>
            <a:endParaRPr lang="en-US" sz="4800" dirty="0">
              <a:ln w="12700" cmpd="sng">
                <a:solidFill>
                  <a:srgbClr val="00009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4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6" y="737419"/>
            <a:ext cx="2900513" cy="173703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Practical Christianity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839" y="57355"/>
            <a:ext cx="5637161" cy="680064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Perhaps all too often, “putting God first” is:</a:t>
            </a:r>
          </a:p>
          <a:p>
            <a:pPr marL="713232">
              <a:spcBef>
                <a:spcPts val="0"/>
              </a:spcBef>
              <a:spcAft>
                <a:spcPts val="1200"/>
              </a:spcAft>
            </a:pPr>
            <a:r>
              <a:rPr lang="en-US" sz="26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A </a:t>
            </a:r>
            <a:r>
              <a:rPr lang="en-US" sz="2600" b="1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mental/intellectual </a:t>
            </a:r>
            <a:r>
              <a:rPr lang="en-US" sz="26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pursuit based in knowledge, or</a:t>
            </a:r>
            <a:endParaRPr lang="en-US" sz="2600" b="1" dirty="0" smtClean="0">
              <a:solidFill>
                <a:srgbClr val="800000"/>
              </a:solidFill>
              <a:latin typeface="Avenir Next Demi Bold"/>
              <a:cs typeface="Avenir Next Demi Bold"/>
            </a:endParaRPr>
          </a:p>
          <a:p>
            <a:pPr marL="713232">
              <a:spcBef>
                <a:spcPts val="0"/>
              </a:spcBef>
              <a:spcAft>
                <a:spcPts val="1200"/>
              </a:spcAft>
            </a:pPr>
            <a:r>
              <a:rPr lang="en-US" sz="26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An </a:t>
            </a:r>
            <a:r>
              <a:rPr lang="en-US" sz="2600" b="1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emotional/heart </a:t>
            </a:r>
            <a:r>
              <a:rPr lang="en-US" sz="26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pursuit based in feelings.</a:t>
            </a:r>
            <a:endParaRPr lang="en-US" sz="2600" b="1" dirty="0" smtClean="0">
              <a:solidFill>
                <a:srgbClr val="800000"/>
              </a:solidFill>
              <a:latin typeface="Avenir Next Demi Bold"/>
              <a:cs typeface="Avenir Next Demi Bold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But, if we instead: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Work on putting God, the </a:t>
            </a:r>
            <a:r>
              <a:rPr lang="en-US" sz="2600" b="1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kingdom, </a:t>
            </a:r>
            <a:r>
              <a:rPr lang="en-US" sz="26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&amp; His </a:t>
            </a:r>
            <a:r>
              <a:rPr lang="en-US" sz="2600" b="1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righteousness </a:t>
            </a:r>
            <a:r>
              <a:rPr lang="en-US" sz="26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first in </a:t>
            </a:r>
            <a:r>
              <a:rPr lang="en-US" sz="2600" b="1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practical</a:t>
            </a:r>
            <a:r>
              <a:rPr lang="en-US" sz="26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 ways in our </a:t>
            </a:r>
            <a:r>
              <a:rPr lang="en-US" sz="2600" b="1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lives</a:t>
            </a:r>
            <a:r>
              <a:rPr lang="en-US" sz="26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, our </a:t>
            </a:r>
            <a:r>
              <a:rPr lang="en-US" sz="2600" b="1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heads </a:t>
            </a:r>
            <a:r>
              <a:rPr lang="en-US" sz="26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and </a:t>
            </a:r>
            <a:r>
              <a:rPr lang="en-US" sz="2600" b="1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hearts </a:t>
            </a:r>
            <a:r>
              <a:rPr lang="en-US" sz="26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will definitely follow suit, 		</a:t>
            </a:r>
            <a:r>
              <a:rPr lang="en-US" sz="2600" b="1" u="sng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1John 2:3</a:t>
            </a:r>
            <a:r>
              <a:rPr lang="en-US" sz="26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; </a:t>
            </a:r>
            <a:r>
              <a:rPr lang="en-US" sz="2600" b="1" u="sng" dirty="0" smtClean="0">
                <a:solidFill>
                  <a:srgbClr val="800000"/>
                </a:solidFill>
                <a:latin typeface="Avenir Next Demi Bold"/>
                <a:cs typeface="Avenir Next Demi Bold"/>
              </a:rPr>
              <a:t>3:16-20</a:t>
            </a:r>
            <a:r>
              <a:rPr lang="en-US" sz="2600" b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. </a:t>
            </a:r>
            <a:endParaRPr lang="en-US" sz="2600" b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pic>
        <p:nvPicPr>
          <p:cNvPr id="4" name="Picture 3" descr="practical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r="6487"/>
          <a:stretch/>
        </p:blipFill>
        <p:spPr>
          <a:xfrm>
            <a:off x="0" y="4268837"/>
            <a:ext cx="3023419" cy="2589161"/>
          </a:xfrm>
          <a:prstGeom prst="rect">
            <a:avLst/>
          </a:prstGeom>
        </p:spPr>
      </p:pic>
      <p:sp>
        <p:nvSpPr>
          <p:cNvPr id="5" name="Line Callout 3 4"/>
          <p:cNvSpPr/>
          <p:nvPr/>
        </p:nvSpPr>
        <p:spPr>
          <a:xfrm flipH="1">
            <a:off x="565337" y="3302002"/>
            <a:ext cx="2031999" cy="786581"/>
          </a:xfrm>
          <a:prstGeom prst="borderCallout3">
            <a:avLst>
              <a:gd name="adj1" fmla="val 48620"/>
              <a:gd name="adj2" fmla="val -1950"/>
              <a:gd name="adj3" fmla="val 47971"/>
              <a:gd name="adj4" fmla="val -31915"/>
              <a:gd name="adj5" fmla="val 274013"/>
              <a:gd name="adj6" fmla="val -42068"/>
              <a:gd name="adj7" fmla="val 294525"/>
              <a:gd name="adj8" fmla="val 3053"/>
            </a:avLst>
          </a:prstGeom>
          <a:solidFill>
            <a:srgbClr val="0000FF"/>
          </a:solidFill>
          <a:ln w="5715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2700" cmpd="sng">
                  <a:solidFill>
                    <a:srgbClr val="00009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</a:rPr>
              <a:t>God</a:t>
            </a:r>
            <a:endParaRPr lang="en-US" sz="4800" dirty="0">
              <a:ln w="12700" cmpd="sng">
                <a:solidFill>
                  <a:srgbClr val="00009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235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2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197</Words>
  <Application>Microsoft Macintosh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Practical Christianity</vt:lpstr>
      <vt:lpstr>Practical Christianity</vt:lpstr>
      <vt:lpstr>Practical Christianity</vt:lpstr>
      <vt:lpstr>Practical Christianity</vt:lpstr>
      <vt:lpstr>Practical Christianity</vt:lpstr>
      <vt:lpstr>PowerPoint Presentation</vt:lpstr>
    </vt:vector>
  </TitlesOfParts>
  <Company>Southside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Christianity</dc:title>
  <dc:creator>Philip Strong</dc:creator>
  <cp:lastModifiedBy>Philip Strong</cp:lastModifiedBy>
  <cp:revision>21</cp:revision>
  <cp:lastPrinted>2014-12-07T14:35:23Z</cp:lastPrinted>
  <dcterms:created xsi:type="dcterms:W3CDTF">2014-12-05T10:30:34Z</dcterms:created>
  <dcterms:modified xsi:type="dcterms:W3CDTF">2016-10-16T19:29:19Z</dcterms:modified>
</cp:coreProperties>
</file>