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95644-D2D8-6045-85C3-F35FA47BE53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328F2-655D-1A44-8F94-BB1E6AD22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9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5"/>
            <a:ext cx="8229600" cy="762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Satan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8988"/>
            <a:ext cx="8229600" cy="564232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/>
              <a:t>The Bible introduces Satan from a </a:t>
            </a:r>
            <a:r>
              <a:rPr lang="en-US" sz="2800" b="1" i="1" dirty="0" smtClean="0"/>
              <a:t>point of existence </a:t>
            </a:r>
            <a:r>
              <a:rPr lang="en-US" sz="2800" b="1" dirty="0" smtClean="0"/>
              <a:t>rather than a </a:t>
            </a:r>
            <a:r>
              <a:rPr lang="en-US" sz="2800" b="1" i="1" dirty="0" smtClean="0"/>
              <a:t>point of origin-</a:t>
            </a:r>
            <a:r>
              <a:rPr lang="en-US" sz="2800" b="1" dirty="0" smtClean="0"/>
              <a:t> he is “on the scene” from the beginning, </a:t>
            </a:r>
            <a:r>
              <a:rPr lang="en-US" sz="2800" b="1" u="sng" dirty="0" smtClean="0">
                <a:solidFill>
                  <a:srgbClr val="FFFF00"/>
                </a:solidFill>
              </a:rPr>
              <a:t>cf. Gen.3</a:t>
            </a:r>
            <a:r>
              <a:rPr lang="en-US" sz="2800" b="1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/>
              <a:t>While the Scriptures have little to say about his </a:t>
            </a:r>
            <a:r>
              <a:rPr lang="en-US" sz="2800" b="1" i="1" dirty="0" smtClean="0"/>
              <a:t>origin</a:t>
            </a:r>
            <a:r>
              <a:rPr lang="en-US" sz="2800" b="1" dirty="0" smtClean="0"/>
              <a:t> (</a:t>
            </a:r>
            <a:r>
              <a:rPr lang="en-US" sz="2800" b="1" u="sng" dirty="0" smtClean="0">
                <a:solidFill>
                  <a:srgbClr val="FFFF00"/>
                </a:solidFill>
              </a:rPr>
              <a:t>cf. Rev.12:7-12</a:t>
            </a:r>
            <a:r>
              <a:rPr lang="en-US" sz="2800" b="1" dirty="0" smtClean="0"/>
              <a:t>), they have much to say about his </a:t>
            </a:r>
            <a:r>
              <a:rPr lang="en-US" sz="2800" b="1" i="1" dirty="0" smtClean="0"/>
              <a:t>purposes: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dirty="0" smtClean="0"/>
              <a:t>To </a:t>
            </a:r>
            <a:r>
              <a:rPr lang="en-US" b="1" i="1" dirty="0" smtClean="0"/>
              <a:t>beguile </a:t>
            </a:r>
            <a:r>
              <a:rPr lang="en-US" b="1" dirty="0" smtClean="0"/>
              <a:t>and </a:t>
            </a:r>
            <a:r>
              <a:rPr lang="en-US" b="1" i="1" dirty="0" smtClean="0"/>
              <a:t>blind</a:t>
            </a:r>
            <a:r>
              <a:rPr lang="en-US" b="1" dirty="0" smtClean="0"/>
              <a:t> people to the truth as </a:t>
            </a:r>
            <a:r>
              <a:rPr lang="en-US" b="1" i="1" dirty="0" smtClean="0"/>
              <a:t>the serpent</a:t>
            </a:r>
            <a:r>
              <a:rPr lang="en-US" b="1" dirty="0" smtClean="0"/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2Cor.11:3; 4:3-4</a:t>
            </a:r>
            <a:r>
              <a:rPr lang="en-US" b="1" dirty="0" smtClean="0"/>
              <a:t>;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dirty="0" smtClean="0"/>
              <a:t>To </a:t>
            </a:r>
            <a:r>
              <a:rPr lang="en-US" b="1" i="1" dirty="0" smtClean="0"/>
              <a:t>terrify </a:t>
            </a:r>
            <a:r>
              <a:rPr lang="en-US" b="1" dirty="0" smtClean="0"/>
              <a:t>and </a:t>
            </a:r>
            <a:r>
              <a:rPr lang="en-US" b="1" i="1" dirty="0" smtClean="0"/>
              <a:t>devour </a:t>
            </a:r>
            <a:r>
              <a:rPr lang="en-US" b="1" dirty="0" smtClean="0"/>
              <a:t>as the </a:t>
            </a:r>
            <a:r>
              <a:rPr lang="en-US" b="1" i="1" dirty="0" smtClean="0"/>
              <a:t>lion</a:t>
            </a:r>
            <a:r>
              <a:rPr lang="en-US" b="1" dirty="0" smtClean="0"/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1Pet.5:8</a:t>
            </a:r>
            <a:r>
              <a:rPr lang="en-US" b="1" dirty="0" smtClean="0"/>
              <a:t>;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dirty="0" smtClean="0"/>
              <a:t>To </a:t>
            </a:r>
            <a:r>
              <a:rPr lang="en-US" b="1" i="1" dirty="0" smtClean="0"/>
              <a:t>deceive</a:t>
            </a:r>
            <a:r>
              <a:rPr lang="en-US" b="1" dirty="0" smtClean="0"/>
              <a:t> to </a:t>
            </a:r>
            <a:r>
              <a:rPr lang="en-US" b="1" i="1" dirty="0" smtClean="0"/>
              <a:t>destroy </a:t>
            </a:r>
            <a:r>
              <a:rPr lang="en-US" b="1" dirty="0" smtClean="0"/>
              <a:t>as the </a:t>
            </a:r>
            <a:r>
              <a:rPr lang="en-US" b="1" i="1" dirty="0" smtClean="0"/>
              <a:t>liar, thief, </a:t>
            </a:r>
            <a:r>
              <a:rPr lang="en-US" b="1" dirty="0" smtClean="0"/>
              <a:t>and </a:t>
            </a:r>
            <a:r>
              <a:rPr lang="en-US" b="1" i="1" dirty="0" smtClean="0"/>
              <a:t>wolf,</a:t>
            </a:r>
            <a:r>
              <a:rPr lang="en-US" b="1" dirty="0" smtClean="0"/>
              <a:t>  </a:t>
            </a:r>
            <a:r>
              <a:rPr lang="en-US" b="1" u="sng" dirty="0" smtClean="0">
                <a:solidFill>
                  <a:srgbClr val="FFFF00"/>
                </a:solidFill>
              </a:rPr>
              <a:t>John 8:44; 10:10,12</a:t>
            </a:r>
            <a:r>
              <a:rPr lang="en-US" b="1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/>
              <a:t>Thus, in every way, Satan is completely opposed to God and His purposes, </a:t>
            </a:r>
            <a:r>
              <a:rPr lang="en-US" sz="2800" b="1" u="sng" dirty="0" smtClean="0">
                <a:solidFill>
                  <a:srgbClr val="FFFF00"/>
                </a:solidFill>
              </a:rPr>
              <a:t>2Cor.6:14ff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119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5"/>
            <a:ext cx="8229600" cy="7622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FF00"/>
                </a:solidFill>
              </a:rPr>
              <a:t>G</a:t>
            </a:r>
            <a:r>
              <a:rPr lang="en-US" b="1" dirty="0" smtClean="0">
                <a:solidFill>
                  <a:srgbClr val="FFFF00"/>
                </a:solidFill>
              </a:rPr>
              <a:t>iven all these things….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8988"/>
            <a:ext cx="8229600" cy="564232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/>
              <a:t>How is he so successful in his opposition to God and His people?  Isn’t a </a:t>
            </a:r>
            <a:r>
              <a:rPr lang="en-US" sz="2800" b="1" i="1" dirty="0" smtClean="0"/>
              <a:t>“roaring lion” </a:t>
            </a:r>
            <a:r>
              <a:rPr lang="en-US" sz="2800" b="1" dirty="0" smtClean="0"/>
              <a:t>easy to identify and avoid?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/>
              <a:t>Think about it this way: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dirty="0" smtClean="0"/>
              <a:t>God has invested His power to save in the gospel,  </a:t>
            </a:r>
            <a:r>
              <a:rPr lang="en-US" b="1" u="sng" dirty="0" smtClean="0">
                <a:solidFill>
                  <a:srgbClr val="FFFF00"/>
                </a:solidFill>
              </a:rPr>
              <a:t>Rom.1:16-17</a:t>
            </a:r>
            <a:r>
              <a:rPr lang="en-US" b="1" dirty="0"/>
              <a:t>.</a:t>
            </a:r>
            <a:endParaRPr lang="en-US" b="1" dirty="0" smtClean="0"/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dirty="0" smtClean="0"/>
              <a:t>If Satan can just </a:t>
            </a:r>
            <a:r>
              <a:rPr lang="en-US" b="1" i="1" dirty="0" smtClean="0"/>
              <a:t>distort </a:t>
            </a:r>
            <a:r>
              <a:rPr lang="en-US" b="1" dirty="0" smtClean="0"/>
              <a:t>the truth of God’s word in the minds/hearts of people, its power to save is thwarted, </a:t>
            </a:r>
            <a:r>
              <a:rPr lang="en-US" b="1" u="sng" dirty="0" smtClean="0">
                <a:solidFill>
                  <a:srgbClr val="FFFF00"/>
                </a:solidFill>
              </a:rPr>
              <a:t>Gal.1:6-9</a:t>
            </a:r>
            <a:r>
              <a:rPr lang="en-US" b="1" dirty="0"/>
              <a:t>.</a:t>
            </a:r>
            <a:endParaRPr lang="en-US" b="1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/>
              <a:t>How, then, does Satan accomplish this </a:t>
            </a:r>
            <a:r>
              <a:rPr lang="en-US" sz="2800" b="1" i="1" dirty="0" smtClean="0"/>
              <a:t>distortion </a:t>
            </a:r>
            <a:r>
              <a:rPr lang="en-US" sz="2800" b="1" dirty="0" smtClean="0"/>
              <a:t>of the truth of God’s word?  (</a:t>
            </a:r>
            <a:r>
              <a:rPr lang="en-US" sz="2800" b="1" u="sng" dirty="0" smtClean="0">
                <a:solidFill>
                  <a:srgbClr val="FFFF00"/>
                </a:solidFill>
              </a:rPr>
              <a:t>cf. 2Cor.11:13-14</a:t>
            </a:r>
            <a:r>
              <a:rPr lang="en-US" sz="2800" b="1" dirty="0" smtClean="0"/>
              <a:t>; </a:t>
            </a:r>
            <a:r>
              <a:rPr lang="en-US" sz="2800" b="1" u="sng" dirty="0" smtClean="0">
                <a:solidFill>
                  <a:srgbClr val="FFFF00"/>
                </a:solidFill>
              </a:rPr>
              <a:t>Matt.7:15</a:t>
            </a:r>
            <a:r>
              <a:rPr lang="en-US" sz="2800" b="1" dirty="0" smtClean="0"/>
              <a:t>; </a:t>
            </a:r>
            <a:r>
              <a:rPr lang="en-US" sz="2800" b="1" u="sng" dirty="0" smtClean="0">
                <a:solidFill>
                  <a:srgbClr val="FFFF00"/>
                </a:solidFill>
              </a:rPr>
              <a:t>Acts 20:29-30</a:t>
            </a:r>
            <a:r>
              <a:rPr lang="en-US" sz="2800" b="1" dirty="0" smtClean="0"/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/>
              <a:t>Sometimes, by changing just </a:t>
            </a:r>
            <a:r>
              <a:rPr lang="en-US" sz="2800" b="1" dirty="0" smtClean="0">
                <a:solidFill>
                  <a:srgbClr val="FFFF00"/>
                </a:solidFill>
              </a:rPr>
              <a:t>one</a:t>
            </a:r>
            <a:r>
              <a:rPr lang="en-US" sz="2800" b="1" dirty="0" smtClean="0"/>
              <a:t> word…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570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21925"/>
            <a:ext cx="9144000" cy="762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Consider Satan’s first </a:t>
            </a:r>
            <a:r>
              <a:rPr lang="en-US" b="1" i="1" dirty="0" smtClean="0"/>
              <a:t>distortion </a:t>
            </a:r>
            <a:r>
              <a:rPr lang="en-US" b="1" dirty="0" smtClean="0"/>
              <a:t>of truth,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8988"/>
            <a:ext cx="8229600" cy="564232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u="sng" dirty="0" smtClean="0">
                <a:solidFill>
                  <a:srgbClr val="FFFF00"/>
                </a:solidFill>
              </a:rPr>
              <a:t>Gen.3:1-7</a:t>
            </a:r>
            <a:r>
              <a:rPr lang="en-US" sz="2800" b="1" dirty="0" smtClean="0"/>
              <a:t>.</a:t>
            </a:r>
            <a:endParaRPr lang="en-US" sz="2800" b="1" u="sng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/>
              <a:t>Let’s analyze what happened: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dirty="0" smtClean="0"/>
              <a:t>Satan started with truth,  </a:t>
            </a:r>
            <a:r>
              <a:rPr lang="en-US" b="1" u="sng" dirty="0" smtClean="0">
                <a:solidFill>
                  <a:srgbClr val="FFFF00"/>
                </a:solidFill>
              </a:rPr>
              <a:t>v.1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cf.2:16</a:t>
            </a:r>
            <a:r>
              <a:rPr lang="en-US" b="1" dirty="0" smtClean="0"/>
              <a:t>;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dirty="0" smtClean="0"/>
              <a:t>And Eve supplied the rest of the truth, including the consequence of disobedience, </a:t>
            </a:r>
            <a:r>
              <a:rPr lang="en-US" b="1" u="sng" dirty="0" smtClean="0">
                <a:solidFill>
                  <a:srgbClr val="FFFF00"/>
                </a:solidFill>
              </a:rPr>
              <a:t>vv.2-3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2:17</a:t>
            </a:r>
            <a:r>
              <a:rPr lang="en-US" b="1" dirty="0" smtClean="0"/>
              <a:t>;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dirty="0" smtClean="0"/>
              <a:t>Then all Satan did was add </a:t>
            </a:r>
            <a:r>
              <a:rPr lang="en-US" b="1" dirty="0" smtClean="0">
                <a:solidFill>
                  <a:srgbClr val="FFFF00"/>
                </a:solidFill>
              </a:rPr>
              <a:t>one word </a:t>
            </a:r>
            <a:r>
              <a:rPr lang="en-US" b="1" dirty="0" smtClean="0"/>
              <a:t>to her correct restatement of God’s word…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dirty="0" smtClean="0"/>
              <a:t>Do you know which word Satan added?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i="1" dirty="0" smtClean="0"/>
              <a:t>“You surely shall </a:t>
            </a:r>
            <a:r>
              <a:rPr lang="en-US" sz="2800" b="1" i="1" dirty="0" smtClean="0">
                <a:solidFill>
                  <a:srgbClr val="FFFF00"/>
                </a:solidFill>
              </a:rPr>
              <a:t>not</a:t>
            </a:r>
            <a:r>
              <a:rPr lang="en-US" sz="2800" b="1" i="1" dirty="0" smtClean="0"/>
              <a:t> die!” </a:t>
            </a:r>
            <a:r>
              <a:rPr lang="en-US" sz="2800" b="1" u="sng" dirty="0" smtClean="0">
                <a:solidFill>
                  <a:srgbClr val="FFFF00"/>
                </a:solidFill>
              </a:rPr>
              <a:t>v.4</a:t>
            </a:r>
            <a:r>
              <a:rPr lang="en-US" sz="2800" b="1" dirty="0" smtClean="0">
                <a:solidFill>
                  <a:srgbClr val="FFFF00"/>
                </a:solidFill>
              </a:rPr>
              <a:t>  </a:t>
            </a:r>
            <a:r>
              <a:rPr lang="en-US" sz="2800" b="1" u="sng" dirty="0" smtClean="0">
                <a:solidFill>
                  <a:srgbClr val="FFFF00"/>
                </a:solidFill>
              </a:rPr>
              <a:t>cp.2:17</a:t>
            </a:r>
            <a:endParaRPr lang="en-US" sz="2800" b="1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/>
              <a:t>After further impugning God’s motive, the deception and destruction was complete, </a:t>
            </a:r>
            <a:r>
              <a:rPr lang="en-US" sz="2800" b="1" u="sng" dirty="0" smtClean="0">
                <a:solidFill>
                  <a:srgbClr val="FFFF00"/>
                </a:solidFill>
              </a:rPr>
              <a:t>vv.5-6</a:t>
            </a:r>
            <a:r>
              <a:rPr lang="en-US" sz="2800" b="1" dirty="0" smtClean="0"/>
              <a:t>.  </a:t>
            </a:r>
            <a:endParaRPr lang="en-US" sz="2800" b="1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/>
              <a:t>All Satan did was add </a:t>
            </a:r>
            <a:r>
              <a:rPr lang="en-US" sz="2800" b="1" dirty="0" smtClean="0">
                <a:solidFill>
                  <a:srgbClr val="FFFF00"/>
                </a:solidFill>
              </a:rPr>
              <a:t>one</a:t>
            </a:r>
            <a:r>
              <a:rPr lang="en-US" sz="2800" b="1" dirty="0" smtClean="0"/>
              <a:t> word to the </a:t>
            </a:r>
            <a:r>
              <a:rPr lang="en-US" sz="2800" b="1" dirty="0" smtClean="0"/>
              <a:t>truth (one “not” to his </a:t>
            </a:r>
            <a:r>
              <a:rPr lang="en-US" sz="2800" b="1" smtClean="0"/>
              <a:t>“tale”)!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864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200"/>
          </a:xfrm>
        </p:spPr>
        <p:txBody>
          <a:bodyPr>
            <a:normAutofit/>
          </a:bodyPr>
          <a:lstStyle/>
          <a:p>
            <a:r>
              <a:rPr lang="en-US" b="1" dirty="0" smtClean="0"/>
              <a:t>Modern “</a:t>
            </a:r>
            <a:r>
              <a:rPr lang="en-US" b="1" dirty="0" err="1" smtClean="0">
                <a:solidFill>
                  <a:srgbClr val="FFFF00"/>
                </a:solidFill>
              </a:rPr>
              <a:t>Nots</a:t>
            </a:r>
            <a:r>
              <a:rPr lang="en-US" b="1" dirty="0" smtClean="0"/>
              <a:t>” in Satan’s “</a:t>
            </a:r>
            <a:r>
              <a:rPr lang="en-US" b="1" dirty="0" smtClean="0">
                <a:solidFill>
                  <a:srgbClr val="FFFF00"/>
                </a:solidFill>
              </a:rPr>
              <a:t>Tale</a:t>
            </a:r>
            <a:r>
              <a:rPr lang="en-US" b="1" dirty="0" smtClean="0"/>
              <a:t>”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8795" y="827862"/>
            <a:ext cx="8849614" cy="6030138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100" b="1" dirty="0" smtClean="0"/>
              <a:t>Accomplished by just adding </a:t>
            </a:r>
            <a:r>
              <a:rPr lang="en-US" sz="3100" b="1" dirty="0" smtClean="0">
                <a:solidFill>
                  <a:srgbClr val="FFFF00"/>
                </a:solidFill>
              </a:rPr>
              <a:t>one</a:t>
            </a:r>
            <a:r>
              <a:rPr lang="en-US" sz="3100" b="1" dirty="0" smtClean="0"/>
              <a:t> simple word:</a:t>
            </a:r>
          </a:p>
          <a:p>
            <a:pPr marL="768096" lvl="2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“Baptism does </a:t>
            </a:r>
            <a:r>
              <a:rPr lang="en-US" sz="2900" b="1" i="1" dirty="0" smtClean="0">
                <a:solidFill>
                  <a:srgbClr val="FFFF00"/>
                </a:solidFill>
              </a:rPr>
              <a:t>not</a:t>
            </a:r>
            <a:r>
              <a:rPr lang="en-US" sz="2900" b="1" i="1" dirty="0" smtClean="0"/>
              <a:t> </a:t>
            </a:r>
            <a:r>
              <a:rPr lang="en-US" sz="2900" b="1" dirty="0" smtClean="0"/>
              <a:t>save you.” </a:t>
            </a:r>
            <a:r>
              <a:rPr lang="en-US" sz="2900" b="1" u="sng" dirty="0" smtClean="0">
                <a:solidFill>
                  <a:srgbClr val="FFFF00"/>
                </a:solidFill>
              </a:rPr>
              <a:t>cp. 1Pet.3:21</a:t>
            </a:r>
            <a:endParaRPr lang="en-US" sz="2900" b="1" dirty="0" smtClean="0">
              <a:solidFill>
                <a:srgbClr val="FFFF00"/>
              </a:solidFill>
            </a:endParaRPr>
          </a:p>
          <a:p>
            <a:pPr marL="768096" lvl="2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“Baptism does </a:t>
            </a:r>
            <a:r>
              <a:rPr lang="en-US" sz="2900" b="1" i="1" dirty="0" smtClean="0">
                <a:solidFill>
                  <a:srgbClr val="FFFF00"/>
                </a:solidFill>
              </a:rPr>
              <a:t>not</a:t>
            </a:r>
            <a:r>
              <a:rPr lang="en-US" sz="2900" b="1" i="1" dirty="0" smtClean="0"/>
              <a:t> </a:t>
            </a:r>
            <a:r>
              <a:rPr lang="en-US" sz="2900" b="1" dirty="0" smtClean="0"/>
              <a:t>wash away sins.” </a:t>
            </a:r>
            <a:r>
              <a:rPr lang="en-US" sz="2900" b="1" u="sng" dirty="0" smtClean="0">
                <a:solidFill>
                  <a:srgbClr val="FFFF00"/>
                </a:solidFill>
              </a:rPr>
              <a:t>cp. Acts 22:16</a:t>
            </a:r>
            <a:endParaRPr lang="en-US" sz="2900" b="1" dirty="0" smtClean="0">
              <a:solidFill>
                <a:srgbClr val="FFFF00"/>
              </a:solidFill>
            </a:endParaRPr>
          </a:p>
          <a:p>
            <a:pPr marL="768096" lvl="2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“You do </a:t>
            </a:r>
            <a:r>
              <a:rPr lang="en-US" sz="2900" b="1" i="1" dirty="0" smtClean="0">
                <a:solidFill>
                  <a:srgbClr val="FFFF00"/>
                </a:solidFill>
              </a:rPr>
              <a:t>not</a:t>
            </a:r>
            <a:r>
              <a:rPr lang="en-US" sz="2900" b="1" i="1" dirty="0" smtClean="0"/>
              <a:t> </a:t>
            </a:r>
            <a:r>
              <a:rPr lang="en-US" sz="2900" b="1" dirty="0" smtClean="0"/>
              <a:t>have to be baptized.” </a:t>
            </a:r>
            <a:r>
              <a:rPr lang="en-US" sz="2900" b="1" u="sng" dirty="0" smtClean="0">
                <a:solidFill>
                  <a:srgbClr val="FFFF00"/>
                </a:solidFill>
              </a:rPr>
              <a:t>cp. Acts 2:38</a:t>
            </a:r>
            <a:endParaRPr lang="en-US" sz="2900" b="1" dirty="0" smtClean="0">
              <a:solidFill>
                <a:srgbClr val="FFFF00"/>
              </a:solidFill>
            </a:endParaRPr>
          </a:p>
          <a:p>
            <a:pPr marL="768096" lvl="2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“There is </a:t>
            </a:r>
            <a:r>
              <a:rPr lang="en-US" sz="2900" b="1" i="1" dirty="0" smtClean="0">
                <a:solidFill>
                  <a:srgbClr val="FFFF00"/>
                </a:solidFill>
              </a:rPr>
              <a:t>not</a:t>
            </a:r>
            <a:r>
              <a:rPr lang="en-US" sz="2900" b="1" i="1" dirty="0" smtClean="0"/>
              <a:t> </a:t>
            </a:r>
            <a:r>
              <a:rPr lang="en-US" sz="2900" b="1" dirty="0" smtClean="0"/>
              <a:t>just one church/body.”  </a:t>
            </a:r>
            <a:r>
              <a:rPr lang="en-US" sz="2900" b="1" u="sng" dirty="0" smtClean="0">
                <a:solidFill>
                  <a:srgbClr val="FFFF00"/>
                </a:solidFill>
              </a:rPr>
              <a:t>cp. Eph.4:4; 1:22-23</a:t>
            </a:r>
            <a:endParaRPr lang="en-US" sz="2900" b="1" dirty="0">
              <a:solidFill>
                <a:srgbClr val="FFFF00"/>
              </a:solidFill>
            </a:endParaRPr>
          </a:p>
          <a:p>
            <a:pPr marL="768096" lvl="2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“Denominationalism/division is </a:t>
            </a:r>
            <a:r>
              <a:rPr lang="en-US" sz="2900" b="1" i="1" dirty="0" smtClean="0">
                <a:solidFill>
                  <a:srgbClr val="FFFF00"/>
                </a:solidFill>
              </a:rPr>
              <a:t>not</a:t>
            </a:r>
            <a:r>
              <a:rPr lang="en-US" sz="2900" b="1" i="1" dirty="0" smtClean="0"/>
              <a:t> </a:t>
            </a:r>
            <a:r>
              <a:rPr lang="en-US" sz="2900" b="1" dirty="0" smtClean="0"/>
              <a:t>wrong.” </a:t>
            </a:r>
            <a:r>
              <a:rPr lang="en-US" sz="2900" b="1" u="sng" dirty="0" smtClean="0">
                <a:solidFill>
                  <a:srgbClr val="FFFF00"/>
                </a:solidFill>
              </a:rPr>
              <a:t>cp.</a:t>
            </a:r>
            <a:r>
              <a:rPr lang="en-US" sz="2900" b="1" u="sng" dirty="0" smtClean="0"/>
              <a:t> </a:t>
            </a:r>
            <a:r>
              <a:rPr lang="en-US" sz="2900" b="1" u="sng" dirty="0" smtClean="0">
                <a:solidFill>
                  <a:srgbClr val="FFFF00"/>
                </a:solidFill>
              </a:rPr>
              <a:t>1Cor.1:10-13</a:t>
            </a:r>
            <a:r>
              <a:rPr lang="en-US" sz="2900" b="1" dirty="0" smtClean="0">
                <a:solidFill>
                  <a:srgbClr val="FFFF00"/>
                </a:solidFill>
              </a:rPr>
              <a:t>; </a:t>
            </a:r>
            <a:r>
              <a:rPr lang="en-US" sz="2900" b="1" u="sng" dirty="0" smtClean="0">
                <a:solidFill>
                  <a:srgbClr val="FFFF00"/>
                </a:solidFill>
              </a:rPr>
              <a:t>John 17:17-21</a:t>
            </a:r>
            <a:endParaRPr lang="en-US" sz="2900" b="1" dirty="0" smtClean="0">
              <a:solidFill>
                <a:srgbClr val="FFFF00"/>
              </a:solidFill>
            </a:endParaRPr>
          </a:p>
          <a:p>
            <a:pPr marL="768096" lvl="2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“It does </a:t>
            </a:r>
            <a:r>
              <a:rPr lang="en-US" sz="2900" b="1" i="1" dirty="0" smtClean="0">
                <a:solidFill>
                  <a:srgbClr val="FFFF00"/>
                </a:solidFill>
              </a:rPr>
              <a:t>not</a:t>
            </a:r>
            <a:r>
              <a:rPr lang="en-US" sz="2900" b="1" i="1" dirty="0" smtClean="0"/>
              <a:t> </a:t>
            </a:r>
            <a:r>
              <a:rPr lang="en-US" sz="2900" b="1" dirty="0" smtClean="0"/>
              <a:t>matter what you believe and practice as long as you’re honest and sincere.” </a:t>
            </a:r>
            <a:r>
              <a:rPr lang="en-US" sz="2900" b="1" u="sng" dirty="0" smtClean="0">
                <a:solidFill>
                  <a:srgbClr val="FFFF00"/>
                </a:solidFill>
              </a:rPr>
              <a:t>cp. Matt.7:21</a:t>
            </a:r>
            <a:r>
              <a:rPr lang="en-US" sz="2900" b="1" dirty="0" smtClean="0">
                <a:solidFill>
                  <a:srgbClr val="FFFF00"/>
                </a:solidFill>
              </a:rPr>
              <a:t>; </a:t>
            </a:r>
            <a:r>
              <a:rPr lang="en-US" sz="2900" b="1" u="sng" dirty="0" smtClean="0">
                <a:solidFill>
                  <a:srgbClr val="FFFF00"/>
                </a:solidFill>
              </a:rPr>
              <a:t>John 3:36</a:t>
            </a:r>
            <a:endParaRPr lang="en-US" sz="2900" b="1" dirty="0" smtClean="0">
              <a:solidFill>
                <a:srgbClr val="FFFF00"/>
              </a:solidFill>
            </a:endParaRPr>
          </a:p>
          <a:p>
            <a:pPr marL="768096" lvl="2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“God does </a:t>
            </a:r>
            <a:r>
              <a:rPr lang="en-US" sz="2900" b="1" i="1" dirty="0" smtClean="0">
                <a:solidFill>
                  <a:srgbClr val="FFFF00"/>
                </a:solidFill>
              </a:rPr>
              <a:t>not</a:t>
            </a:r>
            <a:r>
              <a:rPr lang="en-US" sz="2900" b="1" dirty="0" smtClean="0"/>
              <a:t> care how you worship Him.” </a:t>
            </a:r>
            <a:r>
              <a:rPr lang="en-US" sz="2900" b="1" u="sng" dirty="0" smtClean="0">
                <a:solidFill>
                  <a:srgbClr val="FFFF00"/>
                </a:solidFill>
              </a:rPr>
              <a:t>cp. John 4:23</a:t>
            </a:r>
            <a:r>
              <a:rPr lang="en-US" sz="2900" b="1" dirty="0" smtClean="0">
                <a:solidFill>
                  <a:srgbClr val="FFFF00"/>
                </a:solidFill>
              </a:rPr>
              <a:t>; </a:t>
            </a:r>
            <a:r>
              <a:rPr lang="en-US" sz="2900" b="1" u="sng" dirty="0" smtClean="0">
                <a:solidFill>
                  <a:srgbClr val="FFFF00"/>
                </a:solidFill>
              </a:rPr>
              <a:t>Matt.15:7-9</a:t>
            </a:r>
            <a:endParaRPr lang="en-US" sz="2900" b="1" dirty="0" smtClean="0">
              <a:solidFill>
                <a:srgbClr val="FFFF00"/>
              </a:solidFill>
            </a:endParaRPr>
          </a:p>
          <a:p>
            <a:pPr marL="768096" lvl="2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“Your heart is </a:t>
            </a:r>
            <a:r>
              <a:rPr lang="en-US" sz="2900" b="1" i="1" dirty="0" smtClean="0">
                <a:solidFill>
                  <a:srgbClr val="FFFF00"/>
                </a:solidFill>
              </a:rPr>
              <a:t>not</a:t>
            </a:r>
            <a:r>
              <a:rPr lang="en-US" sz="2900" b="1" i="1" dirty="0" smtClean="0"/>
              <a:t> </a:t>
            </a:r>
            <a:r>
              <a:rPr lang="en-US" sz="2900" b="1" dirty="0" smtClean="0"/>
              <a:t>wrong- follow it.” </a:t>
            </a:r>
            <a:r>
              <a:rPr lang="en-US" sz="2900" b="1" u="sng" dirty="0" smtClean="0">
                <a:solidFill>
                  <a:srgbClr val="FFFF00"/>
                </a:solidFill>
              </a:rPr>
              <a:t>cp. Matt.15:19</a:t>
            </a:r>
            <a:r>
              <a:rPr lang="en-US" sz="2900" b="1" dirty="0" smtClean="0">
                <a:solidFill>
                  <a:srgbClr val="FFFF00"/>
                </a:solidFill>
              </a:rPr>
              <a:t>; </a:t>
            </a:r>
            <a:r>
              <a:rPr lang="en-US" sz="2900" b="1" u="sng" dirty="0" smtClean="0">
                <a:solidFill>
                  <a:srgbClr val="FFFF00"/>
                </a:solidFill>
              </a:rPr>
              <a:t>Acts 8:22</a:t>
            </a:r>
            <a:endParaRPr lang="en-US" sz="2900" b="1" dirty="0" smtClean="0">
              <a:solidFill>
                <a:srgbClr val="FFFF00"/>
              </a:solidFill>
            </a:endParaRPr>
          </a:p>
          <a:p>
            <a:pPr marL="768096" lvl="2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“Millions of people can </a:t>
            </a:r>
            <a:r>
              <a:rPr lang="en-US" sz="2900" b="1" i="1" dirty="0" smtClean="0">
                <a:solidFill>
                  <a:srgbClr val="FFFF00"/>
                </a:solidFill>
              </a:rPr>
              <a:t>not</a:t>
            </a:r>
            <a:r>
              <a:rPr lang="en-US" sz="2900" b="1" dirty="0" smtClean="0"/>
              <a:t> be wrong about Jesus’ requirements for salvation, His church, His doctrine, and His worship.”                        </a:t>
            </a:r>
            <a:r>
              <a:rPr lang="en-US" sz="2900" b="1" u="sng" dirty="0" smtClean="0">
                <a:solidFill>
                  <a:srgbClr val="FFFF00"/>
                </a:solidFill>
              </a:rPr>
              <a:t>cp. Matt.7:13-27</a:t>
            </a:r>
          </a:p>
          <a:p>
            <a:pPr marL="768096" lvl="2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900" b="1" dirty="0" smtClean="0"/>
              <a:t>Please see the </a:t>
            </a:r>
            <a:r>
              <a:rPr lang="en-US" sz="2900" b="1" i="1" dirty="0" smtClean="0">
                <a:solidFill>
                  <a:srgbClr val="FFFF00"/>
                </a:solidFill>
              </a:rPr>
              <a:t>wolf </a:t>
            </a:r>
            <a:r>
              <a:rPr lang="en-US" sz="2900" b="1" dirty="0" smtClean="0">
                <a:solidFill>
                  <a:srgbClr val="FFFF00"/>
                </a:solidFill>
              </a:rPr>
              <a:t>in </a:t>
            </a:r>
            <a:r>
              <a:rPr lang="en-US" sz="2900" b="1" i="1" dirty="0" smtClean="0">
                <a:solidFill>
                  <a:srgbClr val="FFFF00"/>
                </a:solidFill>
              </a:rPr>
              <a:t>sheep’s clothing</a:t>
            </a:r>
            <a:r>
              <a:rPr lang="en-US" sz="2900" b="1" i="1" dirty="0" smtClean="0">
                <a:solidFill>
                  <a:srgbClr val="FFFFFF"/>
                </a:solidFill>
              </a:rPr>
              <a:t>, </a:t>
            </a:r>
            <a:r>
              <a:rPr lang="en-US" sz="2900" b="1" dirty="0" smtClean="0">
                <a:solidFill>
                  <a:srgbClr val="FFFFFF"/>
                </a:solidFill>
              </a:rPr>
              <a:t>the </a:t>
            </a:r>
            <a:r>
              <a:rPr lang="en-US" sz="2900" b="1" i="1" dirty="0" smtClean="0">
                <a:solidFill>
                  <a:srgbClr val="FFFF00"/>
                </a:solidFill>
              </a:rPr>
              <a:t>deceitful workers </a:t>
            </a:r>
            <a:r>
              <a:rPr lang="en-US" sz="2900" b="1" dirty="0" smtClean="0">
                <a:solidFill>
                  <a:srgbClr val="FFFF00"/>
                </a:solidFill>
              </a:rPr>
              <a:t>as </a:t>
            </a:r>
            <a:r>
              <a:rPr lang="en-US" sz="2900" b="1" i="1" dirty="0" smtClean="0">
                <a:solidFill>
                  <a:srgbClr val="FFFF00"/>
                </a:solidFill>
              </a:rPr>
              <a:t>apostles of light</a:t>
            </a:r>
            <a:r>
              <a:rPr lang="en-US" sz="2900" b="1" i="1" dirty="0" smtClean="0">
                <a:solidFill>
                  <a:srgbClr val="FFFFFF"/>
                </a:solidFill>
              </a:rPr>
              <a:t>, </a:t>
            </a:r>
            <a:r>
              <a:rPr lang="en-US" sz="2900" b="1" dirty="0" smtClean="0">
                <a:solidFill>
                  <a:srgbClr val="FFFFFF"/>
                </a:solidFill>
              </a:rPr>
              <a:t>the </a:t>
            </a:r>
            <a:r>
              <a:rPr lang="en-US" sz="2900" b="1" i="1" dirty="0" smtClean="0">
                <a:solidFill>
                  <a:srgbClr val="FFFF00"/>
                </a:solidFill>
              </a:rPr>
              <a:t>beguiling serpent </a:t>
            </a:r>
            <a:r>
              <a:rPr lang="en-US" sz="2900" b="1" dirty="0" smtClean="0">
                <a:solidFill>
                  <a:srgbClr val="FFFF00"/>
                </a:solidFill>
              </a:rPr>
              <a:t>as an </a:t>
            </a:r>
            <a:r>
              <a:rPr lang="en-US" sz="2900" b="1" i="1" dirty="0" smtClean="0">
                <a:solidFill>
                  <a:srgbClr val="FFFF00"/>
                </a:solidFill>
              </a:rPr>
              <a:t>angel of light</a:t>
            </a:r>
            <a:r>
              <a:rPr lang="en-US" sz="2900" b="1" i="1" dirty="0">
                <a:solidFill>
                  <a:srgbClr val="FFFFFF"/>
                </a:solidFill>
              </a:rPr>
              <a:t>,</a:t>
            </a:r>
            <a:r>
              <a:rPr lang="en-US" sz="2900" b="1" i="1" dirty="0" smtClean="0">
                <a:solidFill>
                  <a:srgbClr val="FFFFFF"/>
                </a:solidFill>
              </a:rPr>
              <a:t>  </a:t>
            </a:r>
            <a:r>
              <a:rPr lang="en-US" sz="2900" b="1" u="sng" dirty="0" smtClean="0">
                <a:solidFill>
                  <a:srgbClr val="FFFFFF"/>
                </a:solidFill>
              </a:rPr>
              <a:t>2Cor.11:13-15</a:t>
            </a:r>
            <a:r>
              <a:rPr lang="en-US" sz="2900" b="1" dirty="0" smtClean="0">
                <a:solidFill>
                  <a:srgbClr val="FFFFFF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291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3474" y="0"/>
            <a:ext cx="8830526" cy="762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Now,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8795" y="827862"/>
            <a:ext cx="8849614" cy="588345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100" b="1" dirty="0" smtClean="0"/>
              <a:t>Only two questions remain: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/>
              <a:t>If you have been previously deceived by Satan or his emissaries into </a:t>
            </a:r>
            <a:r>
              <a:rPr lang="en-US" b="1" i="1" dirty="0" smtClean="0">
                <a:solidFill>
                  <a:srgbClr val="FFFF00"/>
                </a:solidFill>
              </a:rPr>
              <a:t>believing</a:t>
            </a:r>
            <a:r>
              <a:rPr lang="en-US" b="1" dirty="0" smtClean="0"/>
              <a:t> </a:t>
            </a:r>
            <a:r>
              <a:rPr lang="en-US" b="1" i="1" u="sng" dirty="0" smtClean="0">
                <a:solidFill>
                  <a:srgbClr val="FFFF00"/>
                </a:solidFill>
              </a:rPr>
              <a:t>a lie</a:t>
            </a:r>
            <a:r>
              <a:rPr lang="en-US" b="1" dirty="0" smtClean="0"/>
              <a:t>, will you now </a:t>
            </a:r>
            <a:r>
              <a:rPr lang="en-US" b="1" i="1" dirty="0" smtClean="0">
                <a:solidFill>
                  <a:srgbClr val="FFFF00"/>
                </a:solidFill>
              </a:rPr>
              <a:t>believe and obey </a:t>
            </a:r>
            <a:r>
              <a:rPr lang="en-US" b="1" i="1" u="sng" dirty="0" smtClean="0">
                <a:solidFill>
                  <a:srgbClr val="FFFF00"/>
                </a:solidFill>
              </a:rPr>
              <a:t>the truth</a:t>
            </a:r>
            <a:r>
              <a:rPr lang="en-US" b="1" i="1" u="sng" dirty="0" smtClean="0"/>
              <a:t> </a:t>
            </a:r>
            <a:r>
              <a:rPr lang="en-US" b="1" dirty="0" smtClean="0"/>
              <a:t>of God’s undistorted word as we’ve read it together today?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/>
              <a:t>If you </a:t>
            </a:r>
            <a:r>
              <a:rPr lang="en-US" b="1" dirty="0" smtClean="0">
                <a:solidFill>
                  <a:srgbClr val="FFFF00"/>
                </a:solidFill>
              </a:rPr>
              <a:t>haven’t believed </a:t>
            </a:r>
            <a:r>
              <a:rPr lang="en-US" b="1" i="1" dirty="0" smtClean="0"/>
              <a:t>Satan’s</a:t>
            </a:r>
            <a:r>
              <a:rPr lang="en-US" b="1" dirty="0" smtClean="0"/>
              <a:t> </a:t>
            </a:r>
            <a:r>
              <a:rPr lang="en-US" b="1" i="1" dirty="0" smtClean="0"/>
              <a:t>lies, </a:t>
            </a:r>
            <a:r>
              <a:rPr lang="en-US" b="1" dirty="0" smtClean="0"/>
              <a:t>will you now go and help those who have </a:t>
            </a:r>
            <a:r>
              <a:rPr lang="en-US" b="1" dirty="0" smtClean="0">
                <a:solidFill>
                  <a:srgbClr val="FFFF00"/>
                </a:solidFill>
              </a:rPr>
              <a:t>by sharing </a:t>
            </a:r>
            <a:r>
              <a:rPr lang="en-US" b="1" i="1" dirty="0" smtClean="0"/>
              <a:t>the truth of God’s word </a:t>
            </a:r>
            <a:r>
              <a:rPr lang="en-US" b="1" dirty="0" smtClean="0"/>
              <a:t>with them?</a:t>
            </a:r>
          </a:p>
        </p:txBody>
      </p:sp>
    </p:spTree>
    <p:extLst>
      <p:ext uri="{BB962C8B-B14F-4D97-AF65-F5344CB8AC3E}">
        <p14:creationId xmlns:p14="http://schemas.microsoft.com/office/powerpoint/2010/main" val="326057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59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214</TotalTime>
  <Words>753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 Black </vt:lpstr>
      <vt:lpstr>Satan</vt:lpstr>
      <vt:lpstr>Given all these things….</vt:lpstr>
      <vt:lpstr>Consider Satan’s first distortion of truth,</vt:lpstr>
      <vt:lpstr>Modern “Nots” in Satan’s “Tale”</vt:lpstr>
      <vt:lpstr>Now,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Satan</dc:title>
  <dc:creator>Philip Strong</dc:creator>
  <cp:lastModifiedBy>Philip Strong</cp:lastModifiedBy>
  <cp:revision>18</cp:revision>
  <cp:lastPrinted>2016-10-16T11:32:57Z</cp:lastPrinted>
  <dcterms:created xsi:type="dcterms:W3CDTF">2014-02-09T12:16:08Z</dcterms:created>
  <dcterms:modified xsi:type="dcterms:W3CDTF">2016-10-16T11:39:18Z</dcterms:modified>
</cp:coreProperties>
</file>