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13"/>
  </p:handoutMasterIdLst>
  <p:sldIdLst>
    <p:sldId id="257" r:id="rId2"/>
    <p:sldId id="256" r:id="rId3"/>
    <p:sldId id="259" r:id="rId4"/>
    <p:sldId id="260" r:id="rId5"/>
    <p:sldId id="267" r:id="rId6"/>
    <p:sldId id="268" r:id="rId7"/>
    <p:sldId id="269" r:id="rId8"/>
    <p:sldId id="270" r:id="rId9"/>
    <p:sldId id="271" r:id="rId10"/>
    <p:sldId id="266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26F12-9AE6-3843-A0E3-7D08C2964CC5}" type="datetimeFigureOut">
              <a:rPr lang="en-US" smtClean="0"/>
              <a:t>9/25/16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F8FB2-6A5A-0442-9768-C6D30F36D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25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0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7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7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September 25, 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7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7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September 25,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2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September 25,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September 25,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7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September 25,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September 25,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3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5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9" y="2316009"/>
            <a:ext cx="3055717" cy="639763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5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September 25,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September 25,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September 25,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1"/>
            <a:ext cx="3505200" cy="6239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September 25,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3" y="601884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6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6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5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1"/>
            <a:ext cx="3505200" cy="6239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3" y="601884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10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2" y="4133089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September 25,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6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9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0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1"/>
            <a:ext cx="3505200" cy="6239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4" y="2323653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September 25,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2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534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325" y="748271"/>
            <a:ext cx="7472911" cy="624760"/>
          </a:xfrm>
        </p:spPr>
        <p:txBody>
          <a:bodyPr anchor="ctr">
            <a:noAutofit/>
          </a:bodyPr>
          <a:lstStyle/>
          <a:p>
            <a:r>
              <a:rPr lang="en-US" sz="2800" b="1" smtClean="0">
                <a:solidFill>
                  <a:schemeClr val="accent1">
                    <a:lumMod val="75000"/>
                  </a:schemeClr>
                </a:solidFill>
              </a:rPr>
              <a:t>Conclusions: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969" y="1373031"/>
            <a:ext cx="7699609" cy="503875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6F9500"/>
                </a:solidFill>
              </a:rPr>
              <a:t>Congregational</a:t>
            </a:r>
            <a:r>
              <a:rPr lang="en-US" b="1" dirty="0" smtClean="0"/>
              <a:t> growth is just as natural as </a:t>
            </a:r>
            <a:r>
              <a:rPr lang="en-US" b="1" dirty="0" smtClean="0">
                <a:solidFill>
                  <a:srgbClr val="6F9500"/>
                </a:solidFill>
              </a:rPr>
              <a:t>individual</a:t>
            </a:r>
            <a:r>
              <a:rPr lang="en-US" b="1" dirty="0" smtClean="0"/>
              <a:t> growth.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Both are expected, </a:t>
            </a:r>
            <a:r>
              <a:rPr lang="en-US" b="1" u="sng" dirty="0" smtClean="0">
                <a:solidFill>
                  <a:srgbClr val="6F9500"/>
                </a:solidFill>
              </a:rPr>
              <a:t>Matt.25:14,24ff</a:t>
            </a:r>
            <a:r>
              <a:rPr lang="en-US" b="1" dirty="0" smtClean="0">
                <a:solidFill>
                  <a:schemeClr val="tx1"/>
                </a:solidFill>
              </a:rPr>
              <a:t>; </a:t>
            </a:r>
            <a:r>
              <a:rPr lang="en-US" b="1" u="sng" dirty="0" smtClean="0">
                <a:solidFill>
                  <a:srgbClr val="6F9500"/>
                </a:solidFill>
              </a:rPr>
              <a:t>John 15:2,8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Neither occurs without understanding the necessity of it, and the process by which it takes place…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And certainly neither happens without </a:t>
            </a:r>
            <a:r>
              <a:rPr lang="en-US" b="1" i="1" dirty="0" smtClean="0">
                <a:solidFill>
                  <a:srgbClr val="6F9500"/>
                </a:solidFill>
              </a:rPr>
              <a:t>intended effort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toward </a:t>
            </a:r>
            <a:r>
              <a:rPr lang="en-US" b="1" dirty="0" smtClean="0">
                <a:solidFill>
                  <a:srgbClr val="6F9500"/>
                </a:solidFill>
              </a:rPr>
              <a:t>growth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Now, do you/we </a:t>
            </a:r>
            <a:r>
              <a:rPr lang="en-US" b="1" i="1" dirty="0" smtClean="0">
                <a:solidFill>
                  <a:srgbClr val="6F9500"/>
                </a:solidFill>
              </a:rPr>
              <a:t>intend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to grow; and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solidFill>
                  <a:schemeClr val="tx1"/>
                </a:solidFill>
              </a:rPr>
              <a:t>A</a:t>
            </a:r>
            <a:r>
              <a:rPr lang="en-US" b="1" dirty="0" smtClean="0">
                <a:solidFill>
                  <a:schemeClr val="tx1"/>
                </a:solidFill>
              </a:rPr>
              <a:t>re you/we willing to do the things that are required for it to happen?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69981" y="-46303"/>
            <a:ext cx="346610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How to Grow a Church #6</a:t>
            </a:r>
          </a:p>
          <a:p>
            <a:pPr algn="ctr"/>
            <a:r>
              <a:rPr lang="en-US" b="1" i="1" dirty="0">
                <a:solidFill>
                  <a:schemeClr val="bg2"/>
                </a:solidFill>
              </a:rPr>
              <a:t>Growing Together</a:t>
            </a:r>
          </a:p>
        </p:txBody>
      </p:sp>
    </p:spTree>
    <p:extLst>
      <p:ext uri="{BB962C8B-B14F-4D97-AF65-F5344CB8AC3E}">
        <p14:creationId xmlns:p14="http://schemas.microsoft.com/office/powerpoint/2010/main" val="421048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807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9173" y="2325809"/>
            <a:ext cx="3580946" cy="1244465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How to Grow a Church, Part 6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7" y="3570274"/>
            <a:ext cx="3309803" cy="246898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2000" dirty="0" smtClean="0"/>
              <a:t>Having spent one lesson on </a:t>
            </a:r>
            <a:r>
              <a:rPr lang="en-US" sz="2000" b="1" dirty="0" smtClean="0">
                <a:solidFill>
                  <a:schemeClr val="accent3"/>
                </a:solidFill>
              </a:rPr>
              <a:t>introductory material</a:t>
            </a:r>
            <a:r>
              <a:rPr lang="en-US" sz="2000" dirty="0" smtClean="0"/>
              <a:t>, </a:t>
            </a:r>
          </a:p>
          <a:p>
            <a:pPr algn="ctr"/>
            <a:r>
              <a:rPr lang="en-US" sz="2000" dirty="0" smtClean="0"/>
              <a:t>one on </a:t>
            </a:r>
            <a:r>
              <a:rPr lang="en-US" sz="2000" b="1" dirty="0" smtClean="0">
                <a:solidFill>
                  <a:srgbClr val="FF6700"/>
                </a:solidFill>
              </a:rPr>
              <a:t>Keys from </a:t>
            </a:r>
            <a:r>
              <a:rPr lang="en-US" sz="2000" b="1" u="sng" dirty="0" smtClean="0">
                <a:solidFill>
                  <a:srgbClr val="FF6700"/>
                </a:solidFill>
              </a:rPr>
              <a:t>Acts 9:31</a:t>
            </a:r>
            <a:r>
              <a:rPr lang="en-US" sz="2000" dirty="0" smtClean="0"/>
              <a:t>; </a:t>
            </a:r>
          </a:p>
          <a:p>
            <a:pPr algn="ctr"/>
            <a:r>
              <a:rPr lang="en-US" sz="2000" dirty="0" smtClean="0"/>
              <a:t>one on </a:t>
            </a:r>
            <a:r>
              <a:rPr lang="en-US" sz="2000" b="1" dirty="0" smtClean="0">
                <a:solidFill>
                  <a:srgbClr val="FF6700"/>
                </a:solidFill>
              </a:rPr>
              <a:t>Understanding Growth as a </a:t>
            </a:r>
            <a:r>
              <a:rPr lang="en-US" sz="2000" b="1" i="1" dirty="0" smtClean="0">
                <a:solidFill>
                  <a:srgbClr val="FF6700"/>
                </a:solidFill>
              </a:rPr>
              <a:t>Necessity</a:t>
            </a:r>
            <a:r>
              <a:rPr lang="en-US" sz="2000" b="1" dirty="0" smtClean="0">
                <a:solidFill>
                  <a:srgbClr val="FF6700"/>
                </a:solidFill>
              </a:rPr>
              <a:t> </a:t>
            </a:r>
            <a:r>
              <a:rPr lang="en-US" sz="2000" dirty="0" smtClean="0"/>
              <a:t>and an </a:t>
            </a:r>
            <a:r>
              <a:rPr lang="en-US" sz="2000" b="1" i="1" dirty="0" smtClean="0">
                <a:solidFill>
                  <a:srgbClr val="FF6700"/>
                </a:solidFill>
              </a:rPr>
              <a:t>Inside-Out Proposition</a:t>
            </a:r>
            <a:r>
              <a:rPr lang="en-US" sz="2000" i="1" dirty="0" smtClean="0"/>
              <a:t>; </a:t>
            </a:r>
          </a:p>
          <a:p>
            <a:pPr algn="ctr"/>
            <a:r>
              <a:rPr lang="en-US" sz="2000" dirty="0" smtClean="0"/>
              <a:t>one on the </a:t>
            </a:r>
            <a:r>
              <a:rPr lang="en-US" sz="2000" b="1" i="1" dirty="0" smtClean="0">
                <a:solidFill>
                  <a:srgbClr val="FF6700"/>
                </a:solidFill>
              </a:rPr>
              <a:t>Connection Between Growth and Worship</a:t>
            </a:r>
            <a:r>
              <a:rPr lang="en-US" sz="2000" i="1" dirty="0" smtClean="0"/>
              <a:t>,</a:t>
            </a:r>
            <a:endParaRPr lang="en-US" sz="2000" dirty="0" smtClean="0"/>
          </a:p>
          <a:p>
            <a:pPr algn="ctr"/>
            <a:r>
              <a:rPr lang="en-US" sz="2000" dirty="0" smtClean="0"/>
              <a:t>and one on </a:t>
            </a:r>
            <a:r>
              <a:rPr lang="en-US" sz="2000" b="1" i="1" dirty="0" smtClean="0">
                <a:solidFill>
                  <a:schemeClr val="accent3"/>
                </a:solidFill>
              </a:rPr>
              <a:t>Preparing the Soil, Planting the Seed, &amp; Picking the Produce</a:t>
            </a:r>
            <a:r>
              <a:rPr lang="en-US" sz="2000" b="1" i="1" dirty="0" smtClean="0"/>
              <a:t>, </a:t>
            </a:r>
            <a:endParaRPr lang="en-US" sz="2000" dirty="0" smtClean="0"/>
          </a:p>
          <a:p>
            <a:pPr algn="ctr"/>
            <a:r>
              <a:rPr lang="en-US" sz="2000" dirty="0" smtClean="0"/>
              <a:t>let’s now move on to…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687603" y="411912"/>
            <a:ext cx="34467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Growing</a:t>
            </a:r>
          </a:p>
          <a:p>
            <a:pPr algn="r"/>
            <a:r>
              <a:rPr lang="en-US" sz="4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Together</a:t>
            </a:r>
            <a:endParaRPr lang="en-US" sz="40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Picture 3" descr="growing church plan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77" y="1167075"/>
            <a:ext cx="4263259" cy="37071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20839828">
            <a:off x="1502984" y="2043337"/>
            <a:ext cx="7175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992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100"/>
                            </p:stCondLst>
                            <p:childTnLst>
                              <p:par>
                                <p:cTn id="17" presetID="9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600"/>
                            </p:stCondLst>
                            <p:childTnLst>
                              <p:par>
                                <p:cTn id="2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1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1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1100"/>
                            </p:stCondLst>
                            <p:childTnLst>
                              <p:par>
                                <p:cTn id="6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3100"/>
                            </p:stCondLst>
                            <p:childTnLst>
                              <p:par>
                                <p:cTn id="7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100"/>
                            </p:stCondLst>
                            <p:childTnLst>
                              <p:par>
                                <p:cTn id="9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7100"/>
                            </p:stCondLst>
                            <p:childTnLst>
                              <p:par>
                                <p:cTn id="1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9100"/>
                            </p:stCondLst>
                            <p:childTnLst>
                              <p:par>
                                <p:cTn id="13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100"/>
                            </p:stCondLst>
                            <p:childTnLst>
                              <p:par>
                                <p:cTn id="13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 uiExpand="1" build="p"/>
      <p:bldP spid="6" grpId="1"/>
      <p:bldP spid="6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325" y="974946"/>
            <a:ext cx="7472911" cy="575999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In previous lessons, we have stressed: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23"/>
            <a:ext cx="7171970" cy="4348711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That growth is an essential requirement for every individual Christian; and</a:t>
            </a:r>
          </a:p>
          <a:p>
            <a:r>
              <a:rPr lang="en-US" b="1" dirty="0">
                <a:sym typeface="Wingdings"/>
              </a:rPr>
              <a:t>T</a:t>
            </a:r>
            <a:r>
              <a:rPr lang="en-US" b="1" dirty="0" smtClean="0">
                <a:sym typeface="Wingdings"/>
              </a:rPr>
              <a:t>hat </a:t>
            </a:r>
            <a:r>
              <a:rPr lang="en-US" b="1" i="1" dirty="0" smtClean="0">
                <a:sym typeface="Wingdings"/>
              </a:rPr>
              <a:t>spiritual reproduction</a:t>
            </a:r>
            <a:r>
              <a:rPr lang="en-US" b="1" dirty="0" smtClean="0">
                <a:sym typeface="Wingdings"/>
              </a:rPr>
              <a:t> is the natural product of this process,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cf. 1Pet.2:</a:t>
            </a:r>
            <a:r>
              <a:rPr lang="en-US" b="1" u="sng" dirty="0" smtClean="0">
                <a:solidFill>
                  <a:srgbClr val="6F9500"/>
                </a:solidFill>
                <a:sym typeface="Wingdings"/>
              </a:rPr>
              <a:t>9</a:t>
            </a:r>
            <a:r>
              <a:rPr lang="en-US" b="1" dirty="0" smtClean="0">
                <a:sym typeface="Wingdings"/>
              </a:rPr>
              <a:t>.</a:t>
            </a:r>
          </a:p>
          <a:p>
            <a:r>
              <a:rPr lang="en-US" b="1" dirty="0" smtClean="0">
                <a:sym typeface="Wingdings"/>
              </a:rPr>
              <a:t>But most of what we’ve emphasized has been toward </a:t>
            </a:r>
            <a:r>
              <a:rPr lang="en-US" b="1" i="1" dirty="0" smtClean="0">
                <a:solidFill>
                  <a:srgbClr val="6F9500"/>
                </a:solidFill>
                <a:sym typeface="Wingdings"/>
              </a:rPr>
              <a:t>individual responsibilities</a:t>
            </a:r>
            <a:r>
              <a:rPr lang="en-US" b="1" i="1" dirty="0" smtClean="0">
                <a:sym typeface="Wingdings"/>
              </a:rPr>
              <a:t>, </a:t>
            </a:r>
            <a:r>
              <a:rPr lang="en-US" b="1" dirty="0" smtClean="0">
                <a:sym typeface="Wingdings"/>
              </a:rPr>
              <a:t>with the notable exception of lesson #4, which linked </a:t>
            </a:r>
            <a:r>
              <a:rPr lang="en-US" b="1" dirty="0" smtClean="0">
                <a:solidFill>
                  <a:srgbClr val="6F9500"/>
                </a:solidFill>
                <a:sym typeface="Wingdings"/>
              </a:rPr>
              <a:t>church </a:t>
            </a:r>
            <a:r>
              <a:rPr lang="en-US" b="1" i="1" dirty="0" smtClean="0">
                <a:solidFill>
                  <a:srgbClr val="6F9500"/>
                </a:solidFill>
                <a:sym typeface="Wingdings"/>
              </a:rPr>
              <a:t>growth </a:t>
            </a:r>
            <a:r>
              <a:rPr lang="en-US" b="1" dirty="0" smtClean="0">
                <a:sym typeface="Wingdings"/>
              </a:rPr>
              <a:t>with </a:t>
            </a:r>
            <a:r>
              <a:rPr lang="en-US" b="1" dirty="0" smtClean="0">
                <a:solidFill>
                  <a:srgbClr val="6F9500"/>
                </a:solidFill>
                <a:sym typeface="Wingdings"/>
              </a:rPr>
              <a:t>church </a:t>
            </a:r>
            <a:r>
              <a:rPr lang="en-US" b="1" i="1" dirty="0" smtClean="0">
                <a:solidFill>
                  <a:srgbClr val="6F9500"/>
                </a:solidFill>
                <a:sym typeface="Wingdings"/>
              </a:rPr>
              <a:t>worship</a:t>
            </a:r>
            <a:r>
              <a:rPr lang="en-US" b="1" dirty="0" smtClean="0">
                <a:sym typeface="Wingdings"/>
              </a:rPr>
              <a:t>.</a:t>
            </a:r>
          </a:p>
          <a:p>
            <a:r>
              <a:rPr lang="en-US" b="1" dirty="0" smtClean="0">
                <a:sym typeface="Wingdings"/>
              </a:rPr>
              <a:t>While this lesson will continue to discuss </a:t>
            </a:r>
            <a:r>
              <a:rPr lang="en-US" b="1" i="1" dirty="0" smtClean="0">
                <a:sym typeface="Wingdings"/>
              </a:rPr>
              <a:t>individual responsibilities, </a:t>
            </a:r>
            <a:r>
              <a:rPr lang="en-US" b="1" dirty="0" smtClean="0">
                <a:sym typeface="Wingdings"/>
              </a:rPr>
              <a:t>it will consider some which are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owed to the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collectivity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 </a:t>
            </a:r>
            <a:r>
              <a:rPr lang="en-US" b="1" dirty="0" smtClean="0">
                <a:sym typeface="Wingdings"/>
              </a:rPr>
              <a:t>(the local church), and how they affect a congregation’s ability to grow.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69981" y="-46303"/>
            <a:ext cx="346610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How to Grow a Church #6</a:t>
            </a:r>
          </a:p>
          <a:p>
            <a:pPr algn="ctr"/>
            <a:r>
              <a:rPr lang="en-US" b="1" i="1" dirty="0" smtClean="0">
                <a:solidFill>
                  <a:schemeClr val="bg2"/>
                </a:solidFill>
              </a:rPr>
              <a:t>Growing Together</a:t>
            </a:r>
            <a:endParaRPr lang="en-US" b="1" i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04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325" y="834836"/>
            <a:ext cx="7472911" cy="88194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Notice several passages which outline what every individual owes his brethren: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969" y="1841502"/>
            <a:ext cx="7630964" cy="4593167"/>
          </a:xfrm>
        </p:spPr>
        <p:txBody>
          <a:bodyPr>
            <a:normAutofit fontScale="85000" lnSpcReduction="10000"/>
          </a:bodyPr>
          <a:lstStyle/>
          <a:p>
            <a:pPr marL="68580" indent="0" algn="ctr">
              <a:buNone/>
            </a:pPr>
            <a:r>
              <a:rPr lang="en-US" b="1" dirty="0" smtClean="0">
                <a:sym typeface="Wingdings"/>
              </a:rPr>
              <a:t>(The context of </a:t>
            </a:r>
            <a:r>
              <a:rPr lang="en-US" b="1" u="sng" dirty="0" smtClean="0">
                <a:solidFill>
                  <a:srgbClr val="6F9500"/>
                </a:solidFill>
                <a:sym typeface="Wingdings"/>
              </a:rPr>
              <a:t>Rom.12:3-8ff</a:t>
            </a:r>
            <a:r>
              <a:rPr lang="en-US" b="1" dirty="0" smtClean="0">
                <a:solidFill>
                  <a:srgbClr val="6F9500"/>
                </a:solidFill>
                <a:sym typeface="Wingdings"/>
              </a:rPr>
              <a:t> </a:t>
            </a:r>
            <a:r>
              <a:rPr lang="en-US" b="1" dirty="0" smtClean="0">
                <a:sym typeface="Wingdings"/>
              </a:rPr>
              <a:t>is the function of faith in service to </a:t>
            </a:r>
            <a:r>
              <a:rPr lang="en-US" b="1" i="1" dirty="0" smtClean="0">
                <a:sym typeface="Wingdings"/>
              </a:rPr>
              <a:t>“one another”</a:t>
            </a:r>
            <a:r>
              <a:rPr lang="en-US" b="1" dirty="0" smtClean="0">
                <a:sym typeface="Wingdings"/>
              </a:rPr>
              <a:t>)</a:t>
            </a:r>
          </a:p>
          <a:p>
            <a:pPr marL="182880" indent="0">
              <a:buNone/>
            </a:pP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v.9</a:t>
            </a:r>
            <a:r>
              <a:rPr lang="en-US" b="1" dirty="0" smtClean="0">
                <a:sym typeface="Wingdings"/>
              </a:rPr>
              <a:t>,   true love, proper perspective, and right conduct;</a:t>
            </a:r>
          </a:p>
          <a:p>
            <a:pPr marL="182880" indent="0">
              <a:buNone/>
            </a:pPr>
            <a:r>
              <a:rPr lang="en-US" b="1" u="sng" dirty="0" smtClean="0">
                <a:solidFill>
                  <a:srgbClr val="6F9500"/>
                </a:solidFill>
                <a:sym typeface="Wingdings"/>
              </a:rPr>
              <a:t>v.10</a:t>
            </a:r>
            <a:r>
              <a:rPr lang="en-US" b="1" dirty="0" smtClean="0">
                <a:sym typeface="Wingdings"/>
              </a:rPr>
              <a:t>, loving devotion and preference;</a:t>
            </a:r>
          </a:p>
          <a:p>
            <a:pPr marL="182880" indent="0">
              <a:buNone/>
            </a:pPr>
            <a:r>
              <a:rPr lang="en-US" b="1" u="sng" dirty="0" smtClean="0">
                <a:solidFill>
                  <a:srgbClr val="6F9500"/>
                </a:solidFill>
                <a:sym typeface="Wingdings"/>
              </a:rPr>
              <a:t>v.11</a:t>
            </a:r>
            <a:r>
              <a:rPr lang="en-US" b="1" dirty="0" smtClean="0">
                <a:sym typeface="Wingdings"/>
              </a:rPr>
              <a:t>, diligent and fervent service to the Lord;</a:t>
            </a:r>
          </a:p>
          <a:p>
            <a:pPr marL="182880" indent="0">
              <a:buNone/>
            </a:pPr>
            <a:r>
              <a:rPr lang="en-US" b="1" u="sng" dirty="0" smtClean="0">
                <a:solidFill>
                  <a:srgbClr val="6F9500"/>
                </a:solidFill>
                <a:sym typeface="Wingdings"/>
              </a:rPr>
              <a:t>v.12</a:t>
            </a:r>
            <a:r>
              <a:rPr lang="en-US" b="1" dirty="0" smtClean="0">
                <a:sym typeface="Wingdings"/>
              </a:rPr>
              <a:t>, rejoicing hope and perseverance in tribulation, and 	devotion to prayer;</a:t>
            </a:r>
          </a:p>
          <a:p>
            <a:pPr marL="182880" indent="0">
              <a:buNone/>
            </a:pPr>
            <a:r>
              <a:rPr lang="en-US" b="1" u="sng" dirty="0" smtClean="0">
                <a:solidFill>
                  <a:srgbClr val="6F9500"/>
                </a:solidFill>
                <a:sym typeface="Wingdings"/>
              </a:rPr>
              <a:t>v.13</a:t>
            </a:r>
            <a:r>
              <a:rPr lang="en-US" b="1" dirty="0" smtClean="0">
                <a:sym typeface="Wingdings"/>
              </a:rPr>
              <a:t>, assistance in times of need, and hospitality</a:t>
            </a:r>
            <a:r>
              <a:rPr lang="en-US" b="1" dirty="0">
                <a:sym typeface="Wingdings"/>
              </a:rPr>
              <a:t> </a:t>
            </a:r>
            <a:r>
              <a:rPr lang="en-US" b="1" dirty="0" smtClean="0">
                <a:sym typeface="Wingdings"/>
              </a:rPr>
              <a:t>always;</a:t>
            </a:r>
          </a:p>
          <a:p>
            <a:pPr marL="182880" indent="0">
              <a:buNone/>
            </a:pPr>
            <a:r>
              <a:rPr lang="en-US" b="1" u="sng" dirty="0" smtClean="0">
                <a:solidFill>
                  <a:srgbClr val="6F9500"/>
                </a:solidFill>
                <a:sym typeface="Wingdings"/>
              </a:rPr>
              <a:t>v.14</a:t>
            </a:r>
            <a:r>
              <a:rPr lang="en-US" b="1" dirty="0" smtClean="0">
                <a:sym typeface="Wingdings"/>
              </a:rPr>
              <a:t>, forbearance and blessing instead of retaliation;</a:t>
            </a:r>
          </a:p>
          <a:p>
            <a:pPr marL="182880" indent="0">
              <a:buNone/>
            </a:pPr>
            <a:r>
              <a:rPr lang="en-US" b="1" u="sng" dirty="0" smtClean="0">
                <a:solidFill>
                  <a:srgbClr val="6F9500"/>
                </a:solidFill>
                <a:sym typeface="Wingdings"/>
              </a:rPr>
              <a:t>v.15</a:t>
            </a:r>
            <a:r>
              <a:rPr lang="en-US" b="1" dirty="0" smtClean="0">
                <a:sym typeface="Wingdings"/>
              </a:rPr>
              <a:t>, empathy;</a:t>
            </a:r>
          </a:p>
          <a:p>
            <a:pPr marL="182880" indent="0">
              <a:buNone/>
            </a:pPr>
            <a:r>
              <a:rPr lang="en-US" b="1" u="sng" dirty="0" smtClean="0">
                <a:solidFill>
                  <a:srgbClr val="6F9500"/>
                </a:solidFill>
                <a:sym typeface="Wingdings"/>
              </a:rPr>
              <a:t>v.16</a:t>
            </a:r>
            <a:r>
              <a:rPr lang="en-US" b="1" dirty="0" smtClean="0">
                <a:sym typeface="Wingdings"/>
              </a:rPr>
              <a:t>, equality; and</a:t>
            </a:r>
          </a:p>
          <a:p>
            <a:pPr marL="182880" indent="0">
              <a:buNone/>
            </a:pPr>
            <a:r>
              <a:rPr lang="en-US" b="1" u="sng" dirty="0" smtClean="0">
                <a:solidFill>
                  <a:srgbClr val="6F9500"/>
                </a:solidFill>
                <a:sym typeface="Wingdings"/>
              </a:rPr>
              <a:t>v.17</a:t>
            </a:r>
            <a:r>
              <a:rPr lang="en-US" b="1" dirty="0" smtClean="0">
                <a:sym typeface="Wingdings"/>
              </a:rPr>
              <a:t>, respect and fairness.</a:t>
            </a:r>
            <a:endParaRPr lang="en-US" b="1" u="sng" dirty="0">
              <a:sym typeface="Wingdings"/>
            </a:endParaRPr>
          </a:p>
          <a:p>
            <a:pPr marL="182880" indent="0">
              <a:buNone/>
            </a:pPr>
            <a:r>
              <a:rPr lang="en-US" b="1" dirty="0" smtClean="0">
                <a:sym typeface="Wingdings"/>
              </a:rPr>
              <a:t>In addition to these, also notice….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69981" y="-46303"/>
            <a:ext cx="346610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How to Grow a Church #6</a:t>
            </a:r>
          </a:p>
          <a:p>
            <a:pPr algn="ctr"/>
            <a:r>
              <a:rPr lang="en-US" b="1" i="1" dirty="0" smtClean="0">
                <a:solidFill>
                  <a:schemeClr val="bg2"/>
                </a:solidFill>
              </a:rPr>
              <a:t>Growing Together</a:t>
            </a:r>
            <a:endParaRPr lang="en-US" b="1" i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26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325" y="620410"/>
            <a:ext cx="7472911" cy="88194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Notice several passages which outline what every individual owes his brethren: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173" y="1502354"/>
            <a:ext cx="7516557" cy="4932315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Rom.14</a:t>
            </a:r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:1,13</a:t>
            </a:r>
            <a:r>
              <a:rPr lang="en-US" sz="2000" b="1" dirty="0" smtClean="0">
                <a:solidFill>
                  <a:schemeClr val="tx1"/>
                </a:solidFill>
                <a:sym typeface="Wingdings"/>
              </a:rPr>
              <a:t>, freedom from judgment on opinions &amp;</a:t>
            </a:r>
            <a:r>
              <a:rPr lang="en-US" sz="2000" b="1" dirty="0">
                <a:solidFill>
                  <a:schemeClr val="tx1"/>
                </a:solidFill>
                <a:sym typeface="Wingdings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sym typeface="Wingdings"/>
              </a:rPr>
              <a:t>			obstacle removal;</a:t>
            </a:r>
            <a:endParaRPr lang="en-US" sz="2000" b="1" u="sng" dirty="0">
              <a:solidFill>
                <a:schemeClr val="tx1"/>
              </a:solidFill>
              <a:sym typeface="Wingdings"/>
            </a:endParaRPr>
          </a:p>
          <a:p>
            <a:pPr marL="182880" indent="0">
              <a:buNone/>
            </a:pPr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Rom.15:5</a:t>
            </a:r>
            <a:r>
              <a:rPr lang="en-US" sz="2000" b="1" dirty="0" smtClean="0">
                <a:sym typeface="Wingdings"/>
              </a:rPr>
              <a:t>,   being of the same mind (unity of purpose)</a:t>
            </a:r>
          </a:p>
          <a:p>
            <a:pPr marL="182880" indent="0">
              <a:buNone/>
            </a:pPr>
            <a:r>
              <a:rPr lang="en-US" sz="2000" b="1" u="sng" dirty="0" smtClean="0">
                <a:solidFill>
                  <a:srgbClr val="6F9500"/>
                </a:solidFill>
                <a:sym typeface="Wingdings"/>
              </a:rPr>
              <a:t>Rom.16:16</a:t>
            </a:r>
            <a:r>
              <a:rPr lang="en-US" sz="2000" b="1" dirty="0" smtClean="0">
                <a:sym typeface="Wingdings"/>
              </a:rPr>
              <a:t>, genuine affection;</a:t>
            </a:r>
          </a:p>
          <a:p>
            <a:pPr marL="182880" indent="0">
              <a:buNone/>
            </a:pPr>
            <a:r>
              <a:rPr lang="en-US" sz="2000" b="1" u="sng" dirty="0" smtClean="0">
                <a:solidFill>
                  <a:srgbClr val="6F9500"/>
                </a:solidFill>
                <a:sym typeface="Wingdings"/>
              </a:rPr>
              <a:t>1Cor.11:33</a:t>
            </a:r>
            <a:r>
              <a:rPr lang="en-US" sz="2000" b="1" dirty="0" smtClean="0">
                <a:sym typeface="Wingdings"/>
              </a:rPr>
              <a:t>, unselfish patience &amp; desire to share spiritual 	sustenance;</a:t>
            </a:r>
          </a:p>
          <a:p>
            <a:pPr marL="182880" indent="0">
              <a:buNone/>
            </a:pPr>
            <a:r>
              <a:rPr lang="en-US" sz="2000" b="1" u="sng" dirty="0" smtClean="0">
                <a:solidFill>
                  <a:srgbClr val="6F9500"/>
                </a:solidFill>
                <a:sym typeface="Wingdings"/>
              </a:rPr>
              <a:t>1Cor.12:25</a:t>
            </a:r>
            <a:r>
              <a:rPr lang="en-US" sz="2000" b="1" dirty="0" smtClean="0">
                <a:sym typeface="Wingdings"/>
              </a:rPr>
              <a:t>, the same care;</a:t>
            </a:r>
          </a:p>
          <a:p>
            <a:pPr marL="182880" indent="0">
              <a:buNone/>
            </a:pPr>
            <a:r>
              <a:rPr lang="en-US" sz="2000" b="1" u="sng" dirty="0" smtClean="0">
                <a:solidFill>
                  <a:srgbClr val="6F9500"/>
                </a:solidFill>
                <a:sym typeface="Wingdings"/>
              </a:rPr>
              <a:t>Gal.5:26</a:t>
            </a:r>
            <a:r>
              <a:rPr lang="en-US" sz="2000" b="1" dirty="0" smtClean="0">
                <a:sym typeface="Wingdings"/>
              </a:rPr>
              <a:t>, no envy, arrogance, or competiveness;</a:t>
            </a:r>
          </a:p>
          <a:p>
            <a:pPr marL="182880" indent="0">
              <a:buNone/>
            </a:pPr>
            <a:r>
              <a:rPr lang="en-US" sz="2000" b="1" u="sng" dirty="0" smtClean="0">
                <a:solidFill>
                  <a:srgbClr val="6F9500"/>
                </a:solidFill>
                <a:sym typeface="Wingdings"/>
              </a:rPr>
              <a:t>Gal.6:2</a:t>
            </a:r>
            <a:r>
              <a:rPr lang="en-US" sz="2000" b="1" dirty="0" smtClean="0">
                <a:sym typeface="Wingdings"/>
              </a:rPr>
              <a:t>,  help with </a:t>
            </a:r>
            <a:r>
              <a:rPr lang="en-US" sz="2000" b="1" i="1" dirty="0" smtClean="0">
                <a:sym typeface="Wingdings"/>
              </a:rPr>
              <a:t>excessive</a:t>
            </a:r>
            <a:r>
              <a:rPr lang="en-US" sz="2000" b="1" dirty="0" smtClean="0">
                <a:sym typeface="Wingdings"/>
              </a:rPr>
              <a:t> burdens;</a:t>
            </a:r>
          </a:p>
          <a:p>
            <a:pPr marL="182880" indent="0">
              <a:buNone/>
            </a:pPr>
            <a:r>
              <a:rPr lang="en-US" sz="2000" b="1" u="sng" dirty="0">
                <a:solidFill>
                  <a:srgbClr val="6F9500"/>
                </a:solidFill>
                <a:sym typeface="Wingdings"/>
              </a:rPr>
              <a:t>Eph.4:2</a:t>
            </a:r>
            <a:r>
              <a:rPr lang="en-US" sz="2000" b="1" dirty="0">
                <a:sym typeface="Wingdings"/>
              </a:rPr>
              <a:t>, </a:t>
            </a:r>
            <a:r>
              <a:rPr lang="en-US" sz="2000" b="1" dirty="0" smtClean="0">
                <a:sym typeface="Wingdings"/>
              </a:rPr>
              <a:t> humility</a:t>
            </a:r>
            <a:r>
              <a:rPr lang="en-US" sz="2000" b="1" dirty="0">
                <a:sym typeface="Wingdings"/>
              </a:rPr>
              <a:t>, gentleness, patience, forbearance, </a:t>
            </a:r>
            <a:r>
              <a:rPr lang="en-US" sz="2000" b="1" dirty="0" smtClean="0">
                <a:sym typeface="Wingdings"/>
              </a:rPr>
              <a:t>and 	love</a:t>
            </a:r>
            <a:r>
              <a:rPr lang="en-US" sz="2000" b="1" dirty="0">
                <a:sym typeface="Wingdings"/>
              </a:rPr>
              <a:t>;</a:t>
            </a:r>
          </a:p>
          <a:p>
            <a:pPr marL="182880" indent="0">
              <a:buNone/>
            </a:pPr>
            <a:r>
              <a:rPr lang="en-US" sz="2000" b="1" u="sng" dirty="0" smtClean="0">
                <a:solidFill>
                  <a:srgbClr val="6F9500"/>
                </a:solidFill>
                <a:sym typeface="Wingdings"/>
              </a:rPr>
              <a:t>Eph.4:32</a:t>
            </a:r>
            <a:r>
              <a:rPr lang="en-US" sz="2000" b="1" dirty="0" smtClean="0">
                <a:sym typeface="Wingdings"/>
              </a:rPr>
              <a:t>, kindness, tenderness, and forgiveness;</a:t>
            </a:r>
          </a:p>
          <a:p>
            <a:pPr marL="182880" indent="0">
              <a:buNone/>
            </a:pPr>
            <a:r>
              <a:rPr lang="en-US" sz="2000" b="1" u="sng" dirty="0" smtClean="0">
                <a:solidFill>
                  <a:srgbClr val="6F9500"/>
                </a:solidFill>
                <a:sym typeface="Wingdings"/>
              </a:rPr>
              <a:t>Eph.5:21</a:t>
            </a:r>
            <a:r>
              <a:rPr lang="en-US" sz="2000" b="1" dirty="0" smtClean="0">
                <a:sym typeface="Wingdings"/>
              </a:rPr>
              <a:t>, subjection;</a:t>
            </a:r>
          </a:p>
          <a:p>
            <a:pPr marL="182880" indent="0">
              <a:buNone/>
            </a:pPr>
            <a:r>
              <a:rPr lang="en-US" sz="2000" b="1" u="sng" dirty="0" smtClean="0">
                <a:solidFill>
                  <a:srgbClr val="6F9500"/>
                </a:solidFill>
                <a:sym typeface="Wingdings"/>
              </a:rPr>
              <a:t>Phil.2:3</a:t>
            </a:r>
            <a:r>
              <a:rPr lang="en-US" sz="2000" b="1" dirty="0" smtClean="0">
                <a:sym typeface="Wingdings"/>
              </a:rPr>
              <a:t>,  to be regarded as more important;</a:t>
            </a:r>
            <a:endParaRPr lang="en-US" sz="2000" b="1" u="sng" dirty="0">
              <a:sym typeface="Wingding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69981" y="-46303"/>
            <a:ext cx="346610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How to Grow a Church #6</a:t>
            </a:r>
          </a:p>
          <a:p>
            <a:pPr algn="ctr"/>
            <a:r>
              <a:rPr lang="en-US" b="1" i="1" dirty="0">
                <a:solidFill>
                  <a:schemeClr val="bg2"/>
                </a:solidFill>
              </a:rPr>
              <a:t>Growing Together</a:t>
            </a:r>
          </a:p>
        </p:txBody>
      </p:sp>
    </p:spTree>
    <p:extLst>
      <p:ext uri="{BB962C8B-B14F-4D97-AF65-F5344CB8AC3E}">
        <p14:creationId xmlns:p14="http://schemas.microsoft.com/office/powerpoint/2010/main" val="361007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325" y="710460"/>
            <a:ext cx="7472911" cy="88194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Notice several passages which outline what every individual owes his brethren: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41502"/>
            <a:ext cx="7293471" cy="4593167"/>
          </a:xfrm>
        </p:spPr>
        <p:txBody>
          <a:bodyPr>
            <a:normAutofit fontScale="92500" lnSpcReduction="10000"/>
          </a:bodyPr>
          <a:lstStyle/>
          <a:p>
            <a:pPr marL="182880" indent="0">
              <a:buNone/>
            </a:pP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1Thess.3:12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, increasing and overflowing love;</a:t>
            </a:r>
            <a:endParaRPr lang="en-US" b="1" u="sng" dirty="0">
              <a:solidFill>
                <a:schemeClr val="tx1"/>
              </a:solidFill>
              <a:sym typeface="Wingdings"/>
            </a:endParaRPr>
          </a:p>
          <a:p>
            <a:pPr marL="182880" indent="0">
              <a:buNone/>
            </a:pP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1Thess.4:18</a:t>
            </a:r>
            <a:r>
              <a:rPr lang="en-US" b="1" dirty="0" smtClean="0">
                <a:sym typeface="Wingdings"/>
              </a:rPr>
              <a:t>, comfort with words of truth;</a:t>
            </a:r>
          </a:p>
          <a:p>
            <a:pPr marL="182880" indent="0">
              <a:buNone/>
            </a:pPr>
            <a:r>
              <a:rPr lang="en-US" b="1" u="sng" dirty="0" smtClean="0">
                <a:solidFill>
                  <a:srgbClr val="6F9500"/>
                </a:solidFill>
                <a:sym typeface="Wingdings"/>
              </a:rPr>
              <a:t>1Thess.5:11</a:t>
            </a:r>
            <a:r>
              <a:rPr lang="en-US" b="1" dirty="0" smtClean="0">
                <a:sym typeface="Wingdings"/>
              </a:rPr>
              <a:t>, encouragement and up-building;</a:t>
            </a:r>
          </a:p>
          <a:p>
            <a:pPr marL="182880" indent="0">
              <a:buNone/>
            </a:pPr>
            <a:r>
              <a:rPr lang="en-US" b="1" u="sng" dirty="0" smtClean="0">
                <a:solidFill>
                  <a:srgbClr val="6F9500"/>
                </a:solidFill>
                <a:sym typeface="Wingdings"/>
              </a:rPr>
              <a:t>1Thess.5:15</a:t>
            </a:r>
            <a:r>
              <a:rPr lang="en-US" b="1" dirty="0" smtClean="0">
                <a:sym typeface="Wingdings"/>
              </a:rPr>
              <a:t>, to seek his good always;</a:t>
            </a:r>
          </a:p>
          <a:p>
            <a:pPr marL="182880" indent="0">
              <a:buNone/>
            </a:pPr>
            <a:r>
              <a:rPr lang="en-US" b="1" u="sng" dirty="0" smtClean="0">
                <a:solidFill>
                  <a:srgbClr val="6F9500"/>
                </a:solidFill>
                <a:sym typeface="Wingdings"/>
              </a:rPr>
              <a:t>Heb.3:13</a:t>
            </a:r>
            <a:r>
              <a:rPr lang="en-US" b="1" dirty="0" smtClean="0">
                <a:sym typeface="Wingdings"/>
              </a:rPr>
              <a:t>,   encouragement </a:t>
            </a:r>
            <a:r>
              <a:rPr lang="en-US" b="1" i="1" dirty="0" smtClean="0">
                <a:sym typeface="Wingdings"/>
              </a:rPr>
              <a:t>day after day</a:t>
            </a:r>
            <a:r>
              <a:rPr lang="en-US" b="1" dirty="0" smtClean="0">
                <a:sym typeface="Wingdings"/>
              </a:rPr>
              <a:t>;</a:t>
            </a:r>
          </a:p>
          <a:p>
            <a:pPr marL="182880" indent="0">
              <a:buNone/>
            </a:pPr>
            <a:r>
              <a:rPr lang="en-US" b="1" u="sng" dirty="0" smtClean="0">
                <a:solidFill>
                  <a:srgbClr val="6F9500"/>
                </a:solidFill>
                <a:sym typeface="Wingdings"/>
              </a:rPr>
              <a:t>Heb.10:24</a:t>
            </a:r>
            <a:r>
              <a:rPr lang="en-US" b="1" dirty="0" smtClean="0">
                <a:sym typeface="Wingdings"/>
              </a:rPr>
              <a:t>, consideration of needs &amp; stimulation to 	love and good deeds;</a:t>
            </a:r>
          </a:p>
          <a:p>
            <a:pPr marL="182880" indent="0">
              <a:buNone/>
            </a:pPr>
            <a:r>
              <a:rPr lang="en-US" b="1" u="sng" dirty="0" smtClean="0">
                <a:solidFill>
                  <a:srgbClr val="6F9500"/>
                </a:solidFill>
                <a:sym typeface="Wingdings"/>
              </a:rPr>
              <a:t>Heb.10:25</a:t>
            </a:r>
            <a:r>
              <a:rPr lang="en-US" b="1" dirty="0" smtClean="0">
                <a:sym typeface="Wingdings"/>
              </a:rPr>
              <a:t>, a good example and encouragement;</a:t>
            </a:r>
          </a:p>
          <a:p>
            <a:pPr marL="182880" indent="0">
              <a:buNone/>
            </a:pPr>
            <a:r>
              <a:rPr lang="en-US" b="1" u="sng" dirty="0" smtClean="0">
                <a:solidFill>
                  <a:srgbClr val="6F9500"/>
                </a:solidFill>
                <a:sym typeface="Wingdings"/>
              </a:rPr>
              <a:t>Jas.4:11</a:t>
            </a:r>
            <a:r>
              <a:rPr lang="en-US" b="1" dirty="0" smtClean="0">
                <a:sym typeface="Wingdings"/>
              </a:rPr>
              <a:t>,  not to speak against them;</a:t>
            </a:r>
            <a:endParaRPr lang="en-US" b="1" dirty="0">
              <a:sym typeface="Wingdings"/>
            </a:endParaRPr>
          </a:p>
          <a:p>
            <a:pPr marL="182880" indent="0">
              <a:buNone/>
            </a:pPr>
            <a:r>
              <a:rPr lang="en-US" b="1" u="sng" dirty="0" smtClean="0">
                <a:solidFill>
                  <a:srgbClr val="6F9500"/>
                </a:solidFill>
                <a:sym typeface="Wingdings"/>
              </a:rPr>
              <a:t>Jas.5:9</a:t>
            </a:r>
            <a:r>
              <a:rPr lang="en-US" b="1" dirty="0" smtClean="0">
                <a:sym typeface="Wingdings"/>
              </a:rPr>
              <a:t>,   not to complain against them;</a:t>
            </a:r>
          </a:p>
          <a:p>
            <a:pPr marL="182880" indent="0">
              <a:buNone/>
            </a:pPr>
            <a:r>
              <a:rPr lang="en-US" b="1" u="sng" dirty="0" smtClean="0">
                <a:solidFill>
                  <a:srgbClr val="6F9500"/>
                </a:solidFill>
                <a:sym typeface="Wingdings"/>
              </a:rPr>
              <a:t>Jas.5:16</a:t>
            </a:r>
            <a:r>
              <a:rPr lang="en-US" b="1" dirty="0" smtClean="0">
                <a:sym typeface="Wingdings"/>
              </a:rPr>
              <a:t>, confession and prayer;</a:t>
            </a:r>
          </a:p>
          <a:p>
            <a:pPr marL="182880" indent="0">
              <a:buNone/>
            </a:pPr>
            <a:r>
              <a:rPr lang="en-US" b="1" u="sng" dirty="0" smtClean="0">
                <a:solidFill>
                  <a:srgbClr val="6F9500"/>
                </a:solidFill>
                <a:sym typeface="Wingdings"/>
              </a:rPr>
              <a:t>1Pet.1:22</a:t>
            </a:r>
            <a:r>
              <a:rPr lang="en-US" b="1" dirty="0" smtClean="0">
                <a:sym typeface="Wingdings"/>
              </a:rPr>
              <a:t>, fervent and pure love;</a:t>
            </a:r>
            <a:endParaRPr lang="en-US" b="1" u="sng" dirty="0">
              <a:sym typeface="Wingding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69981" y="-46303"/>
            <a:ext cx="346610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How to Grow a Church #6</a:t>
            </a:r>
          </a:p>
          <a:p>
            <a:pPr algn="ctr"/>
            <a:r>
              <a:rPr lang="en-US" b="1" i="1" dirty="0">
                <a:solidFill>
                  <a:schemeClr val="bg2"/>
                </a:solidFill>
              </a:rPr>
              <a:t>Growing Together</a:t>
            </a:r>
          </a:p>
        </p:txBody>
      </p:sp>
    </p:spTree>
    <p:extLst>
      <p:ext uri="{BB962C8B-B14F-4D97-AF65-F5344CB8AC3E}">
        <p14:creationId xmlns:p14="http://schemas.microsoft.com/office/powerpoint/2010/main" val="259737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325" y="695006"/>
            <a:ext cx="7472911" cy="88194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Notice several passages which outline what every individual owes his brethren: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969" y="1659078"/>
            <a:ext cx="7608083" cy="4775591"/>
          </a:xfrm>
        </p:spPr>
        <p:txBody>
          <a:bodyPr>
            <a:normAutofit fontScale="92500" lnSpcReduction="20000"/>
          </a:bodyPr>
          <a:lstStyle/>
          <a:p>
            <a:pPr marL="182880" indent="0">
              <a:buNone/>
            </a:pP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1Pet.4:10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, service in special gift;</a:t>
            </a:r>
            <a:endParaRPr lang="en-US" b="1" u="sng" dirty="0">
              <a:solidFill>
                <a:schemeClr val="tx1"/>
              </a:solidFill>
              <a:sym typeface="Wingdings"/>
            </a:endParaRPr>
          </a:p>
          <a:p>
            <a:pPr marL="182880" indent="0">
              <a:buNone/>
            </a:pP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1John 1:7</a:t>
            </a:r>
            <a:r>
              <a:rPr lang="en-US" b="1" dirty="0" smtClean="0">
                <a:sym typeface="Wingdings"/>
              </a:rPr>
              <a:t>, fellowship in the Light; and from</a:t>
            </a:r>
          </a:p>
          <a:p>
            <a:pPr marL="18288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u="sng" dirty="0" smtClean="0">
                <a:solidFill>
                  <a:srgbClr val="6F9500"/>
                </a:solidFill>
                <a:sym typeface="Wingdings"/>
              </a:rPr>
              <a:t>1John 3:11,23; 4:7,11,12; 2John 5</a:t>
            </a:r>
            <a:r>
              <a:rPr lang="en-US" b="1" dirty="0" smtClean="0">
                <a:sym typeface="Wingdings"/>
              </a:rPr>
              <a:t>, love.</a:t>
            </a:r>
          </a:p>
          <a:p>
            <a:pPr marL="18288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ym typeface="Wingdings"/>
              </a:rPr>
              <a:t>Now, how will fulfilling these </a:t>
            </a:r>
            <a:r>
              <a:rPr lang="en-US" b="1" i="1" dirty="0" smtClean="0">
                <a:sym typeface="Wingdings"/>
              </a:rPr>
              <a:t>individual </a:t>
            </a:r>
            <a:r>
              <a:rPr lang="en-US" b="1" dirty="0" smtClean="0">
                <a:sym typeface="Wingdings"/>
              </a:rPr>
              <a:t>responsibilities to </a:t>
            </a:r>
            <a:r>
              <a:rPr lang="en-US" b="1" i="1" dirty="0" smtClean="0">
                <a:sym typeface="Wingdings"/>
              </a:rPr>
              <a:t>“one another”</a:t>
            </a:r>
            <a:r>
              <a:rPr lang="en-US" b="1" dirty="0" smtClean="0">
                <a:sym typeface="Wingdings"/>
              </a:rPr>
              <a:t> help to grow a church?</a:t>
            </a:r>
          </a:p>
          <a:p>
            <a:pPr marL="182880" indent="0">
              <a:buNone/>
            </a:pPr>
            <a:r>
              <a:rPr lang="en-US" b="1" dirty="0" smtClean="0">
                <a:sym typeface="Wingdings"/>
              </a:rPr>
              <a:t>Answer two questions:</a:t>
            </a:r>
          </a:p>
          <a:p>
            <a:pPr marL="640080" indent="-457200">
              <a:buFont typeface="+mj-lt"/>
              <a:buAutoNum type="arabicPeriod"/>
            </a:pPr>
            <a:r>
              <a:rPr lang="en-US" b="1" dirty="0" smtClean="0">
                <a:sym typeface="Wingdings"/>
              </a:rPr>
              <a:t>Would a congregational environment wherein these obligations are being fulfilled be conducive to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soil tilling</a:t>
            </a:r>
            <a:r>
              <a:rPr lang="en-US" b="1" i="1" dirty="0" smtClean="0">
                <a:sym typeface="Wingdings"/>
              </a:rPr>
              <a:t>, </a:t>
            </a:r>
            <a:r>
              <a:rPr lang="en-US" b="1" i="1" dirty="0" smtClean="0">
                <a:solidFill>
                  <a:srgbClr val="6F9500"/>
                </a:solidFill>
                <a:sym typeface="Wingdings"/>
              </a:rPr>
              <a:t>seed planting</a:t>
            </a:r>
            <a:r>
              <a:rPr lang="en-US" b="1" i="1" dirty="0" smtClean="0">
                <a:sym typeface="Wingdings"/>
              </a:rPr>
              <a:t>, </a:t>
            </a:r>
            <a:r>
              <a:rPr lang="en-US" b="1" dirty="0" smtClean="0">
                <a:sym typeface="Wingdings"/>
              </a:rPr>
              <a:t>and </a:t>
            </a:r>
            <a:r>
              <a:rPr lang="en-US" b="1" i="1" dirty="0" smtClean="0">
                <a:solidFill>
                  <a:srgbClr val="6F9500"/>
                </a:solidFill>
                <a:sym typeface="Wingdings"/>
              </a:rPr>
              <a:t>produce picking </a:t>
            </a:r>
            <a:r>
              <a:rPr lang="en-US" b="1" dirty="0" smtClean="0">
                <a:solidFill>
                  <a:srgbClr val="FF6700"/>
                </a:solidFill>
                <a:sym typeface="Wingdings"/>
              </a:rPr>
              <a:t>internal</a:t>
            </a:r>
            <a:r>
              <a:rPr lang="en-US" b="1" dirty="0" smtClean="0">
                <a:solidFill>
                  <a:schemeClr val="accent3"/>
                </a:solidFill>
                <a:sym typeface="Wingdings"/>
              </a:rPr>
              <a:t>ly</a:t>
            </a:r>
            <a:r>
              <a:rPr lang="en-US" b="1" dirty="0" smtClean="0">
                <a:sym typeface="Wingdings"/>
              </a:rPr>
              <a:t>?</a:t>
            </a:r>
          </a:p>
          <a:p>
            <a:pPr marL="64008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ym typeface="Wingdings"/>
              </a:rPr>
              <a:t>Would visitors</a:t>
            </a:r>
            <a:r>
              <a:rPr lang="en-US" b="1" dirty="0">
                <a:sym typeface="Wingdings"/>
              </a:rPr>
              <a:t>, whether Christians or not,</a:t>
            </a:r>
            <a:r>
              <a:rPr lang="en-US" b="1" dirty="0" smtClean="0">
                <a:sym typeface="Wingdings"/>
              </a:rPr>
              <a:t> to such a congregation want to be a part of such a fellowship?</a:t>
            </a:r>
          </a:p>
          <a:p>
            <a:pPr marL="182880" indent="0">
              <a:buNone/>
            </a:pPr>
            <a:r>
              <a:rPr lang="en-US" b="1" dirty="0" smtClean="0">
                <a:solidFill>
                  <a:srgbClr val="FF6700"/>
                </a:solidFill>
                <a:sym typeface="Wingdings"/>
              </a:rPr>
              <a:t>“</a:t>
            </a:r>
            <a:r>
              <a:rPr lang="en-US" b="1" dirty="0" err="1" smtClean="0">
                <a:solidFill>
                  <a:srgbClr val="FF6700"/>
                </a:solidFill>
                <a:sym typeface="Wingdings"/>
              </a:rPr>
              <a:t>Absotively</a:t>
            </a:r>
            <a:r>
              <a:rPr lang="en-US" b="1" dirty="0" smtClean="0">
                <a:solidFill>
                  <a:srgbClr val="FF6700"/>
                </a:solidFill>
                <a:sym typeface="Wingdings"/>
              </a:rPr>
              <a:t>” </a:t>
            </a:r>
            <a:r>
              <a:rPr lang="en-US" b="1" dirty="0" smtClean="0">
                <a:sym typeface="Wingdings"/>
              </a:rPr>
              <a:t>and </a:t>
            </a:r>
            <a:r>
              <a:rPr lang="en-US" b="1" dirty="0" smtClean="0">
                <a:solidFill>
                  <a:srgbClr val="FF6700"/>
                </a:solidFill>
                <a:sym typeface="Wingdings"/>
              </a:rPr>
              <a:t>“</a:t>
            </a:r>
            <a:r>
              <a:rPr lang="en-US" b="1" dirty="0" err="1" smtClean="0">
                <a:solidFill>
                  <a:srgbClr val="FF6700"/>
                </a:solidFill>
                <a:sym typeface="Wingdings"/>
              </a:rPr>
              <a:t>posilutely</a:t>
            </a:r>
            <a:r>
              <a:rPr lang="en-US" b="1" dirty="0" smtClean="0">
                <a:solidFill>
                  <a:srgbClr val="FF6700"/>
                </a:solidFill>
                <a:sym typeface="Wingdings"/>
              </a:rPr>
              <a:t>” </a:t>
            </a:r>
            <a:r>
              <a:rPr lang="en-US" b="1" dirty="0" smtClean="0">
                <a:sym typeface="Wingdings"/>
              </a:rPr>
              <a:t>to both questions!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69981" y="-46303"/>
            <a:ext cx="346610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How to Grow a Church #6</a:t>
            </a:r>
          </a:p>
          <a:p>
            <a:pPr algn="ctr"/>
            <a:r>
              <a:rPr lang="en-US" b="1" i="1" dirty="0">
                <a:solidFill>
                  <a:schemeClr val="bg2"/>
                </a:solidFill>
              </a:rPr>
              <a:t>Growing Together</a:t>
            </a:r>
          </a:p>
        </p:txBody>
      </p:sp>
    </p:spTree>
    <p:extLst>
      <p:ext uri="{BB962C8B-B14F-4D97-AF65-F5344CB8AC3E}">
        <p14:creationId xmlns:p14="http://schemas.microsoft.com/office/powerpoint/2010/main" val="3695714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325" y="568252"/>
            <a:ext cx="7753153" cy="703533"/>
          </a:xfrm>
        </p:spPr>
        <p:txBody>
          <a:bodyPr anchor="ctr">
            <a:no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Another consideration regarding “</a:t>
            </a: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Critical Mass”…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410" y="1212842"/>
            <a:ext cx="7663882" cy="5125980"/>
          </a:xfrm>
        </p:spPr>
        <p:txBody>
          <a:bodyPr>
            <a:noAutofit/>
          </a:bodyPr>
          <a:lstStyle/>
          <a:p>
            <a:pPr marL="18288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“Critical Mass</a:t>
            </a:r>
            <a:r>
              <a:rPr lang="en-US" sz="1800" b="1" dirty="0" smtClean="0">
                <a:solidFill>
                  <a:srgbClr val="000000"/>
                </a:solidFill>
                <a:sym typeface="Wingdings"/>
              </a:rPr>
              <a:t>” is a term used in physics to describe the smallest amount of fissile material (capable of fission, which is a type of nuclear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replication</a:t>
            </a:r>
            <a:r>
              <a:rPr lang="en-US" sz="1800" b="1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1800" b="1" dirty="0">
                <a:solidFill>
                  <a:srgbClr val="000000"/>
                </a:solidFill>
                <a:sym typeface="Wingdings"/>
              </a:rPr>
              <a:t>achieved by dividing a large atomic nucleus into two smaller </a:t>
            </a:r>
            <a:r>
              <a:rPr lang="en-US" sz="1800" b="1" dirty="0" smtClean="0">
                <a:solidFill>
                  <a:srgbClr val="000000"/>
                </a:solidFill>
                <a:sym typeface="Wingdings"/>
              </a:rPr>
              <a:t>particles; it </a:t>
            </a:r>
            <a:r>
              <a:rPr lang="en-US" sz="1800" b="1" dirty="0">
                <a:solidFill>
                  <a:srgbClr val="000000"/>
                </a:solidFill>
                <a:sym typeface="Wingdings"/>
              </a:rPr>
              <a:t>is ultimately </a:t>
            </a:r>
            <a:r>
              <a:rPr lang="en-US" sz="1800" b="1" i="1" dirty="0" smtClean="0">
                <a:solidFill>
                  <a:srgbClr val="000000"/>
                </a:solidFill>
                <a:sym typeface="Wingdings"/>
              </a:rPr>
              <a:t>destructive</a:t>
            </a:r>
            <a:r>
              <a:rPr lang="en-US" sz="1800" b="1" dirty="0" smtClean="0">
                <a:solidFill>
                  <a:srgbClr val="000000"/>
                </a:solidFill>
                <a:sym typeface="Wingdings"/>
              </a:rPr>
              <a:t>)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sym typeface="Wingdings"/>
              </a:rPr>
              <a:t>needed to sustain a nuclear chain reaction (thus,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 self-sustaining replication</a:t>
            </a:r>
            <a:r>
              <a:rPr lang="en-US" sz="1800" b="1" dirty="0" smtClean="0">
                <a:solidFill>
                  <a:srgbClr val="000000"/>
                </a:solidFill>
                <a:sym typeface="Wingdings"/>
              </a:rPr>
              <a:t>). </a:t>
            </a:r>
          </a:p>
          <a:p>
            <a:pPr marL="18288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1" dirty="0" smtClean="0">
                <a:solidFill>
                  <a:srgbClr val="000000"/>
                </a:solidFill>
                <a:sym typeface="Wingdings"/>
              </a:rPr>
              <a:t>However, I’m adapting the term and concept only to refer to a </a:t>
            </a:r>
            <a:r>
              <a:rPr lang="en-US" sz="1800" b="1" i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self-sustaining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replication (growth)</a:t>
            </a:r>
            <a:r>
              <a:rPr lang="en-US" sz="1800" b="1" dirty="0" smtClean="0">
                <a:solidFill>
                  <a:srgbClr val="000000"/>
                </a:solidFill>
                <a:sym typeface="Wingdings"/>
              </a:rPr>
              <a:t>, rather than the dividing and destructive components. </a:t>
            </a:r>
          </a:p>
          <a:p>
            <a:pPr marL="18288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1" dirty="0" smtClean="0">
                <a:solidFill>
                  <a:srgbClr val="000000"/>
                </a:solidFill>
                <a:sym typeface="Wingdings"/>
              </a:rPr>
              <a:t>Congregations also have a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“critical mass” number</a:t>
            </a:r>
            <a:r>
              <a:rPr lang="en-US" sz="1800" b="1" dirty="0" smtClean="0">
                <a:solidFill>
                  <a:srgbClr val="000000"/>
                </a:solidFill>
                <a:sym typeface="Wingdings"/>
              </a:rPr>
              <a:t>.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  </a:t>
            </a:r>
            <a:r>
              <a:rPr lang="en-US" sz="1800" b="1" dirty="0" smtClean="0">
                <a:solidFill>
                  <a:srgbClr val="000000"/>
                </a:solidFill>
                <a:sym typeface="Wingdings"/>
              </a:rPr>
              <a:t>It is the minimum number of spiritually growing and maturing (and thus </a:t>
            </a:r>
            <a:r>
              <a:rPr lang="en-US" sz="1800" b="1" i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reproducing</a:t>
            </a:r>
            <a:r>
              <a:rPr lang="en-US" sz="1800" b="1" dirty="0" smtClean="0">
                <a:solidFill>
                  <a:srgbClr val="000000"/>
                </a:solidFill>
                <a:sym typeface="Wingdings"/>
              </a:rPr>
              <a:t>) Christians in congregation required for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 </a:t>
            </a:r>
            <a:r>
              <a:rPr lang="en-US" sz="1800" b="1" i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self-sustaining expansion</a:t>
            </a:r>
            <a:r>
              <a:rPr lang="en-US" sz="1800" b="1" i="1" dirty="0" smtClean="0">
                <a:solidFill>
                  <a:srgbClr val="000000"/>
                </a:solidFill>
                <a:sym typeface="Wingdings"/>
              </a:rPr>
              <a:t>, </a:t>
            </a:r>
            <a:r>
              <a:rPr lang="en-US" sz="1800" b="1" dirty="0" smtClean="0">
                <a:solidFill>
                  <a:srgbClr val="000000"/>
                </a:solidFill>
                <a:sym typeface="Wingdings"/>
              </a:rPr>
              <a:t>or </a:t>
            </a:r>
            <a:r>
              <a:rPr lang="en-US" sz="1800" b="1" i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growth</a:t>
            </a:r>
            <a:r>
              <a:rPr lang="en-US" sz="1800" b="1" i="1" dirty="0" smtClean="0">
                <a:solidFill>
                  <a:srgbClr val="000000"/>
                </a:solidFill>
                <a:sym typeface="Wingdings"/>
              </a:rPr>
              <a:t>,</a:t>
            </a:r>
            <a:r>
              <a:rPr lang="en-US" sz="1800" b="1" i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 </a:t>
            </a:r>
            <a:r>
              <a:rPr lang="en-US" sz="1800" b="1" u="sng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cf. Acts 2:41-42  43-47</a:t>
            </a:r>
            <a:r>
              <a:rPr lang="en-US" sz="1800" b="1" dirty="0" smtClean="0">
                <a:solidFill>
                  <a:srgbClr val="000000"/>
                </a:solidFill>
                <a:sym typeface="Wingdings"/>
              </a:rPr>
              <a:t>.</a:t>
            </a:r>
          </a:p>
          <a:p>
            <a:pPr marL="18288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000000"/>
                </a:solidFill>
                <a:sym typeface="Wingdings"/>
              </a:rPr>
              <a:t>The minimum number of growing individuals varies depending on various factors, such as: size of the congregation; relative receptiveness to individual growth within non-growing members; and the rate of growth within those who are growing (and therefore capabilities, limitations, and enthusiasm for the process).  I’m sure there are other factors influencing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“critical mass” </a:t>
            </a:r>
            <a:r>
              <a:rPr lang="en-US" sz="1800" b="1" dirty="0" smtClean="0">
                <a:solidFill>
                  <a:srgbClr val="000000"/>
                </a:solidFill>
                <a:sym typeface="Wingdings"/>
              </a:rPr>
              <a:t>also, but hope these convey the concept adequately.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69981" y="-46303"/>
            <a:ext cx="346610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How to Grow a Church #6</a:t>
            </a:r>
          </a:p>
          <a:p>
            <a:pPr algn="ctr"/>
            <a:r>
              <a:rPr lang="en-US" b="1" i="1" dirty="0">
                <a:solidFill>
                  <a:schemeClr val="bg2"/>
                </a:solidFill>
              </a:rPr>
              <a:t>Growing Together</a:t>
            </a:r>
          </a:p>
        </p:txBody>
      </p:sp>
    </p:spTree>
    <p:extLst>
      <p:ext uri="{BB962C8B-B14F-4D97-AF65-F5344CB8AC3E}">
        <p14:creationId xmlns:p14="http://schemas.microsoft.com/office/powerpoint/2010/main" val="377464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325" y="621896"/>
            <a:ext cx="7472911" cy="88194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So what happens when a congregation’s “</a:t>
            </a: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Critical Mass”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number is reached?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614" y="1613312"/>
            <a:ext cx="7699608" cy="4821358"/>
          </a:xfrm>
        </p:spPr>
        <p:txBody>
          <a:bodyPr>
            <a:normAutofit fontScale="85000" lnSpcReduction="10000"/>
          </a:bodyPr>
          <a:lstStyle/>
          <a:p>
            <a:pPr marL="182880" indent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 smtClean="0">
                <a:solidFill>
                  <a:schemeClr val="tx1"/>
                </a:solidFill>
                <a:sym typeface="Wingdings"/>
              </a:rPr>
              <a:t>Congregational growth will become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self-sustaining.</a:t>
            </a:r>
            <a:endParaRPr lang="en-US" b="1" dirty="0" smtClean="0">
              <a:solidFill>
                <a:srgbClr val="000000"/>
              </a:solidFill>
              <a:sym typeface="Wingdings"/>
            </a:endParaRPr>
          </a:p>
          <a:p>
            <a:pPr marL="182880" indent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 smtClean="0">
                <a:solidFill>
                  <a:srgbClr val="000000"/>
                </a:solidFill>
                <a:sym typeface="Wingdings"/>
              </a:rPr>
              <a:t>What this means is that when enough individuals within a congregation are growing individually, they will, by activity and example, influence those capable of growth (those willing to mature spiritually) to likewise grow.  Then…</a:t>
            </a:r>
          </a:p>
          <a:p>
            <a:pPr marL="182880" indent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 smtClean="0">
                <a:solidFill>
                  <a:srgbClr val="000000"/>
                </a:solidFill>
                <a:sym typeface="Wingdings"/>
              </a:rPr>
              <a:t>Spiritual reproduction will be the natural culmination of this spiritual maturation process.</a:t>
            </a:r>
          </a:p>
          <a:p>
            <a:pPr marL="182880" indent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 smtClean="0">
                <a:solidFill>
                  <a:srgbClr val="000000"/>
                </a:solidFill>
                <a:sym typeface="Wingdings"/>
              </a:rPr>
              <a:t>The congregation will then </a:t>
            </a:r>
            <a:r>
              <a:rPr lang="en-US" b="1" i="1" dirty="0" smtClean="0">
                <a:solidFill>
                  <a:srgbClr val="6F9500"/>
                </a:solidFill>
                <a:sym typeface="Wingdings"/>
              </a:rPr>
              <a:t>grow numerically </a:t>
            </a:r>
            <a:r>
              <a:rPr lang="en-US" b="1" dirty="0" smtClean="0">
                <a:solidFill>
                  <a:srgbClr val="000000"/>
                </a:solidFill>
                <a:sym typeface="Wingdings"/>
              </a:rPr>
              <a:t>because enough of its individual members have </a:t>
            </a:r>
            <a:r>
              <a:rPr lang="en-US" b="1" i="1" dirty="0" smtClean="0">
                <a:solidFill>
                  <a:srgbClr val="6F9500"/>
                </a:solidFill>
                <a:sym typeface="Wingdings"/>
              </a:rPr>
              <a:t>spiritually</a:t>
            </a:r>
            <a:r>
              <a:rPr lang="en-US" b="1" dirty="0" smtClean="0">
                <a:solidFill>
                  <a:srgbClr val="6F9500"/>
                </a:solidFill>
                <a:sym typeface="Wingdings"/>
              </a:rPr>
              <a:t> </a:t>
            </a:r>
            <a:r>
              <a:rPr lang="en-US" b="1" i="1" dirty="0" smtClean="0">
                <a:solidFill>
                  <a:srgbClr val="6F9500"/>
                </a:solidFill>
                <a:sym typeface="Wingdings"/>
              </a:rPr>
              <a:t>grown</a:t>
            </a:r>
            <a:r>
              <a:rPr lang="en-US" b="1" i="1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sym typeface="Wingdings"/>
              </a:rPr>
              <a:t>sufficiently to be able to </a:t>
            </a:r>
            <a:r>
              <a:rPr lang="en-US" b="1" dirty="0" smtClean="0">
                <a:solidFill>
                  <a:srgbClr val="6F9500"/>
                </a:solidFill>
                <a:sym typeface="Wingdings"/>
              </a:rPr>
              <a:t>reproduce and raise to maturity</a:t>
            </a:r>
            <a:r>
              <a:rPr lang="en-US" b="1" dirty="0" smtClean="0">
                <a:solidFill>
                  <a:srgbClr val="000000"/>
                </a:solidFill>
                <a:sym typeface="Wingdings"/>
              </a:rPr>
              <a:t> successive generations spiritual offspring.  </a:t>
            </a:r>
          </a:p>
          <a:p>
            <a:pPr marL="18288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000000"/>
                </a:solidFill>
                <a:sym typeface="Wingdings"/>
              </a:rPr>
              <a:t>Growth then has become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self-sustaining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sym typeface="Wingdings"/>
              </a:rPr>
              <a:t>for the congregation because its growth rate has exceeded its rate of attrition.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69981" y="-46303"/>
            <a:ext cx="346610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How to Grow a Church #6</a:t>
            </a:r>
          </a:p>
          <a:p>
            <a:pPr algn="ctr"/>
            <a:r>
              <a:rPr lang="en-US" b="1" i="1" dirty="0">
                <a:solidFill>
                  <a:schemeClr val="bg2"/>
                </a:solidFill>
              </a:rPr>
              <a:t>Growing Together</a:t>
            </a:r>
          </a:p>
        </p:txBody>
      </p:sp>
    </p:spTree>
    <p:extLst>
      <p:ext uri="{BB962C8B-B14F-4D97-AF65-F5344CB8AC3E}">
        <p14:creationId xmlns:p14="http://schemas.microsoft.com/office/powerpoint/2010/main" val="18408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535</TotalTime>
  <Words>1004</Words>
  <Application>Microsoft Macintosh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PowerPoint Presentation</vt:lpstr>
      <vt:lpstr>How to Grow a Church, Part 6</vt:lpstr>
      <vt:lpstr>In previous lessons, we have stressed:</vt:lpstr>
      <vt:lpstr>Notice several passages which outline what every individual owes his brethren:</vt:lpstr>
      <vt:lpstr>Notice several passages which outline what every individual owes his brethren:</vt:lpstr>
      <vt:lpstr>Notice several passages which outline what every individual owes his brethren:</vt:lpstr>
      <vt:lpstr>Notice several passages which outline what every individual owes his brethren:</vt:lpstr>
      <vt:lpstr>Another consideration regarding “Critical Mass”…</vt:lpstr>
      <vt:lpstr>So what happens when a congregation’s “Critical Mass” number is reached?</vt:lpstr>
      <vt:lpstr>Conclusions: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Grow a Church, Part 3</dc:title>
  <dc:creator>Philip Strong</dc:creator>
  <cp:lastModifiedBy>Philip Strong</cp:lastModifiedBy>
  <cp:revision>58</cp:revision>
  <cp:lastPrinted>2014-06-06T18:02:33Z</cp:lastPrinted>
  <dcterms:created xsi:type="dcterms:W3CDTF">2012-09-01T20:09:42Z</dcterms:created>
  <dcterms:modified xsi:type="dcterms:W3CDTF">2016-09-25T20:46:16Z</dcterms:modified>
</cp:coreProperties>
</file>