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3"/>
  </p:handoutMasterIdLst>
  <p:sldIdLst>
    <p:sldId id="257" r:id="rId2"/>
    <p:sldId id="256"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9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F9248C60-501D-4CD5-B01A-BB3A1695BA62}" type="datetimeFigureOut">
              <a:rPr lang="en-US" smtClean="0"/>
              <a:pPr/>
              <a:t>9/18/16</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2C0DB88F-8D59-477F-98CE-1450CBE1A00D}" type="slidenum">
              <a:rPr lang="en-US" smtClean="0"/>
              <a:pPr/>
              <a:t>‹#›</a:t>
            </a:fld>
            <a:endParaRPr lang="en-US"/>
          </a:p>
        </p:txBody>
      </p:sp>
    </p:spTree>
    <p:extLst>
      <p:ext uri="{BB962C8B-B14F-4D97-AF65-F5344CB8AC3E}">
        <p14:creationId xmlns:p14="http://schemas.microsoft.com/office/powerpoint/2010/main" val="35337217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09"/>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70"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70"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0A98AF03-7270-45C2-A683-C5E353EF01A5}" type="datetime4">
              <a:rPr lang="en-US" smtClean="0"/>
              <a:pPr/>
              <a:t>September 18, 2016</a:t>
            </a:fld>
            <a:endParaRPr lang="en-US" dirty="0"/>
          </a:p>
        </p:txBody>
      </p:sp>
      <p:sp>
        <p:nvSpPr>
          <p:cNvPr id="50" name="Rectangle 49"/>
          <p:cNvSpPr/>
          <p:nvPr/>
        </p:nvSpPr>
        <p:spPr>
          <a:xfrm>
            <a:off x="4650889" y="6088287"/>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8"/>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8"/>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7"/>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September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4"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September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September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31"/>
            <a:ext cx="6637468" cy="1362076"/>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50"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September 18,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September 18,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3"/>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6"/>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42" y="2316009"/>
            <a:ext cx="3055717" cy="639763"/>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6"/>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September 18,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September 18,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September 18,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September 18, 2016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6" y="601884"/>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8"/>
            <a:ext cx="3090440" cy="515073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7"/>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8"/>
            <a:ext cx="3493664" cy="365125"/>
          </a:xfrm>
        </p:spPr>
        <p:txBody>
          <a:bodyPr>
            <a:normAutofit/>
          </a:bodyPr>
          <a:lstStyle/>
          <a:p>
            <a:endParaRPr lang="en-US" dirty="0"/>
          </a:p>
        </p:txBody>
      </p:sp>
      <p:sp>
        <p:nvSpPr>
          <p:cNvPr id="2" name="Title 1"/>
          <p:cNvSpPr>
            <a:spLocks noGrp="1"/>
          </p:cNvSpPr>
          <p:nvPr>
            <p:ph type="title"/>
          </p:nvPr>
        </p:nvSpPr>
        <p:spPr>
          <a:xfrm>
            <a:off x="4739833" y="2657438"/>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5"/>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6" y="601884"/>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7"/>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3" y="693796"/>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5" y="4133090"/>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September 18, 2016</a:t>
            </a:fld>
            <a:endParaRPr lang="en-US"/>
          </a:p>
        </p:txBody>
      </p:sp>
      <p:sp>
        <p:nvSpPr>
          <p:cNvPr id="6" name="Footer Placeholder 5"/>
          <p:cNvSpPr>
            <a:spLocks noGrp="1"/>
          </p:cNvSpPr>
          <p:nvPr>
            <p:ph type="ftr" sz="quarter" idx="11"/>
          </p:nvPr>
        </p:nvSpPr>
        <p:spPr>
          <a:xfrm>
            <a:off x="4641448" y="5724838"/>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transition xmlns:p14="http://schemas.microsoft.com/office/powerpoint/2010/main">
    <p:newsfla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90"/>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09"/>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7" y="2323654"/>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4"/>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September 18, 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4"/>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xmlns:p14="http://schemas.microsoft.com/office/powerpoint/2010/main">
    <p:newsflash/>
  </p:transition>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345703"/>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412" y="831510"/>
            <a:ext cx="7428155" cy="956812"/>
          </a:xfrm>
          <a:solidFill>
            <a:schemeClr val="tx1"/>
          </a:solidFill>
        </p:spPr>
        <p:txBody>
          <a:bodyPr>
            <a:noAutofit/>
          </a:bodyPr>
          <a:lstStyle/>
          <a:p>
            <a:pPr algn="ctr"/>
            <a:r>
              <a:rPr lang="en-US" sz="2800" b="1" dirty="0" smtClean="0">
                <a:solidFill>
                  <a:schemeClr val="bg2"/>
                </a:solidFill>
              </a:rPr>
              <a:t>For a congregation to grow, its members must enjoy worship and bible study.</a:t>
            </a:r>
            <a:endParaRPr lang="en-US" sz="2800" b="1" dirty="0">
              <a:solidFill>
                <a:schemeClr val="bg2"/>
              </a:solidFill>
            </a:endParaRPr>
          </a:p>
        </p:txBody>
      </p:sp>
      <p:sp>
        <p:nvSpPr>
          <p:cNvPr id="3" name="Content Placeholder 2"/>
          <p:cNvSpPr>
            <a:spLocks noGrp="1"/>
          </p:cNvSpPr>
          <p:nvPr>
            <p:ph idx="1"/>
          </p:nvPr>
        </p:nvSpPr>
        <p:spPr>
          <a:xfrm>
            <a:off x="914400" y="1855695"/>
            <a:ext cx="7575082" cy="4583608"/>
          </a:xfrm>
        </p:spPr>
        <p:txBody>
          <a:bodyPr>
            <a:normAutofit lnSpcReduction="10000"/>
          </a:bodyPr>
          <a:lstStyle/>
          <a:p>
            <a:pPr>
              <a:buNone/>
            </a:pPr>
            <a:r>
              <a:rPr lang="en-US" b="1" dirty="0" smtClean="0"/>
              <a:t>Now, do y</a:t>
            </a:r>
            <a:r>
              <a:rPr lang="en-US" b="1" u="sng" dirty="0" smtClean="0"/>
              <a:t>ou</a:t>
            </a:r>
            <a:r>
              <a:rPr lang="en-US" b="1" dirty="0" smtClean="0"/>
              <a:t> enjoy worship and bible study?</a:t>
            </a:r>
          </a:p>
          <a:p>
            <a:pPr lvl="1"/>
            <a:r>
              <a:rPr lang="en-US" sz="2100" b="1" dirty="0" smtClean="0">
                <a:solidFill>
                  <a:schemeClr val="tx1"/>
                </a:solidFill>
              </a:rPr>
              <a:t>Do y</a:t>
            </a:r>
            <a:r>
              <a:rPr lang="en-US" sz="2100" b="1" u="sng" dirty="0" smtClean="0">
                <a:solidFill>
                  <a:schemeClr val="tx1"/>
                </a:solidFill>
              </a:rPr>
              <a:t>ou</a:t>
            </a:r>
            <a:r>
              <a:rPr lang="en-US" sz="2100" b="1" dirty="0" smtClean="0">
                <a:solidFill>
                  <a:schemeClr val="tx1"/>
                </a:solidFill>
              </a:rPr>
              <a:t> see that it is not only important to your own personal growth as a Christian that you do, </a:t>
            </a:r>
          </a:p>
          <a:p>
            <a:pPr lvl="1"/>
            <a:r>
              <a:rPr lang="en-US" sz="2100" b="1" dirty="0" smtClean="0">
                <a:solidFill>
                  <a:schemeClr val="tx1"/>
                </a:solidFill>
              </a:rPr>
              <a:t>But that it is also important to the growth of y</a:t>
            </a:r>
            <a:r>
              <a:rPr lang="en-US" sz="2100" b="1" u="sng" dirty="0" smtClean="0">
                <a:solidFill>
                  <a:schemeClr val="tx1"/>
                </a:solidFill>
              </a:rPr>
              <a:t>our</a:t>
            </a:r>
            <a:r>
              <a:rPr lang="en-US" sz="2100" b="1" dirty="0" smtClean="0">
                <a:solidFill>
                  <a:schemeClr val="tx1"/>
                </a:solidFill>
              </a:rPr>
              <a:t> “family”- both </a:t>
            </a:r>
            <a:r>
              <a:rPr lang="en-US" sz="2100" b="1" i="1" dirty="0" smtClean="0">
                <a:solidFill>
                  <a:schemeClr val="tx1"/>
                </a:solidFill>
              </a:rPr>
              <a:t>physical </a:t>
            </a:r>
            <a:r>
              <a:rPr lang="en-US" sz="2100" b="1" dirty="0" smtClean="0">
                <a:solidFill>
                  <a:schemeClr val="tx1"/>
                </a:solidFill>
              </a:rPr>
              <a:t>and </a:t>
            </a:r>
            <a:r>
              <a:rPr lang="en-US" sz="2100" b="1" i="1" dirty="0" smtClean="0">
                <a:solidFill>
                  <a:schemeClr val="tx1"/>
                </a:solidFill>
              </a:rPr>
              <a:t>congregational, </a:t>
            </a:r>
            <a:r>
              <a:rPr lang="en-US" sz="2100" b="1" dirty="0" smtClean="0">
                <a:solidFill>
                  <a:schemeClr val="tx1"/>
                </a:solidFill>
              </a:rPr>
              <a:t>that you enjoy and actively participate in the worship of God and the study of His word?</a:t>
            </a:r>
          </a:p>
          <a:p>
            <a:pPr lvl="1"/>
            <a:r>
              <a:rPr lang="en-US" sz="2100" b="1" dirty="0" smtClean="0">
                <a:solidFill>
                  <a:schemeClr val="tx1"/>
                </a:solidFill>
              </a:rPr>
              <a:t>Are you willing to work at these things by:</a:t>
            </a:r>
          </a:p>
          <a:p>
            <a:pPr lvl="2">
              <a:buFont typeface="Wingdings" pitchFamily="2" charset="2"/>
              <a:buChar char="q"/>
            </a:pPr>
            <a:r>
              <a:rPr lang="en-US" b="1" dirty="0" smtClean="0">
                <a:solidFill>
                  <a:schemeClr val="tx1"/>
                </a:solidFill>
              </a:rPr>
              <a:t>Getting your </a:t>
            </a:r>
            <a:r>
              <a:rPr lang="en-US" b="1" dirty="0" smtClean="0">
                <a:solidFill>
                  <a:schemeClr val="accent1">
                    <a:lumMod val="75000"/>
                  </a:schemeClr>
                </a:solidFill>
              </a:rPr>
              <a:t>Conversion</a:t>
            </a:r>
            <a:r>
              <a:rPr lang="en-US" b="1" dirty="0" smtClean="0">
                <a:solidFill>
                  <a:schemeClr val="tx1"/>
                </a:solidFill>
              </a:rPr>
              <a:t> right;</a:t>
            </a:r>
          </a:p>
          <a:p>
            <a:pPr lvl="2">
              <a:buFont typeface="Wingdings" pitchFamily="2" charset="2"/>
              <a:buChar char="q"/>
            </a:pPr>
            <a:r>
              <a:rPr lang="en-US" b="1" dirty="0" smtClean="0">
                <a:solidFill>
                  <a:schemeClr val="tx1"/>
                </a:solidFill>
              </a:rPr>
              <a:t>Getting your </a:t>
            </a:r>
            <a:r>
              <a:rPr lang="en-US" b="1" dirty="0" smtClean="0">
                <a:solidFill>
                  <a:schemeClr val="accent1">
                    <a:lumMod val="75000"/>
                  </a:schemeClr>
                </a:solidFill>
              </a:rPr>
              <a:t>Mind</a:t>
            </a:r>
            <a:r>
              <a:rPr lang="en-US" b="1" dirty="0" smtClean="0">
                <a:solidFill>
                  <a:schemeClr val="tx1"/>
                </a:solidFill>
              </a:rPr>
              <a:t> right;</a:t>
            </a:r>
          </a:p>
          <a:p>
            <a:pPr lvl="2">
              <a:buFont typeface="Wingdings" pitchFamily="2" charset="2"/>
              <a:buChar char="q"/>
            </a:pPr>
            <a:r>
              <a:rPr lang="en-US" b="1" smtClean="0">
                <a:solidFill>
                  <a:schemeClr val="tx1"/>
                </a:solidFill>
              </a:rPr>
              <a:t>Getting your </a:t>
            </a:r>
            <a:r>
              <a:rPr lang="en-US" b="1" dirty="0" smtClean="0">
                <a:solidFill>
                  <a:schemeClr val="accent1">
                    <a:lumMod val="75000"/>
                  </a:schemeClr>
                </a:solidFill>
              </a:rPr>
              <a:t>Heart</a:t>
            </a:r>
            <a:r>
              <a:rPr lang="en-US" b="1" dirty="0" smtClean="0">
                <a:solidFill>
                  <a:schemeClr val="tx1"/>
                </a:solidFill>
              </a:rPr>
              <a:t> right; and</a:t>
            </a:r>
          </a:p>
          <a:p>
            <a:pPr lvl="2">
              <a:buFont typeface="Wingdings" pitchFamily="2" charset="2"/>
              <a:buChar char="q"/>
            </a:pPr>
            <a:r>
              <a:rPr lang="en-US" b="1" dirty="0" smtClean="0">
                <a:solidFill>
                  <a:schemeClr val="tx1"/>
                </a:solidFill>
              </a:rPr>
              <a:t>Adopting the </a:t>
            </a:r>
            <a:r>
              <a:rPr lang="en-US" b="1" dirty="0" smtClean="0">
                <a:solidFill>
                  <a:schemeClr val="accent1">
                    <a:lumMod val="75000"/>
                  </a:schemeClr>
                </a:solidFill>
              </a:rPr>
              <a:t>Attitude</a:t>
            </a:r>
            <a:r>
              <a:rPr lang="en-US" b="1" dirty="0" smtClean="0">
                <a:solidFill>
                  <a:schemeClr val="tx1"/>
                </a:solidFill>
              </a:rPr>
              <a:t> of David with regard to these things?</a:t>
            </a:r>
          </a:p>
          <a:p>
            <a:pPr marL="822960" lvl="1" indent="-457200">
              <a:buNone/>
            </a:pPr>
            <a:endParaRPr lang="en-US" b="1" dirty="0" smtClean="0">
              <a:solidFill>
                <a:schemeClr val="accent1">
                  <a:lumMod val="75000"/>
                </a:schemeClr>
              </a:solidFill>
            </a:endParaRPr>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To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Top)">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Top)">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Top)">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9" presetClass="entr" presetSubtype="1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0" fill="hold"/>
                                        <p:tgtEl>
                                          <p:spTgt spid="2"/>
                                        </p:tgtEl>
                                        <p:attrNameLst>
                                          <p:attrName>ppt_w</p:attrName>
                                        </p:attrNameLst>
                                      </p:cBhvr>
                                      <p:tavLst>
                                        <p:tav tm="0" fmla="#ppt_w*sin(2.5*pi*$)">
                                          <p:val>
                                            <p:fltVal val="0"/>
                                          </p:val>
                                        </p:tav>
                                        <p:tav tm="100000">
                                          <p:val>
                                            <p:fltVal val="1"/>
                                          </p:val>
                                        </p:tav>
                                      </p:tavLst>
                                    </p:anim>
                                    <p:anim calcmode="lin" valueType="num">
                                      <p:cBhvr>
                                        <p:cTn id="43"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9173" y="2377372"/>
            <a:ext cx="3580946" cy="1559360"/>
          </a:xfrm>
        </p:spPr>
        <p:txBody>
          <a:bodyPr anchor="ctr">
            <a:normAutofit/>
          </a:bodyPr>
          <a:lstStyle/>
          <a:p>
            <a:pPr algn="ctr"/>
            <a:r>
              <a:rPr lang="en-US" b="1" dirty="0" smtClean="0">
                <a:solidFill>
                  <a:schemeClr val="accent1">
                    <a:lumMod val="75000"/>
                  </a:schemeClr>
                </a:solidFill>
              </a:rPr>
              <a:t>How to Grow a Church, Part 4</a:t>
            </a:r>
            <a:endParaRPr lang="en-US" b="1" dirty="0">
              <a:solidFill>
                <a:schemeClr val="accent1">
                  <a:lumMod val="75000"/>
                </a:schemeClr>
              </a:solidFill>
            </a:endParaRPr>
          </a:p>
        </p:txBody>
      </p:sp>
      <p:sp>
        <p:nvSpPr>
          <p:cNvPr id="3" name="Subtitle 2"/>
          <p:cNvSpPr>
            <a:spLocks noGrp="1"/>
          </p:cNvSpPr>
          <p:nvPr>
            <p:ph type="subTitle" idx="1"/>
          </p:nvPr>
        </p:nvSpPr>
        <p:spPr>
          <a:xfrm>
            <a:off x="4694868" y="3936734"/>
            <a:ext cx="3400989" cy="2102529"/>
          </a:xfrm>
        </p:spPr>
        <p:txBody>
          <a:bodyPr>
            <a:normAutofit fontScale="92500" lnSpcReduction="20000"/>
          </a:bodyPr>
          <a:lstStyle/>
          <a:p>
            <a:pPr algn="ctr"/>
            <a:r>
              <a:rPr lang="en-US" sz="2000" b="1" dirty="0" smtClean="0"/>
              <a:t>Having spent one lesson on introductory material, one on </a:t>
            </a:r>
            <a:r>
              <a:rPr lang="en-US" sz="2000" b="1" u="sng" dirty="0" smtClean="0">
                <a:solidFill>
                  <a:schemeClr val="accent1">
                    <a:lumMod val="75000"/>
                  </a:schemeClr>
                </a:solidFill>
              </a:rPr>
              <a:t>Acts 9:31</a:t>
            </a:r>
            <a:r>
              <a:rPr lang="en-US" sz="2000" b="1" dirty="0" smtClean="0"/>
              <a:t>, and one on Understanding Growth as:</a:t>
            </a:r>
          </a:p>
          <a:p>
            <a:pPr algn="ctr"/>
            <a:r>
              <a:rPr lang="en-US" sz="2000" b="1" dirty="0" smtClean="0"/>
              <a:t>1) a </a:t>
            </a:r>
            <a:r>
              <a:rPr lang="en-US" sz="2000" b="1" dirty="0" smtClean="0">
                <a:solidFill>
                  <a:schemeClr val="accent1">
                    <a:lumMod val="75000"/>
                  </a:schemeClr>
                </a:solidFill>
              </a:rPr>
              <a:t>Priority</a:t>
            </a:r>
            <a:r>
              <a:rPr lang="en-US" sz="2000" b="1" dirty="0" smtClean="0"/>
              <a:t>; and, </a:t>
            </a:r>
          </a:p>
          <a:p>
            <a:pPr algn="ctr"/>
            <a:r>
              <a:rPr lang="en-US" sz="2000" b="1" dirty="0" smtClean="0"/>
              <a:t>2) an </a:t>
            </a:r>
            <a:r>
              <a:rPr lang="en-US" sz="2000" b="1" i="1" dirty="0" smtClean="0">
                <a:solidFill>
                  <a:schemeClr val="accent1">
                    <a:lumMod val="75000"/>
                  </a:schemeClr>
                </a:solidFill>
              </a:rPr>
              <a:t>Inside- Outside </a:t>
            </a:r>
            <a:r>
              <a:rPr lang="en-US" sz="2000" b="1" dirty="0" smtClean="0">
                <a:solidFill>
                  <a:schemeClr val="accent1">
                    <a:lumMod val="75000"/>
                  </a:schemeClr>
                </a:solidFill>
              </a:rPr>
              <a:t>Proposition</a:t>
            </a:r>
            <a:r>
              <a:rPr lang="en-US" sz="2000" b="1" dirty="0" smtClean="0"/>
              <a:t>, let’s now move on to…</a:t>
            </a:r>
            <a:endParaRPr lang="en-US" sz="2000" b="1" dirty="0"/>
          </a:p>
        </p:txBody>
      </p:sp>
      <p:sp>
        <p:nvSpPr>
          <p:cNvPr id="5" name="TextBox 4"/>
          <p:cNvSpPr txBox="1"/>
          <p:nvPr/>
        </p:nvSpPr>
        <p:spPr>
          <a:xfrm>
            <a:off x="4687606" y="411914"/>
            <a:ext cx="3446753" cy="1323439"/>
          </a:xfrm>
          <a:prstGeom prst="rect">
            <a:avLst/>
          </a:prstGeom>
          <a:noFill/>
        </p:spPr>
        <p:txBody>
          <a:bodyPr wrap="square" rtlCol="0">
            <a:spAutoFit/>
          </a:bodyPr>
          <a:lstStyle/>
          <a:p>
            <a:r>
              <a:rPr lang="en-US" sz="2000" b="1" dirty="0" smtClean="0">
                <a:solidFill>
                  <a:schemeClr val="bg1"/>
                </a:solidFill>
              </a:rPr>
              <a:t>Understanding the connection between</a:t>
            </a:r>
          </a:p>
          <a:p>
            <a:r>
              <a:rPr lang="en-US" sz="2000" b="1" dirty="0" smtClean="0">
                <a:solidFill>
                  <a:schemeClr val="bg1"/>
                </a:solidFill>
              </a:rPr>
              <a:t> </a:t>
            </a:r>
            <a:r>
              <a:rPr lang="en-US" sz="2000" b="1" dirty="0" smtClean="0">
                <a:solidFill>
                  <a:srgbClr val="FFFF00"/>
                </a:solidFill>
              </a:rPr>
              <a:t>Local Church </a:t>
            </a:r>
            <a:r>
              <a:rPr lang="en-US" sz="2000" b="1" i="1" u="sng" dirty="0" smtClean="0">
                <a:solidFill>
                  <a:schemeClr val="bg2"/>
                </a:solidFill>
              </a:rPr>
              <a:t>Growth</a:t>
            </a:r>
            <a:r>
              <a:rPr lang="en-US" sz="2000" b="1" dirty="0" smtClean="0">
                <a:solidFill>
                  <a:schemeClr val="bg1"/>
                </a:solidFill>
              </a:rPr>
              <a:t> and</a:t>
            </a:r>
          </a:p>
          <a:p>
            <a:r>
              <a:rPr lang="en-US" sz="2000" b="1" dirty="0" smtClean="0">
                <a:solidFill>
                  <a:schemeClr val="bg1"/>
                </a:solidFill>
              </a:rPr>
              <a:t> </a:t>
            </a:r>
            <a:r>
              <a:rPr lang="en-US" sz="2000" b="1" dirty="0" smtClean="0">
                <a:solidFill>
                  <a:srgbClr val="FFFF00"/>
                </a:solidFill>
              </a:rPr>
              <a:t>Local Church </a:t>
            </a:r>
            <a:r>
              <a:rPr lang="en-US" sz="2000" b="1" i="1" u="sng" dirty="0" smtClean="0">
                <a:solidFill>
                  <a:schemeClr val="bg2"/>
                </a:solidFill>
              </a:rPr>
              <a:t>Worshi</a:t>
            </a:r>
            <a:r>
              <a:rPr lang="en-US" sz="2000" b="1" i="1" dirty="0" smtClean="0">
                <a:solidFill>
                  <a:schemeClr val="bg2"/>
                </a:solidFill>
              </a:rPr>
              <a:t>p</a:t>
            </a:r>
            <a:endParaRPr lang="en-US" sz="2000" b="1" dirty="0" smtClean="0">
              <a:solidFill>
                <a:schemeClr val="bg1"/>
              </a:solidFill>
            </a:endParaRPr>
          </a:p>
        </p:txBody>
      </p:sp>
      <p:grpSp>
        <p:nvGrpSpPr>
          <p:cNvPr id="7" name="Group 6"/>
          <p:cNvGrpSpPr/>
          <p:nvPr/>
        </p:nvGrpSpPr>
        <p:grpSpPr>
          <a:xfrm>
            <a:off x="175480" y="1167077"/>
            <a:ext cx="4263259" cy="3707183"/>
            <a:chOff x="175475" y="1167075"/>
            <a:chExt cx="4263259" cy="3707182"/>
          </a:xfrm>
        </p:grpSpPr>
        <p:pic>
          <p:nvPicPr>
            <p:cNvPr id="4" name="Picture 3" descr="growing church plan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475" y="1167075"/>
              <a:ext cx="4263259" cy="3707182"/>
            </a:xfrm>
            <a:prstGeom prst="rect">
              <a:avLst/>
            </a:prstGeom>
          </p:spPr>
        </p:pic>
        <p:sp>
          <p:nvSpPr>
            <p:cNvPr id="6" name="Rectangle 5"/>
            <p:cNvSpPr/>
            <p:nvPr/>
          </p:nvSpPr>
          <p:spPr>
            <a:xfrm rot="20479607">
              <a:off x="1553505" y="2041219"/>
              <a:ext cx="641522" cy="923330"/>
            </a:xfrm>
            <a:prstGeom prst="rect">
              <a:avLst/>
            </a:prstGeom>
            <a:noFill/>
          </p:spPr>
          <p:txBody>
            <a:bodyPr wrap="square" lIns="91440" tIns="45720" rIns="91440" bIns="45720" anchor="ctr">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grpSp>
    </p:spTree>
    <p:extLst>
      <p:ext uri="{BB962C8B-B14F-4D97-AF65-F5344CB8AC3E}">
        <p14:creationId xmlns:p14="http://schemas.microsoft.com/office/powerpoint/2010/main" val="519923081"/>
      </p:ext>
    </p:extLst>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100"/>
                            </p:stCondLst>
                            <p:childTnLst>
                              <p:par>
                                <p:cTn id="12" presetID="12" presetClass="entr" presetSubtype="4"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lide(fromBottom)">
                                      <p:cBhvr>
                                        <p:cTn id="14" dur="3000"/>
                                        <p:tgtEl>
                                          <p:spTgt spid="7"/>
                                        </p:tgtEl>
                                      </p:cBhvr>
                                    </p:animEffect>
                                  </p:childTnLst>
                                </p:cTn>
                              </p:par>
                            </p:childTnLst>
                          </p:cTn>
                        </p:par>
                        <p:par>
                          <p:cTn id="15" fill="hold">
                            <p:stCondLst>
                              <p:cond delay="6100"/>
                            </p:stCondLst>
                            <p:childTnLst>
                              <p:par>
                                <p:cTn id="16" presetID="26"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80">
                                          <p:stCondLst>
                                            <p:cond delay="0"/>
                                          </p:stCondLst>
                                        </p:cTn>
                                        <p:tgtEl>
                                          <p:spTgt spid="3">
                                            <p:txEl>
                                              <p:pRg st="0" end="0"/>
                                            </p:txEl>
                                          </p:spTgt>
                                        </p:tgtEl>
                                      </p:cBhvr>
                                    </p:animEffect>
                                    <p:anim calcmode="lin" valueType="num">
                                      <p:cBhvr>
                                        <p:cTn id="19"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0" end="0"/>
                                            </p:txEl>
                                          </p:spTgt>
                                        </p:tgtEl>
                                      </p:cBhvr>
                                      <p:to x="100000" y="60000"/>
                                    </p:animScale>
                                    <p:animScale>
                                      <p:cBhvr>
                                        <p:cTn id="25" dur="166" decel="50000">
                                          <p:stCondLst>
                                            <p:cond delay="676"/>
                                          </p:stCondLst>
                                        </p:cTn>
                                        <p:tgtEl>
                                          <p:spTgt spid="3">
                                            <p:txEl>
                                              <p:pRg st="0" end="0"/>
                                            </p:txEl>
                                          </p:spTgt>
                                        </p:tgtEl>
                                      </p:cBhvr>
                                      <p:to x="100000" y="100000"/>
                                    </p:animScale>
                                    <p:animScale>
                                      <p:cBhvr>
                                        <p:cTn id="26" dur="26">
                                          <p:stCondLst>
                                            <p:cond delay="1312"/>
                                          </p:stCondLst>
                                        </p:cTn>
                                        <p:tgtEl>
                                          <p:spTgt spid="3">
                                            <p:txEl>
                                              <p:pRg st="0" end="0"/>
                                            </p:txEl>
                                          </p:spTgt>
                                        </p:tgtEl>
                                      </p:cBhvr>
                                      <p:to x="100000" y="80000"/>
                                    </p:animScale>
                                    <p:animScale>
                                      <p:cBhvr>
                                        <p:cTn id="27" dur="166" decel="50000">
                                          <p:stCondLst>
                                            <p:cond delay="1338"/>
                                          </p:stCondLst>
                                        </p:cTn>
                                        <p:tgtEl>
                                          <p:spTgt spid="3">
                                            <p:txEl>
                                              <p:pRg st="0" end="0"/>
                                            </p:txEl>
                                          </p:spTgt>
                                        </p:tgtEl>
                                      </p:cBhvr>
                                      <p:to x="100000" y="100000"/>
                                    </p:animScale>
                                    <p:animScale>
                                      <p:cBhvr>
                                        <p:cTn id="28" dur="26">
                                          <p:stCondLst>
                                            <p:cond delay="1642"/>
                                          </p:stCondLst>
                                        </p:cTn>
                                        <p:tgtEl>
                                          <p:spTgt spid="3">
                                            <p:txEl>
                                              <p:pRg st="0" end="0"/>
                                            </p:txEl>
                                          </p:spTgt>
                                        </p:tgtEl>
                                      </p:cBhvr>
                                      <p:to x="100000" y="90000"/>
                                    </p:animScale>
                                    <p:animScale>
                                      <p:cBhvr>
                                        <p:cTn id="29" dur="166" decel="50000">
                                          <p:stCondLst>
                                            <p:cond delay="1668"/>
                                          </p:stCondLst>
                                        </p:cTn>
                                        <p:tgtEl>
                                          <p:spTgt spid="3">
                                            <p:txEl>
                                              <p:pRg st="0" end="0"/>
                                            </p:txEl>
                                          </p:spTgt>
                                        </p:tgtEl>
                                      </p:cBhvr>
                                      <p:to x="100000" y="100000"/>
                                    </p:animScale>
                                    <p:animScale>
                                      <p:cBhvr>
                                        <p:cTn id="30" dur="26">
                                          <p:stCondLst>
                                            <p:cond delay="1808"/>
                                          </p:stCondLst>
                                        </p:cTn>
                                        <p:tgtEl>
                                          <p:spTgt spid="3">
                                            <p:txEl>
                                              <p:pRg st="0" end="0"/>
                                            </p:txEl>
                                          </p:spTgt>
                                        </p:tgtEl>
                                      </p:cBhvr>
                                      <p:to x="100000" y="95000"/>
                                    </p:animScale>
                                    <p:animScale>
                                      <p:cBhvr>
                                        <p:cTn id="31" dur="166" decel="50000">
                                          <p:stCondLst>
                                            <p:cond delay="1834"/>
                                          </p:stCondLst>
                                        </p:cTn>
                                        <p:tgtEl>
                                          <p:spTgt spid="3">
                                            <p:txEl>
                                              <p:pRg st="0" end="0"/>
                                            </p:txEl>
                                          </p:spTgt>
                                        </p:tgtEl>
                                      </p:cBhvr>
                                      <p:to x="100000" y="100000"/>
                                    </p:animScale>
                                  </p:childTnLst>
                                </p:cTn>
                              </p:par>
                            </p:childTnLst>
                          </p:cTn>
                        </p:par>
                        <p:par>
                          <p:cTn id="32" fill="hold">
                            <p:stCondLst>
                              <p:cond delay="8100"/>
                            </p:stCondLst>
                            <p:childTnLst>
                              <p:par>
                                <p:cTn id="33" presetID="26" presetClass="entr" presetSubtype="0" fill="hold" grpId="0" nodeType="after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wipe(down)">
                                      <p:cBhvr>
                                        <p:cTn id="35" dur="580">
                                          <p:stCondLst>
                                            <p:cond delay="0"/>
                                          </p:stCondLst>
                                        </p:cTn>
                                        <p:tgtEl>
                                          <p:spTgt spid="3">
                                            <p:txEl>
                                              <p:pRg st="1" end="1"/>
                                            </p:txEl>
                                          </p:spTgt>
                                        </p:tgtEl>
                                      </p:cBhvr>
                                    </p:animEffect>
                                    <p:anim calcmode="lin" valueType="num">
                                      <p:cBhvr>
                                        <p:cTn id="3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1" end="1"/>
                                            </p:txEl>
                                          </p:spTgt>
                                        </p:tgtEl>
                                      </p:cBhvr>
                                      <p:to x="100000" y="60000"/>
                                    </p:animScale>
                                    <p:animScale>
                                      <p:cBhvr>
                                        <p:cTn id="42" dur="166" decel="50000">
                                          <p:stCondLst>
                                            <p:cond delay="676"/>
                                          </p:stCondLst>
                                        </p:cTn>
                                        <p:tgtEl>
                                          <p:spTgt spid="3">
                                            <p:txEl>
                                              <p:pRg st="1" end="1"/>
                                            </p:txEl>
                                          </p:spTgt>
                                        </p:tgtEl>
                                      </p:cBhvr>
                                      <p:to x="100000" y="100000"/>
                                    </p:animScale>
                                    <p:animScale>
                                      <p:cBhvr>
                                        <p:cTn id="43" dur="26">
                                          <p:stCondLst>
                                            <p:cond delay="1312"/>
                                          </p:stCondLst>
                                        </p:cTn>
                                        <p:tgtEl>
                                          <p:spTgt spid="3">
                                            <p:txEl>
                                              <p:pRg st="1" end="1"/>
                                            </p:txEl>
                                          </p:spTgt>
                                        </p:tgtEl>
                                      </p:cBhvr>
                                      <p:to x="100000" y="80000"/>
                                    </p:animScale>
                                    <p:animScale>
                                      <p:cBhvr>
                                        <p:cTn id="44" dur="166" decel="50000">
                                          <p:stCondLst>
                                            <p:cond delay="1338"/>
                                          </p:stCondLst>
                                        </p:cTn>
                                        <p:tgtEl>
                                          <p:spTgt spid="3">
                                            <p:txEl>
                                              <p:pRg st="1" end="1"/>
                                            </p:txEl>
                                          </p:spTgt>
                                        </p:tgtEl>
                                      </p:cBhvr>
                                      <p:to x="100000" y="100000"/>
                                    </p:animScale>
                                    <p:animScale>
                                      <p:cBhvr>
                                        <p:cTn id="45" dur="26">
                                          <p:stCondLst>
                                            <p:cond delay="1642"/>
                                          </p:stCondLst>
                                        </p:cTn>
                                        <p:tgtEl>
                                          <p:spTgt spid="3">
                                            <p:txEl>
                                              <p:pRg st="1" end="1"/>
                                            </p:txEl>
                                          </p:spTgt>
                                        </p:tgtEl>
                                      </p:cBhvr>
                                      <p:to x="100000" y="90000"/>
                                    </p:animScale>
                                    <p:animScale>
                                      <p:cBhvr>
                                        <p:cTn id="46" dur="166" decel="50000">
                                          <p:stCondLst>
                                            <p:cond delay="1668"/>
                                          </p:stCondLst>
                                        </p:cTn>
                                        <p:tgtEl>
                                          <p:spTgt spid="3">
                                            <p:txEl>
                                              <p:pRg st="1" end="1"/>
                                            </p:txEl>
                                          </p:spTgt>
                                        </p:tgtEl>
                                      </p:cBhvr>
                                      <p:to x="100000" y="100000"/>
                                    </p:animScale>
                                    <p:animScale>
                                      <p:cBhvr>
                                        <p:cTn id="47" dur="26">
                                          <p:stCondLst>
                                            <p:cond delay="1808"/>
                                          </p:stCondLst>
                                        </p:cTn>
                                        <p:tgtEl>
                                          <p:spTgt spid="3">
                                            <p:txEl>
                                              <p:pRg st="1" end="1"/>
                                            </p:txEl>
                                          </p:spTgt>
                                        </p:tgtEl>
                                      </p:cBhvr>
                                      <p:to x="100000" y="95000"/>
                                    </p:animScale>
                                    <p:animScale>
                                      <p:cBhvr>
                                        <p:cTn id="48" dur="166" decel="50000">
                                          <p:stCondLst>
                                            <p:cond delay="1834"/>
                                          </p:stCondLst>
                                        </p:cTn>
                                        <p:tgtEl>
                                          <p:spTgt spid="3">
                                            <p:txEl>
                                              <p:pRg st="1" end="1"/>
                                            </p:txEl>
                                          </p:spTgt>
                                        </p:tgtEl>
                                      </p:cBhvr>
                                      <p:to x="100000" y="100000"/>
                                    </p:animScale>
                                  </p:childTnLst>
                                </p:cTn>
                              </p:par>
                            </p:childTnLst>
                          </p:cTn>
                        </p:par>
                        <p:par>
                          <p:cTn id="49" fill="hold">
                            <p:stCondLst>
                              <p:cond delay="10100"/>
                            </p:stCondLst>
                            <p:childTnLst>
                              <p:par>
                                <p:cTn id="50" presetID="26" presetClass="entr" presetSubtype="0" fill="hold" grpId="0" nodeType="after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wipe(down)">
                                      <p:cBhvr>
                                        <p:cTn id="52" dur="580">
                                          <p:stCondLst>
                                            <p:cond delay="0"/>
                                          </p:stCondLst>
                                        </p:cTn>
                                        <p:tgtEl>
                                          <p:spTgt spid="3">
                                            <p:txEl>
                                              <p:pRg st="2" end="2"/>
                                            </p:txEl>
                                          </p:spTgt>
                                        </p:tgtEl>
                                      </p:cBhvr>
                                    </p:animEffect>
                                    <p:anim calcmode="lin" valueType="num">
                                      <p:cBhvr>
                                        <p:cTn id="5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3">
                                            <p:txEl>
                                              <p:pRg st="2" end="2"/>
                                            </p:txEl>
                                          </p:spTgt>
                                        </p:tgtEl>
                                      </p:cBhvr>
                                      <p:to x="100000" y="60000"/>
                                    </p:animScale>
                                    <p:animScale>
                                      <p:cBhvr>
                                        <p:cTn id="59" dur="166" decel="50000">
                                          <p:stCondLst>
                                            <p:cond delay="676"/>
                                          </p:stCondLst>
                                        </p:cTn>
                                        <p:tgtEl>
                                          <p:spTgt spid="3">
                                            <p:txEl>
                                              <p:pRg st="2" end="2"/>
                                            </p:txEl>
                                          </p:spTgt>
                                        </p:tgtEl>
                                      </p:cBhvr>
                                      <p:to x="100000" y="100000"/>
                                    </p:animScale>
                                    <p:animScale>
                                      <p:cBhvr>
                                        <p:cTn id="60" dur="26">
                                          <p:stCondLst>
                                            <p:cond delay="1312"/>
                                          </p:stCondLst>
                                        </p:cTn>
                                        <p:tgtEl>
                                          <p:spTgt spid="3">
                                            <p:txEl>
                                              <p:pRg st="2" end="2"/>
                                            </p:txEl>
                                          </p:spTgt>
                                        </p:tgtEl>
                                      </p:cBhvr>
                                      <p:to x="100000" y="80000"/>
                                    </p:animScale>
                                    <p:animScale>
                                      <p:cBhvr>
                                        <p:cTn id="61" dur="166" decel="50000">
                                          <p:stCondLst>
                                            <p:cond delay="1338"/>
                                          </p:stCondLst>
                                        </p:cTn>
                                        <p:tgtEl>
                                          <p:spTgt spid="3">
                                            <p:txEl>
                                              <p:pRg st="2" end="2"/>
                                            </p:txEl>
                                          </p:spTgt>
                                        </p:tgtEl>
                                      </p:cBhvr>
                                      <p:to x="100000" y="100000"/>
                                    </p:animScale>
                                    <p:animScale>
                                      <p:cBhvr>
                                        <p:cTn id="62" dur="26">
                                          <p:stCondLst>
                                            <p:cond delay="1642"/>
                                          </p:stCondLst>
                                        </p:cTn>
                                        <p:tgtEl>
                                          <p:spTgt spid="3">
                                            <p:txEl>
                                              <p:pRg st="2" end="2"/>
                                            </p:txEl>
                                          </p:spTgt>
                                        </p:tgtEl>
                                      </p:cBhvr>
                                      <p:to x="100000" y="90000"/>
                                    </p:animScale>
                                    <p:animScale>
                                      <p:cBhvr>
                                        <p:cTn id="63" dur="166" decel="50000">
                                          <p:stCondLst>
                                            <p:cond delay="1668"/>
                                          </p:stCondLst>
                                        </p:cTn>
                                        <p:tgtEl>
                                          <p:spTgt spid="3">
                                            <p:txEl>
                                              <p:pRg st="2" end="2"/>
                                            </p:txEl>
                                          </p:spTgt>
                                        </p:tgtEl>
                                      </p:cBhvr>
                                      <p:to x="100000" y="100000"/>
                                    </p:animScale>
                                    <p:animScale>
                                      <p:cBhvr>
                                        <p:cTn id="64" dur="26">
                                          <p:stCondLst>
                                            <p:cond delay="1808"/>
                                          </p:stCondLst>
                                        </p:cTn>
                                        <p:tgtEl>
                                          <p:spTgt spid="3">
                                            <p:txEl>
                                              <p:pRg st="2" end="2"/>
                                            </p:txEl>
                                          </p:spTgt>
                                        </p:tgtEl>
                                      </p:cBhvr>
                                      <p:to x="100000" y="95000"/>
                                    </p:animScale>
                                    <p:animScale>
                                      <p:cBhvr>
                                        <p:cTn id="65" dur="166" decel="50000">
                                          <p:stCondLst>
                                            <p:cond delay="1834"/>
                                          </p:stCondLst>
                                        </p:cTn>
                                        <p:tgtEl>
                                          <p:spTgt spid="3">
                                            <p:txEl>
                                              <p:pRg st="2" end="2"/>
                                            </p:txEl>
                                          </p:spTgt>
                                        </p:tgtEl>
                                      </p:cBhvr>
                                      <p:to x="100000" y="100000"/>
                                    </p:animScale>
                                  </p:childTnLst>
                                </p:cTn>
                              </p:par>
                            </p:childTnLst>
                          </p:cTn>
                        </p:par>
                        <p:par>
                          <p:cTn id="66" fill="hold">
                            <p:stCondLst>
                              <p:cond delay="12100"/>
                            </p:stCondLst>
                            <p:childTnLst>
                              <p:par>
                                <p:cTn id="67" presetID="52" presetClass="entr" presetSubtype="0" fill="hold" grpId="0" nodeType="afterEffect">
                                  <p:stCondLst>
                                    <p:cond delay="0"/>
                                  </p:stCondLst>
                                  <p:childTnLst>
                                    <p:set>
                                      <p:cBhvr>
                                        <p:cTn id="68" dur="1" fill="hold">
                                          <p:stCondLst>
                                            <p:cond delay="0"/>
                                          </p:stCondLst>
                                        </p:cTn>
                                        <p:tgtEl>
                                          <p:spTgt spid="5">
                                            <p:txEl>
                                              <p:pRg st="0" end="0"/>
                                            </p:txEl>
                                          </p:spTgt>
                                        </p:tgtEl>
                                        <p:attrNameLst>
                                          <p:attrName>style.visibility</p:attrName>
                                        </p:attrNameLst>
                                      </p:cBhvr>
                                      <p:to>
                                        <p:strVal val="visible"/>
                                      </p:to>
                                    </p:set>
                                    <p:animScale>
                                      <p:cBhvr>
                                        <p:cTn id="69"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5">
                                            <p:txEl>
                                              <p:pRg st="0" end="0"/>
                                            </p:txEl>
                                          </p:spTgt>
                                        </p:tgtEl>
                                        <p:attrNameLst>
                                          <p:attrName>ppt_x</p:attrName>
                                          <p:attrName>ppt_y</p:attrName>
                                        </p:attrNameLst>
                                      </p:cBhvr>
                                    </p:animMotion>
                                    <p:animEffect transition="in" filter="fade">
                                      <p:cBhvr>
                                        <p:cTn id="71" dur="1000"/>
                                        <p:tgtEl>
                                          <p:spTgt spid="5">
                                            <p:txEl>
                                              <p:pRg st="0" end="0"/>
                                            </p:txEl>
                                          </p:spTgt>
                                        </p:tgtEl>
                                      </p:cBhvr>
                                    </p:animEffect>
                                  </p:childTnLst>
                                </p:cTn>
                              </p:par>
                            </p:childTnLst>
                          </p:cTn>
                        </p:par>
                        <p:par>
                          <p:cTn id="72" fill="hold">
                            <p:stCondLst>
                              <p:cond delay="13100"/>
                            </p:stCondLst>
                            <p:childTnLst>
                              <p:par>
                                <p:cTn id="73" presetID="52" presetClass="entr" presetSubtype="0" fill="hold" grpId="0" nodeType="afterEffect">
                                  <p:stCondLst>
                                    <p:cond delay="0"/>
                                  </p:stCondLst>
                                  <p:childTnLst>
                                    <p:set>
                                      <p:cBhvr>
                                        <p:cTn id="74" dur="1" fill="hold">
                                          <p:stCondLst>
                                            <p:cond delay="0"/>
                                          </p:stCondLst>
                                        </p:cTn>
                                        <p:tgtEl>
                                          <p:spTgt spid="5">
                                            <p:txEl>
                                              <p:pRg st="1" end="1"/>
                                            </p:txEl>
                                          </p:spTgt>
                                        </p:tgtEl>
                                        <p:attrNameLst>
                                          <p:attrName>style.visibility</p:attrName>
                                        </p:attrNameLst>
                                      </p:cBhvr>
                                      <p:to>
                                        <p:strVal val="visible"/>
                                      </p:to>
                                    </p:set>
                                    <p:animScale>
                                      <p:cBhvr>
                                        <p:cTn id="75"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6" dur="1000" decel="50000" fill="hold">
                                          <p:stCondLst>
                                            <p:cond delay="0"/>
                                          </p:stCondLst>
                                        </p:cTn>
                                        <p:tgtEl>
                                          <p:spTgt spid="5">
                                            <p:txEl>
                                              <p:pRg st="1" end="1"/>
                                            </p:txEl>
                                          </p:spTgt>
                                        </p:tgtEl>
                                        <p:attrNameLst>
                                          <p:attrName>ppt_x</p:attrName>
                                          <p:attrName>ppt_y</p:attrName>
                                        </p:attrNameLst>
                                      </p:cBhvr>
                                    </p:animMotion>
                                    <p:animEffect transition="in" filter="fade">
                                      <p:cBhvr>
                                        <p:cTn id="77" dur="1000"/>
                                        <p:tgtEl>
                                          <p:spTgt spid="5">
                                            <p:txEl>
                                              <p:pRg st="1" end="1"/>
                                            </p:txEl>
                                          </p:spTgt>
                                        </p:tgtEl>
                                      </p:cBhvr>
                                    </p:animEffect>
                                  </p:childTnLst>
                                </p:cTn>
                              </p:par>
                            </p:childTnLst>
                          </p:cTn>
                        </p:par>
                        <p:par>
                          <p:cTn id="78" fill="hold">
                            <p:stCondLst>
                              <p:cond delay="14100"/>
                            </p:stCondLst>
                            <p:childTnLst>
                              <p:par>
                                <p:cTn id="79" presetID="52" presetClass="entr" presetSubtype="0" fill="hold" grpId="0" nodeType="afterEffect">
                                  <p:stCondLst>
                                    <p:cond delay="0"/>
                                  </p:stCondLst>
                                  <p:childTnLst>
                                    <p:set>
                                      <p:cBhvr>
                                        <p:cTn id="80" dur="1" fill="hold">
                                          <p:stCondLst>
                                            <p:cond delay="0"/>
                                          </p:stCondLst>
                                        </p:cTn>
                                        <p:tgtEl>
                                          <p:spTgt spid="5">
                                            <p:txEl>
                                              <p:pRg st="2" end="2"/>
                                            </p:txEl>
                                          </p:spTgt>
                                        </p:tgtEl>
                                        <p:attrNameLst>
                                          <p:attrName>style.visibility</p:attrName>
                                        </p:attrNameLst>
                                      </p:cBhvr>
                                      <p:to>
                                        <p:strVal val="visible"/>
                                      </p:to>
                                    </p:set>
                                    <p:animScale>
                                      <p:cBhvr>
                                        <p:cTn id="81"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2" dur="1000" decel="50000" fill="hold">
                                          <p:stCondLst>
                                            <p:cond delay="0"/>
                                          </p:stCondLst>
                                        </p:cTn>
                                        <p:tgtEl>
                                          <p:spTgt spid="5">
                                            <p:txEl>
                                              <p:pRg st="2" end="2"/>
                                            </p:txEl>
                                          </p:spTgt>
                                        </p:tgtEl>
                                        <p:attrNameLst>
                                          <p:attrName>ppt_x</p:attrName>
                                          <p:attrName>ppt_y</p:attrName>
                                        </p:attrNameLst>
                                      </p:cBhvr>
                                    </p:animMotion>
                                    <p:animEffect transition="in" filter="fade">
                                      <p:cBhvr>
                                        <p:cTn id="8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351" y="665462"/>
            <a:ext cx="7428155" cy="956812"/>
          </a:xfrm>
        </p:spPr>
        <p:txBody>
          <a:bodyPr>
            <a:noAutofit/>
          </a:bodyPr>
          <a:lstStyle/>
          <a:p>
            <a:r>
              <a:rPr lang="en-US" sz="2800" b="1" dirty="0" smtClean="0"/>
              <a:t>For a congregation to grow, its members must enjoy worship and bible study.</a:t>
            </a:r>
            <a:endParaRPr lang="en-US" sz="2800" b="1" dirty="0"/>
          </a:p>
        </p:txBody>
      </p:sp>
      <p:sp>
        <p:nvSpPr>
          <p:cNvPr id="3" name="Content Placeholder 2"/>
          <p:cNvSpPr>
            <a:spLocks noGrp="1"/>
          </p:cNvSpPr>
          <p:nvPr>
            <p:ph idx="1"/>
          </p:nvPr>
        </p:nvSpPr>
        <p:spPr>
          <a:xfrm>
            <a:off x="1043496" y="1855693"/>
            <a:ext cx="7571119" cy="4612483"/>
          </a:xfrm>
        </p:spPr>
        <p:txBody>
          <a:bodyPr>
            <a:normAutofit fontScale="92500" lnSpcReduction="10000"/>
          </a:bodyPr>
          <a:lstStyle/>
          <a:p>
            <a:r>
              <a:rPr lang="en-US" sz="2600" b="1" dirty="0" smtClean="0"/>
              <a:t>Why is this? </a:t>
            </a:r>
          </a:p>
          <a:p>
            <a:pPr lvl="1">
              <a:buFont typeface="Wingdings" pitchFamily="2" charset="2"/>
              <a:buChar char="q"/>
            </a:pPr>
            <a:r>
              <a:rPr lang="en-US" b="1" dirty="0" smtClean="0"/>
              <a:t>Worship is perhaps the only time when we completely set aside “self”- </a:t>
            </a:r>
            <a:r>
              <a:rPr lang="en-US" b="1" dirty="0" smtClean="0">
                <a:solidFill>
                  <a:schemeClr val="accent1">
                    <a:lumMod val="75000"/>
                  </a:schemeClr>
                </a:solidFill>
              </a:rPr>
              <a:t>our </a:t>
            </a:r>
            <a:r>
              <a:rPr lang="en-US" b="1" i="1" dirty="0" smtClean="0">
                <a:solidFill>
                  <a:schemeClr val="accent1">
                    <a:lumMod val="75000"/>
                  </a:schemeClr>
                </a:solidFill>
              </a:rPr>
              <a:t>needs</a:t>
            </a:r>
            <a:r>
              <a:rPr lang="en-US" b="1" dirty="0" smtClean="0"/>
              <a:t>, </a:t>
            </a:r>
            <a:r>
              <a:rPr lang="en-US" b="1" dirty="0" smtClean="0">
                <a:solidFill>
                  <a:schemeClr val="accent1">
                    <a:lumMod val="75000"/>
                  </a:schemeClr>
                </a:solidFill>
              </a:rPr>
              <a:t>our </a:t>
            </a:r>
            <a:r>
              <a:rPr lang="en-US" b="1" i="1" dirty="0" smtClean="0">
                <a:solidFill>
                  <a:schemeClr val="accent1">
                    <a:lumMod val="75000"/>
                  </a:schemeClr>
                </a:solidFill>
              </a:rPr>
              <a:t>wants</a:t>
            </a:r>
            <a:r>
              <a:rPr lang="en-US" b="1" dirty="0" smtClean="0"/>
              <a:t>, </a:t>
            </a:r>
            <a:r>
              <a:rPr lang="en-US" b="1" dirty="0" smtClean="0">
                <a:solidFill>
                  <a:schemeClr val="accent1">
                    <a:lumMod val="75000"/>
                  </a:schemeClr>
                </a:solidFill>
              </a:rPr>
              <a:t>our </a:t>
            </a:r>
            <a:r>
              <a:rPr lang="en-US" b="1" i="1" dirty="0" smtClean="0">
                <a:solidFill>
                  <a:schemeClr val="accent1">
                    <a:lumMod val="75000"/>
                  </a:schemeClr>
                </a:solidFill>
              </a:rPr>
              <a:t>desires</a:t>
            </a:r>
            <a:r>
              <a:rPr lang="en-US" b="1" dirty="0" smtClean="0"/>
              <a:t>, and concentrate on God, and praising and pleasing Him….</a:t>
            </a:r>
          </a:p>
          <a:p>
            <a:pPr lvl="1">
              <a:buFont typeface="Wingdings" pitchFamily="2" charset="2"/>
              <a:buChar char="q"/>
            </a:pPr>
            <a:r>
              <a:rPr lang="en-US" b="1" dirty="0" smtClean="0"/>
              <a:t>Or, at least it should be!!!   Is it so for you?</a:t>
            </a:r>
          </a:p>
          <a:p>
            <a:pPr lvl="1">
              <a:buFont typeface="Wingdings" pitchFamily="2" charset="2"/>
              <a:buChar char="q"/>
            </a:pPr>
            <a:r>
              <a:rPr lang="en-US" b="1" dirty="0" smtClean="0"/>
              <a:t>Worship is the time when we’re supposed to be </a:t>
            </a:r>
            <a:r>
              <a:rPr lang="en-US" b="1" i="1" u="sng" dirty="0" smtClean="0"/>
              <a:t>selfless</a:t>
            </a:r>
            <a:r>
              <a:rPr lang="en-US" b="1" i="1" dirty="0" smtClean="0"/>
              <a:t> </a:t>
            </a:r>
            <a:r>
              <a:rPr lang="en-US" b="1" dirty="0" smtClean="0"/>
              <a:t>instead of </a:t>
            </a:r>
            <a:r>
              <a:rPr lang="en-US" b="1" i="1" u="sng" dirty="0" smtClean="0"/>
              <a:t>selfish</a:t>
            </a:r>
            <a:r>
              <a:rPr lang="en-US" b="1" dirty="0" smtClean="0"/>
              <a:t> (</a:t>
            </a:r>
            <a:r>
              <a:rPr lang="en-US" b="1" dirty="0" smtClean="0">
                <a:solidFill>
                  <a:schemeClr val="accent1">
                    <a:lumMod val="75000"/>
                  </a:schemeClr>
                </a:solidFill>
              </a:rPr>
              <a:t>“But </a:t>
            </a:r>
            <a:r>
              <a:rPr lang="en-US" b="1" u="sng" dirty="0" smtClean="0">
                <a:solidFill>
                  <a:schemeClr val="accent1">
                    <a:lumMod val="75000"/>
                  </a:schemeClr>
                </a:solidFill>
              </a:rPr>
              <a:t>I</a:t>
            </a:r>
            <a:r>
              <a:rPr lang="en-US" b="1" dirty="0" smtClean="0">
                <a:solidFill>
                  <a:schemeClr val="accent1">
                    <a:lumMod val="75000"/>
                  </a:schemeClr>
                </a:solidFill>
              </a:rPr>
              <a:t> don’t like…” </a:t>
            </a:r>
            <a:r>
              <a:rPr lang="en-US" b="1" dirty="0" smtClean="0"/>
              <a:t>Or, </a:t>
            </a:r>
            <a:r>
              <a:rPr lang="en-US" b="1" dirty="0" smtClean="0">
                <a:solidFill>
                  <a:schemeClr val="accent1">
                    <a:lumMod val="75000"/>
                  </a:schemeClr>
                </a:solidFill>
              </a:rPr>
              <a:t>“It was too…” </a:t>
            </a:r>
            <a:r>
              <a:rPr lang="en-US" b="1" dirty="0" smtClean="0"/>
              <a:t>Or, </a:t>
            </a:r>
            <a:r>
              <a:rPr lang="en-US" b="1" dirty="0" smtClean="0">
                <a:solidFill>
                  <a:schemeClr val="accent1">
                    <a:lumMod val="75000"/>
                  </a:schemeClr>
                </a:solidFill>
              </a:rPr>
              <a:t>“Etc. etc. etc.”</a:t>
            </a:r>
            <a:r>
              <a:rPr lang="en-US" b="1" dirty="0" smtClean="0"/>
              <a:t>)- this is the essence of Christianity.</a:t>
            </a:r>
          </a:p>
          <a:p>
            <a:pPr lvl="1">
              <a:buFont typeface="Wingdings" pitchFamily="2" charset="2"/>
              <a:buChar char="q"/>
            </a:pPr>
            <a:r>
              <a:rPr lang="en-US" b="1" i="1" dirty="0" smtClean="0"/>
              <a:t>Selfish </a:t>
            </a:r>
            <a:r>
              <a:rPr lang="en-US" b="1" dirty="0" smtClean="0"/>
              <a:t>attitudes in worship stem from wanting to be “head” (or </a:t>
            </a:r>
            <a:r>
              <a:rPr lang="en-US" b="1" i="1" dirty="0" smtClean="0"/>
              <a:t>worshipped</a:t>
            </a:r>
            <a:r>
              <a:rPr lang="en-US" b="1" dirty="0" smtClean="0"/>
              <a:t>), instead of wanting to be </a:t>
            </a:r>
            <a:r>
              <a:rPr lang="en-US" b="1" i="1" dirty="0" smtClean="0"/>
              <a:t>selfless </a:t>
            </a:r>
            <a:r>
              <a:rPr lang="en-US" b="1" dirty="0" smtClean="0"/>
              <a:t>and </a:t>
            </a:r>
            <a:r>
              <a:rPr lang="en-US" b="1" i="1" dirty="0" smtClean="0"/>
              <a:t>serve </a:t>
            </a:r>
            <a:r>
              <a:rPr lang="en-US" b="1" dirty="0" smtClean="0"/>
              <a:t>as “part of the body,” </a:t>
            </a:r>
            <a:r>
              <a:rPr lang="en-US" b="1" u="sng" dirty="0" smtClean="0">
                <a:solidFill>
                  <a:schemeClr val="accent1">
                    <a:lumMod val="75000"/>
                  </a:schemeClr>
                </a:solidFill>
              </a:rPr>
              <a:t>Col.2:19</a:t>
            </a:r>
            <a:r>
              <a:rPr lang="en-US" b="1" dirty="0" smtClean="0"/>
              <a:t>. </a:t>
            </a:r>
          </a:p>
          <a:p>
            <a:pPr lvl="1">
              <a:buFont typeface="Wingdings" pitchFamily="2" charset="2"/>
              <a:buChar char="q"/>
            </a:pPr>
            <a:r>
              <a:rPr lang="en-US" b="1" dirty="0" smtClean="0"/>
              <a:t>If we aren’t taught to be, or don’t learn to be, </a:t>
            </a:r>
            <a:r>
              <a:rPr lang="en-US" b="1" i="1" dirty="0" smtClean="0"/>
              <a:t>selfless </a:t>
            </a:r>
            <a:r>
              <a:rPr lang="en-US" b="1" dirty="0" smtClean="0"/>
              <a:t>as a congregation, we won’t grow together as a congregation, </a:t>
            </a:r>
            <a:r>
              <a:rPr lang="en-US" b="1" u="sng" dirty="0" smtClean="0">
                <a:solidFill>
                  <a:schemeClr val="accent1">
                    <a:lumMod val="75000"/>
                  </a:schemeClr>
                </a:solidFill>
              </a:rPr>
              <a:t>Phil.2:1-4,5ff,14ff</a:t>
            </a:r>
            <a:r>
              <a:rPr lang="en-US" b="1" dirty="0" smtClean="0"/>
              <a:t>. </a:t>
            </a:r>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351" y="665462"/>
            <a:ext cx="7428155" cy="956812"/>
          </a:xfrm>
        </p:spPr>
        <p:txBody>
          <a:bodyPr>
            <a:noAutofit/>
          </a:bodyPr>
          <a:lstStyle/>
          <a:p>
            <a:r>
              <a:rPr lang="en-US" sz="2800" b="1" dirty="0" smtClean="0"/>
              <a:t>For a congregation to grow, its members must enjoy worship and bible study.</a:t>
            </a:r>
            <a:endParaRPr lang="en-US" sz="2800" b="1" dirty="0"/>
          </a:p>
        </p:txBody>
      </p:sp>
      <p:sp>
        <p:nvSpPr>
          <p:cNvPr id="3" name="Content Placeholder 2"/>
          <p:cNvSpPr>
            <a:spLocks noGrp="1"/>
          </p:cNvSpPr>
          <p:nvPr>
            <p:ph idx="1"/>
          </p:nvPr>
        </p:nvSpPr>
        <p:spPr>
          <a:xfrm>
            <a:off x="914400" y="1855695"/>
            <a:ext cx="7440328" cy="4583608"/>
          </a:xfrm>
        </p:spPr>
        <p:txBody>
          <a:bodyPr>
            <a:normAutofit fontScale="85000" lnSpcReduction="20000"/>
          </a:bodyPr>
          <a:lstStyle/>
          <a:p>
            <a:r>
              <a:rPr lang="en-US" b="1" dirty="0" smtClean="0"/>
              <a:t>This does </a:t>
            </a:r>
            <a:r>
              <a:rPr lang="en-US" b="1" u="sng" dirty="0" smtClean="0"/>
              <a:t>not</a:t>
            </a:r>
            <a:r>
              <a:rPr lang="en-US" b="1" dirty="0" smtClean="0"/>
              <a:t> mean that the congregation  must be entertained, or that worship and bible study must be made “fun.” </a:t>
            </a:r>
            <a:r>
              <a:rPr lang="en-US" b="1" u="sng" dirty="0" smtClean="0">
                <a:solidFill>
                  <a:schemeClr val="accent1">
                    <a:lumMod val="75000"/>
                  </a:schemeClr>
                </a:solidFill>
              </a:rPr>
              <a:t>John 4:23</a:t>
            </a:r>
            <a:r>
              <a:rPr lang="en-US" b="1" dirty="0" smtClean="0">
                <a:solidFill>
                  <a:schemeClr val="accent1">
                    <a:lumMod val="75000"/>
                  </a:schemeClr>
                </a:solidFill>
              </a:rPr>
              <a:t>; </a:t>
            </a:r>
            <a:r>
              <a:rPr lang="en-US" b="1" u="sng" dirty="0" smtClean="0">
                <a:solidFill>
                  <a:schemeClr val="accent1">
                    <a:lumMod val="75000"/>
                  </a:schemeClr>
                </a:solidFill>
              </a:rPr>
              <a:t>Rom.10:14,17</a:t>
            </a:r>
            <a:endParaRPr lang="en-US" b="1" dirty="0" smtClean="0">
              <a:solidFill>
                <a:schemeClr val="accent1">
                  <a:lumMod val="75000"/>
                </a:schemeClr>
              </a:solidFill>
            </a:endParaRPr>
          </a:p>
          <a:p>
            <a:r>
              <a:rPr lang="en-US" b="1" dirty="0" smtClean="0"/>
              <a:t>It </a:t>
            </a:r>
            <a:r>
              <a:rPr lang="en-US" b="1" u="sng" dirty="0" smtClean="0"/>
              <a:t>does</a:t>
            </a:r>
            <a:r>
              <a:rPr lang="en-US" b="1" dirty="0" smtClean="0"/>
              <a:t> mean that the congregation must be taught to enjoy these </a:t>
            </a:r>
            <a:r>
              <a:rPr lang="en-US" b="1" dirty="0" smtClean="0"/>
              <a:t>activities for what they are (“worship”), and to perceive the </a:t>
            </a:r>
            <a:r>
              <a:rPr lang="en-US" b="1" dirty="0" smtClean="0"/>
              <a:t>inherent and personal value in worship and bible study.</a:t>
            </a:r>
          </a:p>
          <a:p>
            <a:pPr lvl="1">
              <a:buFont typeface="Wingdings" pitchFamily="2" charset="2"/>
              <a:buChar char="q"/>
            </a:pPr>
            <a:r>
              <a:rPr lang="en-US" b="1" dirty="0" smtClean="0"/>
              <a:t>For example, people who do not read music, or have not learned to play an instrument, or have not been </a:t>
            </a:r>
            <a:r>
              <a:rPr lang="en-US" b="1" i="1" dirty="0" smtClean="0"/>
              <a:t>taught </a:t>
            </a:r>
            <a:r>
              <a:rPr lang="en-US" b="1" dirty="0" smtClean="0"/>
              <a:t>to appreciate </a:t>
            </a:r>
            <a:r>
              <a:rPr lang="en-US" b="1" u="sng" dirty="0" smtClean="0"/>
              <a:t>classical music</a:t>
            </a:r>
            <a:r>
              <a:rPr lang="en-US" b="1" dirty="0" smtClean="0"/>
              <a:t> </a:t>
            </a:r>
            <a:r>
              <a:rPr lang="en-US" b="1" dirty="0" smtClean="0">
                <a:solidFill>
                  <a:schemeClr val="accent1">
                    <a:lumMod val="75000"/>
                  </a:schemeClr>
                </a:solidFill>
              </a:rPr>
              <a:t>(me on 2 out of 3 counts!)</a:t>
            </a:r>
            <a:r>
              <a:rPr lang="en-US" b="1" dirty="0" smtClean="0"/>
              <a:t>, generally do not enjoy it (</a:t>
            </a:r>
            <a:r>
              <a:rPr lang="en-US" b="1" dirty="0" smtClean="0">
                <a:solidFill>
                  <a:schemeClr val="accent1">
                    <a:lumMod val="75000"/>
                  </a:schemeClr>
                </a:solidFill>
              </a:rPr>
              <a:t>yep, me again</a:t>
            </a:r>
            <a:r>
              <a:rPr lang="en-US" b="1" dirty="0" smtClean="0"/>
              <a:t>).  </a:t>
            </a:r>
          </a:p>
          <a:p>
            <a:pPr lvl="1">
              <a:buFont typeface="Wingdings" pitchFamily="2" charset="2"/>
              <a:buChar char="q"/>
            </a:pPr>
            <a:r>
              <a:rPr lang="en-US" b="1" dirty="0" smtClean="0"/>
              <a:t>But thankfully, the inverse is also true- with regard to </a:t>
            </a:r>
            <a:r>
              <a:rPr lang="en-US" b="1" i="1" dirty="0" smtClean="0"/>
              <a:t>worship </a:t>
            </a:r>
            <a:r>
              <a:rPr lang="en-US" b="1" dirty="0" smtClean="0"/>
              <a:t>at least! Are you teaching your children to appreciate and enjoy worship and bible study by your words and example?  Or, are you </a:t>
            </a:r>
            <a:r>
              <a:rPr lang="en-US" b="1" i="1" dirty="0" smtClean="0"/>
              <a:t>devaluing </a:t>
            </a:r>
            <a:r>
              <a:rPr lang="en-US" b="1" dirty="0" smtClean="0"/>
              <a:t>them by complaining, criticizing, personal lack of interest, and personal lack of active participation?</a:t>
            </a:r>
            <a:endParaRPr lang="en-US" b="1" dirty="0"/>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351" y="665462"/>
            <a:ext cx="7428155" cy="956812"/>
          </a:xfrm>
        </p:spPr>
        <p:txBody>
          <a:bodyPr>
            <a:noAutofit/>
          </a:bodyPr>
          <a:lstStyle/>
          <a:p>
            <a:r>
              <a:rPr lang="en-US" sz="2800" b="1" dirty="0" smtClean="0"/>
              <a:t>For a congregation to grow, its members must enjoy worship and bible study.</a:t>
            </a:r>
            <a:endParaRPr lang="en-US" sz="2800" b="1" dirty="0"/>
          </a:p>
        </p:txBody>
      </p:sp>
      <p:sp>
        <p:nvSpPr>
          <p:cNvPr id="3" name="Content Placeholder 2"/>
          <p:cNvSpPr>
            <a:spLocks noGrp="1"/>
          </p:cNvSpPr>
          <p:nvPr>
            <p:ph idx="1"/>
          </p:nvPr>
        </p:nvSpPr>
        <p:spPr>
          <a:xfrm>
            <a:off x="686445" y="1855695"/>
            <a:ext cx="7803038" cy="4583608"/>
          </a:xfrm>
        </p:spPr>
        <p:txBody>
          <a:bodyPr>
            <a:normAutofit fontScale="92500" lnSpcReduction="20000"/>
          </a:bodyPr>
          <a:lstStyle/>
          <a:p>
            <a:r>
              <a:rPr lang="en-US" b="1" dirty="0" smtClean="0"/>
              <a:t>Understand how these things affect congregational growth:</a:t>
            </a:r>
          </a:p>
          <a:p>
            <a:pPr lvl="1">
              <a:buFont typeface="Wingdings" pitchFamily="2" charset="2"/>
              <a:buChar char="q"/>
            </a:pPr>
            <a:r>
              <a:rPr lang="en-US" b="1" i="1" dirty="0" smtClean="0"/>
              <a:t>Congregational </a:t>
            </a:r>
            <a:r>
              <a:rPr lang="en-US" b="1" dirty="0" smtClean="0"/>
              <a:t>growth is tied to </a:t>
            </a:r>
            <a:r>
              <a:rPr lang="en-US" b="1" i="1" dirty="0" smtClean="0"/>
              <a:t>individual </a:t>
            </a:r>
            <a:r>
              <a:rPr lang="en-US" b="1" dirty="0" smtClean="0"/>
              <a:t>growth.  It is rare that individuals who complain, criticize, and don’t actively participate in </a:t>
            </a:r>
            <a:r>
              <a:rPr lang="en-US" b="1" i="1" dirty="0" smtClean="0">
                <a:solidFill>
                  <a:schemeClr val="accent1">
                    <a:lumMod val="75000"/>
                  </a:schemeClr>
                </a:solidFill>
              </a:rPr>
              <a:t>public</a:t>
            </a:r>
            <a:r>
              <a:rPr lang="en-US" b="1" dirty="0" smtClean="0"/>
              <a:t> worship and bible study do so </a:t>
            </a:r>
            <a:r>
              <a:rPr lang="en-US" b="1" i="1" dirty="0" smtClean="0">
                <a:solidFill>
                  <a:schemeClr val="accent1">
                    <a:lumMod val="75000"/>
                  </a:schemeClr>
                </a:solidFill>
              </a:rPr>
              <a:t>privately</a:t>
            </a:r>
            <a:r>
              <a:rPr lang="en-US" b="1" i="1" dirty="0" smtClean="0"/>
              <a:t>- </a:t>
            </a:r>
            <a:r>
              <a:rPr lang="en-US" b="1" dirty="0" smtClean="0"/>
              <a:t>so, </a:t>
            </a:r>
            <a:r>
              <a:rPr lang="en-US" b="1" dirty="0" smtClean="0">
                <a:solidFill>
                  <a:schemeClr val="accent1">
                    <a:lumMod val="75000"/>
                  </a:schemeClr>
                </a:solidFill>
              </a:rPr>
              <a:t>they are not growing</a:t>
            </a:r>
            <a:r>
              <a:rPr lang="en-US" b="1" dirty="0" smtClean="0"/>
              <a:t>.</a:t>
            </a:r>
            <a:endParaRPr lang="en-US" b="1" i="1" dirty="0" smtClean="0"/>
          </a:p>
          <a:p>
            <a:pPr lvl="1">
              <a:buFont typeface="Wingdings" pitchFamily="2" charset="2"/>
              <a:buChar char="q"/>
            </a:pPr>
            <a:r>
              <a:rPr lang="en-US" b="1" dirty="0" smtClean="0"/>
              <a:t>They are also not encouraging their children and families toward these activities, so </a:t>
            </a:r>
            <a:r>
              <a:rPr lang="en-US" b="1" dirty="0" smtClean="0">
                <a:solidFill>
                  <a:schemeClr val="accent1">
                    <a:lumMod val="75000"/>
                  </a:schemeClr>
                </a:solidFill>
              </a:rPr>
              <a:t>their families, in turn, are not growing</a:t>
            </a:r>
            <a:r>
              <a:rPr lang="en-US" b="1" dirty="0" smtClean="0"/>
              <a:t>. What happens to a congregation which fails to convert and keep its own children?</a:t>
            </a:r>
          </a:p>
          <a:p>
            <a:pPr lvl="1">
              <a:buFont typeface="Wingdings" pitchFamily="2" charset="2"/>
              <a:buChar char="q"/>
            </a:pPr>
            <a:r>
              <a:rPr lang="en-US" b="1" dirty="0" smtClean="0"/>
              <a:t>They are also not inviting </a:t>
            </a:r>
            <a:r>
              <a:rPr lang="en-US" b="1" dirty="0" smtClean="0">
                <a:solidFill>
                  <a:schemeClr val="accent1">
                    <a:lumMod val="75000"/>
                  </a:schemeClr>
                </a:solidFill>
              </a:rPr>
              <a:t>others</a:t>
            </a:r>
            <a:r>
              <a:rPr lang="en-US" b="1" dirty="0" smtClean="0"/>
              <a:t> to come and participate in something they themselves do not enjoy, </a:t>
            </a:r>
            <a:r>
              <a:rPr lang="en-US" b="1" dirty="0" smtClean="0"/>
              <a:t>and </a:t>
            </a:r>
            <a:r>
              <a:rPr lang="en-US" b="1" dirty="0" smtClean="0"/>
              <a:t>in which they do not actively participate. </a:t>
            </a:r>
          </a:p>
          <a:p>
            <a:pPr lvl="1">
              <a:buFont typeface="Wingdings" pitchFamily="2" charset="2"/>
              <a:buChar char="q"/>
            </a:pPr>
            <a:r>
              <a:rPr lang="en-US" b="1" dirty="0" smtClean="0"/>
              <a:t>From where, then, is the growth supposed to come if we are </a:t>
            </a:r>
            <a:r>
              <a:rPr lang="en-US" b="1" i="1" dirty="0" smtClean="0">
                <a:solidFill>
                  <a:schemeClr val="accent1">
                    <a:lumMod val="75000"/>
                  </a:schemeClr>
                </a:solidFill>
              </a:rPr>
              <a:t>discouraging</a:t>
            </a:r>
            <a:r>
              <a:rPr lang="en-US" b="1" i="1" dirty="0" smtClean="0"/>
              <a:t> </a:t>
            </a:r>
            <a:r>
              <a:rPr lang="en-US" b="1" dirty="0" smtClean="0">
                <a:solidFill>
                  <a:schemeClr val="accent1">
                    <a:lumMod val="75000"/>
                  </a:schemeClr>
                </a:solidFill>
              </a:rPr>
              <a:t>our families </a:t>
            </a:r>
            <a:r>
              <a:rPr lang="en-US" b="1" dirty="0" smtClean="0">
                <a:solidFill>
                  <a:schemeClr val="tx1"/>
                </a:solidFill>
              </a:rPr>
              <a:t>and</a:t>
            </a:r>
            <a:r>
              <a:rPr lang="en-US" b="1" dirty="0" smtClean="0">
                <a:solidFill>
                  <a:schemeClr val="accent1">
                    <a:lumMod val="75000"/>
                  </a:schemeClr>
                </a:solidFill>
              </a:rPr>
              <a:t> others we know </a:t>
            </a:r>
            <a:r>
              <a:rPr lang="en-US" b="1" dirty="0" smtClean="0"/>
              <a:t>from activities directly tied to individual, and  therefore local </a:t>
            </a:r>
            <a:r>
              <a:rPr lang="en-US" b="1" dirty="0" smtClean="0"/>
              <a:t>church, </a:t>
            </a:r>
            <a:r>
              <a:rPr lang="en-US" b="1" dirty="0" smtClean="0"/>
              <a:t>growth? Death “on” the vine? </a:t>
            </a:r>
            <a:r>
              <a:rPr lang="en-US" b="1" u="sng" dirty="0" smtClean="0">
                <a:solidFill>
                  <a:schemeClr val="accent1">
                    <a:lumMod val="75000"/>
                  </a:schemeClr>
                </a:solidFill>
              </a:rPr>
              <a:t>John 15:1-11</a:t>
            </a:r>
            <a:endParaRPr lang="en-US" b="1" dirty="0">
              <a:solidFill>
                <a:schemeClr val="accent1">
                  <a:lumMod val="75000"/>
                </a:schemeClr>
              </a:solidFill>
            </a:endParaRPr>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351" y="665462"/>
            <a:ext cx="7428155" cy="956812"/>
          </a:xfrm>
        </p:spPr>
        <p:txBody>
          <a:bodyPr>
            <a:noAutofit/>
          </a:bodyPr>
          <a:lstStyle/>
          <a:p>
            <a:r>
              <a:rPr lang="en-US" sz="2800" b="1" dirty="0" smtClean="0"/>
              <a:t>For a congregation to grow, its members must enjoy worship and bible study.</a:t>
            </a:r>
            <a:endParaRPr lang="en-US" sz="2800" b="1" dirty="0"/>
          </a:p>
        </p:txBody>
      </p:sp>
      <p:sp>
        <p:nvSpPr>
          <p:cNvPr id="3" name="Content Placeholder 2"/>
          <p:cNvSpPr>
            <a:spLocks noGrp="1"/>
          </p:cNvSpPr>
          <p:nvPr>
            <p:ph idx="1"/>
          </p:nvPr>
        </p:nvSpPr>
        <p:spPr>
          <a:xfrm>
            <a:off x="914400" y="1855695"/>
            <a:ext cx="7575082" cy="4583608"/>
          </a:xfrm>
        </p:spPr>
        <p:txBody>
          <a:bodyPr>
            <a:normAutofit fontScale="85000" lnSpcReduction="20000"/>
          </a:bodyPr>
          <a:lstStyle/>
          <a:p>
            <a:r>
              <a:rPr lang="en-US" b="1" dirty="0" smtClean="0"/>
              <a:t>So, how do we “enjoy” worship and bible study without corrupting them with carnal influences?</a:t>
            </a:r>
          </a:p>
          <a:p>
            <a:pPr marL="822960" lvl="1" indent="-457200">
              <a:buFont typeface="+mj-lt"/>
              <a:buAutoNum type="arabicPeriod"/>
            </a:pPr>
            <a:r>
              <a:rPr lang="en-US" b="1" dirty="0" smtClean="0">
                <a:solidFill>
                  <a:schemeClr val="tx1"/>
                </a:solidFill>
              </a:rPr>
              <a:t>Get </a:t>
            </a:r>
            <a:r>
              <a:rPr lang="en-US" b="1" dirty="0" smtClean="0">
                <a:solidFill>
                  <a:schemeClr val="accent1">
                    <a:lumMod val="75000"/>
                  </a:schemeClr>
                </a:solidFill>
              </a:rPr>
              <a:t>“conversion” </a:t>
            </a:r>
            <a:r>
              <a:rPr lang="en-US" b="1" dirty="0" smtClean="0">
                <a:solidFill>
                  <a:schemeClr val="tx1"/>
                </a:solidFill>
              </a:rPr>
              <a:t>right-</a:t>
            </a:r>
            <a:r>
              <a:rPr lang="en-US" b="1" dirty="0" smtClean="0">
                <a:solidFill>
                  <a:schemeClr val="accent1">
                    <a:lumMod val="75000"/>
                  </a:schemeClr>
                </a:solidFill>
              </a:rPr>
              <a:t> </a:t>
            </a:r>
            <a:r>
              <a:rPr lang="en-US" b="1" dirty="0" smtClean="0"/>
              <a:t>be sure we’re converted to, and are converting others to, Christ rather than to “our church.” Local congregational growth should be the </a:t>
            </a:r>
            <a:r>
              <a:rPr lang="en-US" b="1" i="1" dirty="0" smtClean="0"/>
              <a:t>result</a:t>
            </a:r>
            <a:r>
              <a:rPr lang="en-US" b="1" dirty="0" smtClean="0"/>
              <a:t> of conversions to Christ- but “growth” which comes from conversions to “our church” (instead of Christ) is carnal, superficial, hard to maintain, and does not result in salvation or true spiritual growth, </a:t>
            </a:r>
            <a:r>
              <a:rPr lang="en-US" b="1" u="sng" dirty="0" smtClean="0">
                <a:solidFill>
                  <a:schemeClr val="accent1">
                    <a:lumMod val="75000"/>
                  </a:schemeClr>
                </a:solidFill>
              </a:rPr>
              <a:t>Acts 4:12</a:t>
            </a:r>
            <a:r>
              <a:rPr lang="en-US" b="1" dirty="0" smtClean="0"/>
              <a:t>. </a:t>
            </a:r>
          </a:p>
          <a:p>
            <a:pPr marL="822960" lvl="1" indent="-457200">
              <a:buFont typeface="+mj-lt"/>
              <a:buAutoNum type="arabicPeriod"/>
            </a:pPr>
            <a:r>
              <a:rPr lang="en-US" b="1" dirty="0" smtClean="0">
                <a:solidFill>
                  <a:schemeClr val="tx1"/>
                </a:solidFill>
              </a:rPr>
              <a:t>Get the</a:t>
            </a:r>
            <a:r>
              <a:rPr lang="en-US" b="1" dirty="0" smtClean="0">
                <a:solidFill>
                  <a:schemeClr val="accent1">
                    <a:lumMod val="75000"/>
                  </a:schemeClr>
                </a:solidFill>
              </a:rPr>
              <a:t> “mind” </a:t>
            </a:r>
            <a:r>
              <a:rPr lang="en-US" b="1" dirty="0" smtClean="0">
                <a:solidFill>
                  <a:schemeClr val="tx1"/>
                </a:solidFill>
              </a:rPr>
              <a:t>right-</a:t>
            </a:r>
            <a:r>
              <a:rPr lang="en-US" b="1" dirty="0" smtClean="0">
                <a:solidFill>
                  <a:schemeClr val="accent1">
                    <a:lumMod val="75000"/>
                  </a:schemeClr>
                </a:solidFill>
              </a:rPr>
              <a:t> </a:t>
            </a:r>
            <a:r>
              <a:rPr lang="en-US" b="1" dirty="0" smtClean="0"/>
              <a:t>that we’re here to worship God and study the Bible rather than cater to “my” (or “your”) likes, desires, and preferences, </a:t>
            </a:r>
            <a:r>
              <a:rPr lang="en-US" b="1" u="sng" dirty="0" smtClean="0">
                <a:solidFill>
                  <a:schemeClr val="accent1">
                    <a:lumMod val="75000"/>
                  </a:schemeClr>
                </a:solidFill>
              </a:rPr>
              <a:t>Rom.12:1-2</a:t>
            </a:r>
            <a:r>
              <a:rPr lang="en-US" b="1" dirty="0" smtClean="0"/>
              <a:t>.</a:t>
            </a:r>
          </a:p>
          <a:p>
            <a:pPr marL="822960" lvl="1" indent="-457200">
              <a:buFont typeface="+mj-lt"/>
              <a:buAutoNum type="arabicPeriod"/>
            </a:pPr>
            <a:r>
              <a:rPr lang="en-US" b="1" dirty="0" smtClean="0">
                <a:solidFill>
                  <a:schemeClr val="tx1"/>
                </a:solidFill>
              </a:rPr>
              <a:t>Get the</a:t>
            </a:r>
            <a:r>
              <a:rPr lang="en-US" b="1" dirty="0" smtClean="0">
                <a:solidFill>
                  <a:schemeClr val="accent1">
                    <a:lumMod val="75000"/>
                  </a:schemeClr>
                </a:solidFill>
              </a:rPr>
              <a:t> “heart” </a:t>
            </a:r>
            <a:r>
              <a:rPr lang="en-US" b="1" dirty="0" smtClean="0">
                <a:solidFill>
                  <a:schemeClr val="tx1"/>
                </a:solidFill>
              </a:rPr>
              <a:t>right-</a:t>
            </a:r>
            <a:r>
              <a:rPr lang="en-US" b="1" dirty="0" smtClean="0">
                <a:solidFill>
                  <a:schemeClr val="accent1">
                    <a:lumMod val="75000"/>
                  </a:schemeClr>
                </a:solidFill>
              </a:rPr>
              <a:t> </a:t>
            </a:r>
            <a:r>
              <a:rPr lang="en-US" b="1" dirty="0" smtClean="0"/>
              <a:t>proper emotion in worship comes from </a:t>
            </a:r>
            <a:r>
              <a:rPr lang="en-US" b="1" dirty="0" smtClean="0">
                <a:solidFill>
                  <a:schemeClr val="accent1">
                    <a:lumMod val="75000"/>
                  </a:schemeClr>
                </a:solidFill>
              </a:rPr>
              <a:t>proper understanding of </a:t>
            </a:r>
            <a:r>
              <a:rPr lang="en-US" b="1" i="1" u="sng" dirty="0" smtClean="0">
                <a:solidFill>
                  <a:schemeClr val="accent1">
                    <a:lumMod val="75000"/>
                  </a:schemeClr>
                </a:solidFill>
              </a:rPr>
              <a:t>what</a:t>
            </a:r>
            <a:r>
              <a:rPr lang="en-US" b="1" i="1" dirty="0" smtClean="0">
                <a:solidFill>
                  <a:schemeClr val="accent1">
                    <a:lumMod val="75000"/>
                  </a:schemeClr>
                </a:solidFill>
              </a:rPr>
              <a:t> </a:t>
            </a:r>
            <a:r>
              <a:rPr lang="en-US" b="1" dirty="0" smtClean="0"/>
              <a:t>we’re doing, </a:t>
            </a:r>
            <a:r>
              <a:rPr lang="en-US" b="1" dirty="0" smtClean="0">
                <a:solidFill>
                  <a:schemeClr val="accent1">
                    <a:lumMod val="75000"/>
                  </a:schemeClr>
                </a:solidFill>
              </a:rPr>
              <a:t>proper appreciation of </a:t>
            </a:r>
            <a:r>
              <a:rPr lang="en-US" b="1" i="1" u="sng" dirty="0" smtClean="0">
                <a:solidFill>
                  <a:schemeClr val="accent1">
                    <a:lumMod val="75000"/>
                  </a:schemeClr>
                </a:solidFill>
              </a:rPr>
              <a:t>wh</a:t>
            </a:r>
            <a:r>
              <a:rPr lang="en-US" b="1" i="1" dirty="0" smtClean="0">
                <a:solidFill>
                  <a:schemeClr val="accent1">
                    <a:lumMod val="75000"/>
                  </a:schemeClr>
                </a:solidFill>
              </a:rPr>
              <a:t>y</a:t>
            </a:r>
            <a:r>
              <a:rPr lang="en-US" b="1" i="1" dirty="0" smtClean="0"/>
              <a:t> </a:t>
            </a:r>
            <a:r>
              <a:rPr lang="en-US" b="1" dirty="0" smtClean="0"/>
              <a:t>we’re doing it, and </a:t>
            </a:r>
            <a:r>
              <a:rPr lang="en-US" b="1" dirty="0" smtClean="0">
                <a:solidFill>
                  <a:schemeClr val="accent1">
                    <a:lumMod val="75000"/>
                  </a:schemeClr>
                </a:solidFill>
              </a:rPr>
              <a:t>proper desire of </a:t>
            </a:r>
            <a:r>
              <a:rPr lang="en-US" b="1" i="1" u="sng" dirty="0" smtClean="0">
                <a:solidFill>
                  <a:schemeClr val="accent1">
                    <a:lumMod val="75000"/>
                  </a:schemeClr>
                </a:solidFill>
              </a:rPr>
              <a:t>how</a:t>
            </a:r>
            <a:r>
              <a:rPr lang="en-US" b="1" i="1" dirty="0" smtClean="0"/>
              <a:t> </a:t>
            </a:r>
            <a:r>
              <a:rPr lang="en-US" b="1" dirty="0" smtClean="0"/>
              <a:t>we’re doing it (to please God, instead of me/us), rather than from technical gadgetry and deliberate manipulations, </a:t>
            </a:r>
            <a:r>
              <a:rPr lang="en-US" b="1" u="sng" dirty="0" smtClean="0">
                <a:solidFill>
                  <a:schemeClr val="accent1">
                    <a:lumMod val="75000"/>
                  </a:schemeClr>
                </a:solidFill>
              </a:rPr>
              <a:t>1Cor.11:20-29 </a:t>
            </a:r>
            <a:r>
              <a:rPr lang="en-US" b="1" u="sng" dirty="0" smtClean="0">
                <a:solidFill>
                  <a:schemeClr val="accent1">
                    <a:lumMod val="75000"/>
                  </a:schemeClr>
                </a:solidFill>
                <a:sym typeface="Wingdings" pitchFamily="2" charset="2"/>
              </a:rPr>
              <a:t> 30</a:t>
            </a:r>
            <a:r>
              <a:rPr lang="en-US" b="1" dirty="0" smtClean="0">
                <a:sym typeface="Wingdings" pitchFamily="2" charset="2"/>
              </a:rPr>
              <a:t>. </a:t>
            </a:r>
            <a:endParaRPr lang="en-US" b="1" dirty="0" smtClean="0"/>
          </a:p>
          <a:p>
            <a:pPr marL="822960" lvl="1" indent="-457200">
              <a:buFont typeface="+mj-lt"/>
              <a:buAutoNum type="arabicPeriod"/>
            </a:pPr>
            <a:endParaRPr lang="en-US" b="1" dirty="0" smtClean="0"/>
          </a:p>
          <a:p>
            <a:pPr marL="822960" lvl="1" indent="-457200">
              <a:buFont typeface="+mj-lt"/>
              <a:buAutoNum type="arabicPeriod"/>
            </a:pPr>
            <a:endParaRPr lang="en-US" b="1" dirty="0">
              <a:solidFill>
                <a:schemeClr val="accent1">
                  <a:lumMod val="75000"/>
                </a:schemeClr>
              </a:solidFill>
            </a:endParaRPr>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351" y="665462"/>
            <a:ext cx="7428155" cy="956812"/>
          </a:xfrm>
        </p:spPr>
        <p:txBody>
          <a:bodyPr>
            <a:noAutofit/>
          </a:bodyPr>
          <a:lstStyle/>
          <a:p>
            <a:r>
              <a:rPr lang="en-US" sz="2800" b="1" dirty="0" smtClean="0"/>
              <a:t>For a congregation to grow, its members must enjoy worship and bible study.</a:t>
            </a:r>
            <a:endParaRPr lang="en-US" sz="2800" b="1" dirty="0"/>
          </a:p>
        </p:txBody>
      </p:sp>
      <p:sp>
        <p:nvSpPr>
          <p:cNvPr id="3" name="Content Placeholder 2"/>
          <p:cNvSpPr>
            <a:spLocks noGrp="1"/>
          </p:cNvSpPr>
          <p:nvPr>
            <p:ph idx="1"/>
          </p:nvPr>
        </p:nvSpPr>
        <p:spPr>
          <a:xfrm>
            <a:off x="914400" y="1855695"/>
            <a:ext cx="7575082" cy="4583608"/>
          </a:xfrm>
        </p:spPr>
        <p:txBody>
          <a:bodyPr>
            <a:normAutofit/>
          </a:bodyPr>
          <a:lstStyle/>
          <a:p>
            <a:r>
              <a:rPr lang="en-US" b="1" dirty="0" smtClean="0"/>
              <a:t>So, how do we “enjoy” worship and bible study without corrupting them with carnal influences?</a:t>
            </a:r>
          </a:p>
          <a:p>
            <a:pPr marL="822960" lvl="1" indent="-457200">
              <a:buFont typeface="+mj-lt"/>
              <a:buAutoNum type="arabicPeriod" startAt="4"/>
            </a:pPr>
            <a:r>
              <a:rPr lang="en-US" b="1" dirty="0" smtClean="0"/>
              <a:t>Adopt the </a:t>
            </a:r>
            <a:r>
              <a:rPr lang="en-US" b="1" i="1" dirty="0" smtClean="0"/>
              <a:t>mind, heart, </a:t>
            </a:r>
            <a:r>
              <a:rPr lang="en-US" b="1" dirty="0" smtClean="0"/>
              <a:t>and </a:t>
            </a:r>
            <a:r>
              <a:rPr lang="en-US" b="1" i="1" dirty="0" smtClean="0"/>
              <a:t>desires </a:t>
            </a:r>
            <a:r>
              <a:rPr lang="en-US" b="1" dirty="0" smtClean="0"/>
              <a:t>of David in and toward worship of God and the study of His word:  (as evident in </a:t>
            </a:r>
            <a:r>
              <a:rPr lang="en-US" b="1" u="sng" dirty="0" smtClean="0">
                <a:solidFill>
                  <a:schemeClr val="accent1">
                    <a:lumMod val="75000"/>
                  </a:schemeClr>
                </a:solidFill>
              </a:rPr>
              <a:t>Psalms</a:t>
            </a:r>
            <a:r>
              <a:rPr lang="en-US" b="1" dirty="0" smtClean="0"/>
              <a:t>)</a:t>
            </a:r>
          </a:p>
          <a:p>
            <a:pPr marL="822960" lvl="1" indent="-457200">
              <a:buNone/>
            </a:pPr>
            <a:r>
              <a:rPr lang="en-US" b="1" i="1" dirty="0" smtClean="0">
                <a:solidFill>
                  <a:schemeClr val="accent1">
                    <a:lumMod val="75000"/>
                  </a:schemeClr>
                </a:solidFill>
              </a:rPr>
              <a:t>“Blessed is the man who does not walk in the counsel of the wicked, nor stand in the path of sinners, nor sit in the seat of scoffers! But his delight is in the law of the Lord, and in His law he meditates day and night.” </a:t>
            </a:r>
            <a:r>
              <a:rPr lang="en-US" b="1" u="sng" dirty="0" smtClean="0">
                <a:solidFill>
                  <a:schemeClr val="accent1">
                    <a:lumMod val="75000"/>
                  </a:schemeClr>
                </a:solidFill>
              </a:rPr>
              <a:t>1:1-2</a:t>
            </a:r>
            <a:endParaRPr lang="en-US" b="1" i="1" dirty="0" smtClean="0">
              <a:solidFill>
                <a:schemeClr val="accent1">
                  <a:lumMod val="75000"/>
                </a:schemeClr>
              </a:solidFill>
            </a:endParaRPr>
          </a:p>
          <a:p>
            <a:pPr marL="822960" lvl="1" indent="-457200">
              <a:buNone/>
            </a:pPr>
            <a:r>
              <a:rPr lang="en-US" b="1" i="1" dirty="0" smtClean="0">
                <a:solidFill>
                  <a:schemeClr val="accent1">
                    <a:lumMod val="75000"/>
                  </a:schemeClr>
                </a:solidFill>
              </a:rPr>
              <a:t>“Worship the Lord with reverence, and rejoice with trembling.” </a:t>
            </a:r>
            <a:r>
              <a:rPr lang="en-US" b="1" u="sng" dirty="0" smtClean="0">
                <a:solidFill>
                  <a:schemeClr val="accent1">
                    <a:lumMod val="75000"/>
                  </a:schemeClr>
                </a:solidFill>
              </a:rPr>
              <a:t>2:11</a:t>
            </a:r>
            <a:endParaRPr lang="en-US" b="1" dirty="0" smtClean="0">
              <a:solidFill>
                <a:schemeClr val="accent1">
                  <a:lumMod val="75000"/>
                </a:schemeClr>
              </a:solidFill>
            </a:endParaRPr>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To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Righ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Righ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351" y="665462"/>
            <a:ext cx="7428155" cy="956812"/>
          </a:xfrm>
        </p:spPr>
        <p:txBody>
          <a:bodyPr>
            <a:noAutofit/>
          </a:bodyPr>
          <a:lstStyle/>
          <a:p>
            <a:r>
              <a:rPr lang="en-US" sz="2800" b="1" dirty="0" smtClean="0"/>
              <a:t>For a congregation to grow, its members must enjoy worship and bible study.</a:t>
            </a:r>
            <a:endParaRPr lang="en-US" sz="2800" b="1" dirty="0"/>
          </a:p>
        </p:txBody>
      </p:sp>
      <p:sp>
        <p:nvSpPr>
          <p:cNvPr id="3" name="Content Placeholder 2"/>
          <p:cNvSpPr>
            <a:spLocks noGrp="1"/>
          </p:cNvSpPr>
          <p:nvPr>
            <p:ph idx="1"/>
          </p:nvPr>
        </p:nvSpPr>
        <p:spPr>
          <a:xfrm>
            <a:off x="914400" y="1855695"/>
            <a:ext cx="7575082" cy="4583608"/>
          </a:xfrm>
        </p:spPr>
        <p:txBody>
          <a:bodyPr>
            <a:normAutofit/>
          </a:bodyPr>
          <a:lstStyle/>
          <a:p>
            <a:r>
              <a:rPr lang="en-US" b="1" dirty="0" smtClean="0"/>
              <a:t>So, how do we “enjoy” worship and bible study without corrupting them with carnal influences?</a:t>
            </a:r>
          </a:p>
          <a:p>
            <a:pPr marL="822960" lvl="1" indent="-457200">
              <a:buFont typeface="+mj-lt"/>
              <a:buAutoNum type="arabicPeriod" startAt="4"/>
            </a:pPr>
            <a:r>
              <a:rPr lang="en-US" b="1" dirty="0" smtClean="0"/>
              <a:t>Adopt the </a:t>
            </a:r>
            <a:r>
              <a:rPr lang="en-US" b="1" i="1" dirty="0" smtClean="0"/>
              <a:t>mind, heart, </a:t>
            </a:r>
            <a:r>
              <a:rPr lang="en-US" b="1" dirty="0" smtClean="0"/>
              <a:t>and </a:t>
            </a:r>
            <a:r>
              <a:rPr lang="en-US" b="1" i="1" dirty="0" smtClean="0"/>
              <a:t>desires </a:t>
            </a:r>
            <a:r>
              <a:rPr lang="en-US" b="1" dirty="0" smtClean="0"/>
              <a:t>of David in and toward worship of God and the study of His word:  (as evident in </a:t>
            </a:r>
            <a:r>
              <a:rPr lang="en-US" b="1" u="sng" dirty="0" smtClean="0">
                <a:solidFill>
                  <a:schemeClr val="accent1">
                    <a:lumMod val="75000"/>
                  </a:schemeClr>
                </a:solidFill>
              </a:rPr>
              <a:t>Psalms</a:t>
            </a:r>
            <a:r>
              <a:rPr lang="en-US" b="1" dirty="0" smtClean="0"/>
              <a:t>)</a:t>
            </a:r>
          </a:p>
          <a:p>
            <a:pPr marL="822960" lvl="1" indent="-457200">
              <a:buNone/>
            </a:pPr>
            <a:r>
              <a:rPr lang="en-US" sz="2000" b="1" i="1" dirty="0" smtClean="0">
                <a:solidFill>
                  <a:schemeClr val="accent1">
                    <a:lumMod val="75000"/>
                  </a:schemeClr>
                </a:solidFill>
              </a:rPr>
              <a:t>“The law of the Lord is perfect, restoring the soul, the testimony of the Lord is sure, making wise the simple…Let the words of my mouth and the meditations of my heart be acceptable in Thy sight, O Lord, my rock and my redeemer.” </a:t>
            </a:r>
            <a:r>
              <a:rPr lang="en-US" sz="2000" b="1" u="sng" dirty="0" smtClean="0">
                <a:solidFill>
                  <a:schemeClr val="accent1">
                    <a:lumMod val="75000"/>
                  </a:schemeClr>
                </a:solidFill>
              </a:rPr>
              <a:t>19:7,14</a:t>
            </a:r>
            <a:endParaRPr lang="en-US" sz="2000" b="1" i="1" dirty="0" smtClean="0">
              <a:solidFill>
                <a:schemeClr val="accent1">
                  <a:lumMod val="75000"/>
                </a:schemeClr>
              </a:solidFill>
            </a:endParaRPr>
          </a:p>
          <a:p>
            <a:pPr marL="822960" lvl="1" indent="-457200">
              <a:buNone/>
            </a:pPr>
            <a:r>
              <a:rPr lang="en-US" sz="2000" b="1" i="1" dirty="0" smtClean="0">
                <a:solidFill>
                  <a:schemeClr val="accent1">
                    <a:lumMod val="75000"/>
                  </a:schemeClr>
                </a:solidFill>
              </a:rPr>
              <a:t>“Ascribe to the Lord, O sons of the mighty, ascribe to the glory and strength.  Ascribe to the Lord the glory due to His name; worship Him in holy array.”  </a:t>
            </a:r>
            <a:r>
              <a:rPr lang="en-US" sz="2000" b="1" u="sng" dirty="0" smtClean="0">
                <a:solidFill>
                  <a:schemeClr val="accent1">
                    <a:lumMod val="75000"/>
                  </a:schemeClr>
                </a:solidFill>
              </a:rPr>
              <a:t>29:1-2</a:t>
            </a:r>
            <a:endParaRPr lang="en-US" sz="2000" b="1" dirty="0" smtClean="0">
              <a:solidFill>
                <a:schemeClr val="accent1">
                  <a:lumMod val="75000"/>
                </a:schemeClr>
              </a:solidFill>
            </a:endParaRPr>
          </a:p>
          <a:p>
            <a:pPr marL="822960" lvl="1" indent="-457200">
              <a:buNone/>
            </a:pPr>
            <a:endParaRPr lang="en-US" b="1" dirty="0" smtClean="0">
              <a:solidFill>
                <a:schemeClr val="accent1">
                  <a:lumMod val="75000"/>
                </a:schemeClr>
              </a:solidFill>
            </a:endParaRPr>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Righ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Righ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351" y="665462"/>
            <a:ext cx="7428155" cy="956812"/>
          </a:xfrm>
        </p:spPr>
        <p:txBody>
          <a:bodyPr>
            <a:noAutofit/>
          </a:bodyPr>
          <a:lstStyle/>
          <a:p>
            <a:r>
              <a:rPr lang="en-US" sz="2800" b="1" dirty="0" smtClean="0"/>
              <a:t>For a congregation to grow, its members must enjoy worship and bible study.</a:t>
            </a:r>
            <a:endParaRPr lang="en-US" sz="2800" b="1" dirty="0"/>
          </a:p>
        </p:txBody>
      </p:sp>
      <p:sp>
        <p:nvSpPr>
          <p:cNvPr id="3" name="Content Placeholder 2"/>
          <p:cNvSpPr>
            <a:spLocks noGrp="1"/>
          </p:cNvSpPr>
          <p:nvPr>
            <p:ph idx="1"/>
          </p:nvPr>
        </p:nvSpPr>
        <p:spPr>
          <a:xfrm>
            <a:off x="914400" y="1855695"/>
            <a:ext cx="7575082" cy="4583608"/>
          </a:xfrm>
        </p:spPr>
        <p:txBody>
          <a:bodyPr>
            <a:normAutofit/>
          </a:bodyPr>
          <a:lstStyle/>
          <a:p>
            <a:r>
              <a:rPr lang="en-US" b="1" dirty="0" smtClean="0"/>
              <a:t>So, how do we “enjoy” worship and bible study without corrupting them with carnal influences?</a:t>
            </a:r>
          </a:p>
          <a:p>
            <a:pPr marL="822960" lvl="1" indent="-457200">
              <a:buFont typeface="+mj-lt"/>
              <a:buAutoNum type="arabicPeriod" startAt="4"/>
            </a:pPr>
            <a:r>
              <a:rPr lang="en-US" b="1" dirty="0" smtClean="0"/>
              <a:t>Adopt the </a:t>
            </a:r>
            <a:r>
              <a:rPr lang="en-US" b="1" i="1" dirty="0" smtClean="0"/>
              <a:t>mind, heart, </a:t>
            </a:r>
            <a:r>
              <a:rPr lang="en-US" b="1" dirty="0" smtClean="0"/>
              <a:t>and </a:t>
            </a:r>
            <a:r>
              <a:rPr lang="en-US" b="1" i="1" dirty="0" smtClean="0"/>
              <a:t>desires </a:t>
            </a:r>
            <a:r>
              <a:rPr lang="en-US" b="1" dirty="0" smtClean="0"/>
              <a:t>of David in and toward worship of God and the study of His word:  (as evident in </a:t>
            </a:r>
            <a:r>
              <a:rPr lang="en-US" b="1" u="sng" dirty="0" smtClean="0">
                <a:solidFill>
                  <a:schemeClr val="accent1">
                    <a:lumMod val="75000"/>
                  </a:schemeClr>
                </a:solidFill>
              </a:rPr>
              <a:t>Psalms</a:t>
            </a:r>
            <a:r>
              <a:rPr lang="en-US" b="1" dirty="0" smtClean="0"/>
              <a:t>)</a:t>
            </a:r>
          </a:p>
          <a:p>
            <a:pPr marL="822960" lvl="1" indent="-457200">
              <a:buNone/>
            </a:pPr>
            <a:r>
              <a:rPr lang="en-US" sz="2000" b="1" i="1" dirty="0" smtClean="0">
                <a:solidFill>
                  <a:schemeClr val="accent1">
                    <a:lumMod val="75000"/>
                  </a:schemeClr>
                </a:solidFill>
              </a:rPr>
              <a:t>“All the earth will worship Thee, and will sing praises to Thee; They will sing praises to Thy name.” </a:t>
            </a:r>
            <a:r>
              <a:rPr lang="en-US" sz="2000" b="1" u="sng" dirty="0" smtClean="0">
                <a:solidFill>
                  <a:schemeClr val="accent1">
                    <a:lumMod val="75000"/>
                  </a:schemeClr>
                </a:solidFill>
              </a:rPr>
              <a:t>66:4</a:t>
            </a:r>
            <a:endParaRPr lang="en-US" sz="2000" b="1" i="1" dirty="0" smtClean="0">
              <a:solidFill>
                <a:schemeClr val="accent1">
                  <a:lumMod val="75000"/>
                </a:schemeClr>
              </a:solidFill>
            </a:endParaRPr>
          </a:p>
          <a:p>
            <a:pPr marL="822960" lvl="1" indent="-457200">
              <a:buNone/>
            </a:pPr>
            <a:r>
              <a:rPr lang="en-US" sz="2000" b="1" dirty="0" smtClean="0">
                <a:solidFill>
                  <a:schemeClr val="accent1">
                    <a:lumMod val="75000"/>
                  </a:schemeClr>
                </a:solidFill>
              </a:rPr>
              <a:t>“</a:t>
            </a:r>
            <a:r>
              <a:rPr lang="en-US" sz="2000" b="1" i="1" dirty="0" smtClean="0">
                <a:solidFill>
                  <a:schemeClr val="accent1">
                    <a:lumMod val="75000"/>
                  </a:schemeClr>
                </a:solidFill>
              </a:rPr>
              <a:t>Blessed is the man whom Thou dost chasten, O Lord, and dost teach out of Thy law;”  </a:t>
            </a:r>
            <a:r>
              <a:rPr lang="en-US" sz="2000" b="1" u="sng" dirty="0" smtClean="0">
                <a:solidFill>
                  <a:schemeClr val="accent1">
                    <a:lumMod val="75000"/>
                  </a:schemeClr>
                </a:solidFill>
              </a:rPr>
              <a:t>94:12</a:t>
            </a:r>
            <a:endParaRPr lang="en-US" sz="2000" b="1" dirty="0" smtClean="0">
              <a:solidFill>
                <a:schemeClr val="accent1">
                  <a:lumMod val="75000"/>
                </a:schemeClr>
              </a:solidFill>
            </a:endParaRPr>
          </a:p>
          <a:p>
            <a:pPr marL="822960" lvl="1" indent="-457200">
              <a:buNone/>
            </a:pPr>
            <a:r>
              <a:rPr lang="en-US" sz="2000" b="1" i="1" dirty="0" smtClean="0">
                <a:solidFill>
                  <a:schemeClr val="accent1">
                    <a:lumMod val="75000"/>
                  </a:schemeClr>
                </a:solidFill>
              </a:rPr>
              <a:t>“Exalt the Lord our God, and worship at His footstool; holy is He…Exalt the Lord our God, and worship at His holy hill; for holy is the Lord our God.”  </a:t>
            </a:r>
            <a:r>
              <a:rPr lang="en-US" sz="2000" b="1" u="sng" dirty="0" smtClean="0">
                <a:solidFill>
                  <a:schemeClr val="accent1">
                    <a:lumMod val="75000"/>
                  </a:schemeClr>
                </a:solidFill>
              </a:rPr>
              <a:t>99:5,9</a:t>
            </a:r>
            <a:endParaRPr lang="en-US" sz="2000" b="1" dirty="0" smtClean="0">
              <a:solidFill>
                <a:schemeClr val="accent1">
                  <a:lumMod val="75000"/>
                </a:schemeClr>
              </a:solidFill>
            </a:endParaRPr>
          </a:p>
          <a:p>
            <a:pPr marL="822960" lvl="1" indent="-457200">
              <a:buNone/>
            </a:pPr>
            <a:r>
              <a:rPr lang="en-US" sz="2000" b="1" dirty="0" smtClean="0">
                <a:solidFill>
                  <a:schemeClr val="tx1"/>
                </a:solidFill>
              </a:rPr>
              <a:t>Please also read</a:t>
            </a:r>
            <a:r>
              <a:rPr lang="en-US" sz="2000" b="1" dirty="0" smtClean="0">
                <a:solidFill>
                  <a:schemeClr val="accent1">
                    <a:lumMod val="75000"/>
                  </a:schemeClr>
                </a:solidFill>
              </a:rPr>
              <a:t> </a:t>
            </a:r>
            <a:r>
              <a:rPr lang="en-US" sz="2000" b="1" u="sng" dirty="0" smtClean="0">
                <a:solidFill>
                  <a:schemeClr val="accent1">
                    <a:lumMod val="75000"/>
                  </a:schemeClr>
                </a:solidFill>
              </a:rPr>
              <a:t>119:1-176</a:t>
            </a:r>
            <a:r>
              <a:rPr lang="en-US" sz="2000" b="1" dirty="0" smtClean="0">
                <a:solidFill>
                  <a:schemeClr val="accent1">
                    <a:lumMod val="75000"/>
                  </a:schemeClr>
                </a:solidFill>
              </a:rPr>
              <a:t>, </a:t>
            </a:r>
            <a:r>
              <a:rPr lang="en-US" sz="2000" b="1" dirty="0" smtClean="0">
                <a:solidFill>
                  <a:schemeClr val="tx1"/>
                </a:solidFill>
              </a:rPr>
              <a:t>and adopt David’s attitude.</a:t>
            </a:r>
            <a:r>
              <a:rPr lang="en-US" sz="2000" b="1" dirty="0" smtClean="0">
                <a:solidFill>
                  <a:schemeClr val="accent1">
                    <a:lumMod val="75000"/>
                  </a:schemeClr>
                </a:solidFill>
              </a:rPr>
              <a:t> </a:t>
            </a:r>
          </a:p>
          <a:p>
            <a:pPr marL="822960" lvl="1" indent="-457200">
              <a:buNone/>
            </a:pPr>
            <a:endParaRPr lang="en-US" b="1" dirty="0" smtClean="0">
              <a:solidFill>
                <a:schemeClr val="accent1">
                  <a:lumMod val="75000"/>
                </a:schemeClr>
              </a:solidFill>
            </a:endParaRPr>
          </a:p>
        </p:txBody>
      </p:sp>
      <p:sp>
        <p:nvSpPr>
          <p:cNvPr id="4" name="TextBox 3"/>
          <p:cNvSpPr txBox="1"/>
          <p:nvPr/>
        </p:nvSpPr>
        <p:spPr>
          <a:xfrm>
            <a:off x="4616824" y="3"/>
            <a:ext cx="3558988" cy="584776"/>
          </a:xfrm>
          <a:prstGeom prst="rect">
            <a:avLst/>
          </a:prstGeom>
          <a:noFill/>
        </p:spPr>
        <p:txBody>
          <a:bodyPr wrap="square" rtlCol="0">
            <a:spAutoFit/>
          </a:bodyPr>
          <a:lstStyle/>
          <a:p>
            <a:pPr algn="ctr"/>
            <a:r>
              <a:rPr lang="en-US" sz="1600" b="1" dirty="0" smtClean="0">
                <a:solidFill>
                  <a:schemeClr val="bg1"/>
                </a:solidFill>
              </a:rPr>
              <a:t>How to Grow a Church #4</a:t>
            </a:r>
          </a:p>
          <a:p>
            <a:pPr algn="ctr"/>
            <a:r>
              <a:rPr lang="en-US" sz="1600" b="1" dirty="0" smtClean="0">
                <a:solidFill>
                  <a:schemeClr val="bg1"/>
                </a:solidFill>
              </a:rPr>
              <a:t> </a:t>
            </a:r>
            <a:r>
              <a:rPr lang="en-US" sz="1600" b="1" i="1" dirty="0" smtClean="0">
                <a:solidFill>
                  <a:schemeClr val="bg2"/>
                </a:solidFill>
              </a:rPr>
              <a:t>The Importance of Worship</a:t>
            </a:r>
            <a:endParaRPr lang="en-US" sz="1600" b="1" dirty="0">
              <a:solidFill>
                <a:schemeClr val="bg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Righ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Righ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Righ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Righ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1090</TotalTime>
  <Words>1546</Words>
  <Application>Microsoft Macintosh PowerPoint</Application>
  <PresentationFormat>On-screen Show (4:3)</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PowerPoint Presentation</vt:lpstr>
      <vt:lpstr>How to Grow a Church, Part 4</vt:lpstr>
      <vt:lpstr>For a congregation to grow, its members must enjoy worship and bible study.</vt:lpstr>
      <vt:lpstr>For a congregation to grow, its members must enjoy worship and bible study.</vt:lpstr>
      <vt:lpstr>For a congregation to grow, its members must enjoy worship and bible study.</vt:lpstr>
      <vt:lpstr>For a congregation to grow, its members must enjoy worship and bible study.</vt:lpstr>
      <vt:lpstr>For a congregation to grow, its members must enjoy worship and bible study.</vt:lpstr>
      <vt:lpstr>For a congregation to grow, its members must enjoy worship and bible study.</vt:lpstr>
      <vt:lpstr>For a congregation to grow, its members must enjoy worship and bible study.</vt:lpstr>
      <vt:lpstr>For a congregation to grow, its members must enjoy worship and bible study.</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Grow a Church, Part 3</dc:title>
  <dc:creator>Philip Strong</dc:creator>
  <cp:lastModifiedBy>Philip Strong</cp:lastModifiedBy>
  <cp:revision>41</cp:revision>
  <cp:lastPrinted>2014-06-06T17:37:32Z</cp:lastPrinted>
  <dcterms:created xsi:type="dcterms:W3CDTF">2012-09-01T20:09:42Z</dcterms:created>
  <dcterms:modified xsi:type="dcterms:W3CDTF">2016-09-18T20:41:08Z</dcterms:modified>
</cp:coreProperties>
</file>