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12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-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8A7A4-570E-4CB7-BA72-397F0F84A9AD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EF899-F21A-4641-BD7A-6612336B7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59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18,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xmlns:p14="http://schemas.microsoft.com/office/powerpoint/2010/main">
    <p:newsflash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345703"/>
      </p:ext>
    </p:extLst>
  </p:cSld>
  <p:clrMapOvr>
    <a:masterClrMapping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345703"/>
      </p:ext>
    </p:extLst>
  </p:cSld>
  <p:clrMapOvr>
    <a:masterClrMapping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9173" y="2605498"/>
            <a:ext cx="3580946" cy="1559360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How to Grow a Church, Part 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10635"/>
            <a:ext cx="3309803" cy="1628625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Having spent basically one lesson on introductory material, and one on </a:t>
            </a:r>
            <a:r>
              <a:rPr lang="en-US" sz="2000" b="1" u="sng" dirty="0" smtClean="0">
                <a:solidFill>
                  <a:schemeClr val="accent1"/>
                </a:solidFill>
              </a:rPr>
              <a:t>Acts 9:31</a:t>
            </a:r>
            <a:r>
              <a:rPr lang="en-US" sz="2000" b="1" dirty="0" smtClean="0"/>
              <a:t>, let’s now move on to…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87601" y="411910"/>
            <a:ext cx="34467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Understanding Growth as: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bg2"/>
                </a:solidFill>
              </a:rPr>
              <a:t>A Necessity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bg2"/>
                </a:solidFill>
              </a:rPr>
              <a:t>An </a:t>
            </a:r>
            <a:r>
              <a:rPr lang="en-US" sz="2000" b="1" i="1" dirty="0" smtClean="0">
                <a:solidFill>
                  <a:schemeClr val="bg2"/>
                </a:solidFill>
              </a:rPr>
              <a:t>Inside – Out </a:t>
            </a:r>
            <a:r>
              <a:rPr lang="en-US" sz="2000" b="1" dirty="0" smtClean="0">
                <a:solidFill>
                  <a:schemeClr val="bg2"/>
                </a:solidFill>
              </a:rPr>
              <a:t>Proposition.</a:t>
            </a:r>
            <a:endParaRPr lang="en-US" sz="2000" b="1" dirty="0">
              <a:solidFill>
                <a:schemeClr val="bg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75475" y="1167075"/>
            <a:ext cx="4263259" cy="3707182"/>
            <a:chOff x="175475" y="1167075"/>
            <a:chExt cx="4263259" cy="3707182"/>
          </a:xfrm>
        </p:grpSpPr>
        <p:pic>
          <p:nvPicPr>
            <p:cNvPr id="4" name="Picture 3" descr="growing church plant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75" y="1167075"/>
              <a:ext cx="4263259" cy="370718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 rot="20479607">
              <a:off x="1553510" y="2041221"/>
              <a:ext cx="641522" cy="92333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spAutoFit/>
            </a:bodyPr>
            <a:lstStyle/>
            <a:p>
              <a:pPr algn="ctr"/>
              <a:r>
                <a:rPr lang="en-US" sz="5400" b="1" cap="none" spc="0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a</a:t>
              </a:r>
              <a:endPara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9923081"/>
      </p:ext>
    </p:extLst>
  </p:cSld>
  <p:clrMapOvr>
    <a:masterClrMapping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Enjoying Peace</a:t>
            </a:r>
          </a:p>
          <a:p>
            <a:r>
              <a:rPr lang="en-US" b="1" dirty="0" smtClean="0"/>
              <a:t>Being Built Up</a:t>
            </a:r>
          </a:p>
          <a:p>
            <a:r>
              <a:rPr lang="en-US" b="1" dirty="0" smtClean="0"/>
              <a:t>Going On</a:t>
            </a:r>
          </a:p>
          <a:p>
            <a:r>
              <a:rPr lang="en-US" b="1" dirty="0" smtClean="0"/>
              <a:t>In the Fear of the Lord</a:t>
            </a:r>
          </a:p>
          <a:p>
            <a:r>
              <a:rPr lang="en-US" b="1" dirty="0" smtClean="0"/>
              <a:t>and in the Comfort of the Holy Spirit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Now let’s see if we can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understand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 little more about helping a church grow (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1Cor.3:6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39833" y="3884895"/>
            <a:ext cx="3304572" cy="1009834"/>
          </a:xfrm>
        </p:spPr>
        <p:txBody>
          <a:bodyPr/>
          <a:lstStyle/>
          <a:p>
            <a:r>
              <a:rPr lang="en-US" b="1" dirty="0" smtClean="0"/>
              <a:t>Keys to Growing a Church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894729"/>
            <a:ext cx="3298784" cy="984286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A quick review of </a:t>
            </a:r>
          </a:p>
          <a:p>
            <a:pPr algn="ctr"/>
            <a:r>
              <a:rPr lang="en-US" sz="2000" b="1" u="sng" dirty="0" smtClean="0"/>
              <a:t>Acts 9:31</a:t>
            </a:r>
            <a:endParaRPr lang="en-US" sz="2000" b="1" dirty="0"/>
          </a:p>
        </p:txBody>
      </p:sp>
      <p:pic>
        <p:nvPicPr>
          <p:cNvPr id="5" name="Picture 4" descr="growing church pla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921" y="651776"/>
            <a:ext cx="3625749" cy="3152827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146" y="651563"/>
            <a:ext cx="7024744" cy="744100"/>
          </a:xfrm>
        </p:spPr>
        <p:txBody>
          <a:bodyPr/>
          <a:lstStyle/>
          <a:p>
            <a:r>
              <a:rPr lang="en-US" b="1" dirty="0" smtClean="0"/>
              <a:t>Keys to Growing a Church: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146" y="1568919"/>
            <a:ext cx="7661710" cy="4793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3"/>
                </a:solidFill>
              </a:rPr>
              <a:t>Understand Growth as a Necessity.</a:t>
            </a:r>
          </a:p>
          <a:p>
            <a:r>
              <a:rPr lang="en-US" b="1" dirty="0" smtClean="0"/>
              <a:t>Everything that God created </a:t>
            </a:r>
            <a:r>
              <a:rPr lang="en-US" b="1" i="1" dirty="0" smtClean="0"/>
              <a:t>alive </a:t>
            </a:r>
            <a:r>
              <a:rPr lang="en-US" b="1" dirty="0" smtClean="0"/>
              <a:t>He expects to grow, mature, and reproduce, </a:t>
            </a:r>
            <a:r>
              <a:rPr lang="en-US" b="1" u="sng" dirty="0" smtClean="0">
                <a:solidFill>
                  <a:schemeClr val="accent3"/>
                </a:solidFill>
              </a:rPr>
              <a:t>Gen.1</a:t>
            </a:r>
            <a:r>
              <a:rPr lang="en-US" b="1" u="sng" dirty="0" smtClean="0">
                <a:solidFill>
                  <a:schemeClr val="accent3"/>
                </a:solidFill>
              </a:rPr>
              <a:t>:10,22,28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Isn’t a local church supposed to be </a:t>
            </a:r>
            <a:r>
              <a:rPr lang="en-US" b="1" i="1" dirty="0" smtClean="0"/>
              <a:t>alive, </a:t>
            </a:r>
            <a:r>
              <a:rPr lang="en-US" b="1" i="1" dirty="0"/>
              <a:t> </a:t>
            </a:r>
            <a:r>
              <a:rPr lang="en-US" b="1" i="1" dirty="0" smtClean="0"/>
              <a:t>    </a:t>
            </a:r>
            <a:r>
              <a:rPr lang="en-US" b="1" u="sng" dirty="0" smtClean="0">
                <a:solidFill>
                  <a:schemeClr val="accent3"/>
                </a:solidFill>
              </a:rPr>
              <a:t>Rev</a:t>
            </a:r>
            <a:r>
              <a:rPr lang="en-US" b="1" u="sng" dirty="0" smtClean="0">
                <a:solidFill>
                  <a:schemeClr val="accent3"/>
                </a:solidFill>
              </a:rPr>
              <a:t>.3:1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Many local churches don’t grow because they don’t understand it as an </a:t>
            </a:r>
            <a:r>
              <a:rPr lang="en-US" b="1" i="1" dirty="0" smtClean="0"/>
              <a:t>expectation, </a:t>
            </a:r>
            <a:r>
              <a:rPr lang="en-US" b="1" dirty="0" smtClean="0"/>
              <a:t>and therefore a </a:t>
            </a:r>
            <a:r>
              <a:rPr lang="en-US" b="1" i="1" dirty="0" smtClean="0"/>
              <a:t>requirement, </a:t>
            </a:r>
            <a:r>
              <a:rPr lang="en-US" b="1" dirty="0" smtClean="0"/>
              <a:t>of God!</a:t>
            </a:r>
          </a:p>
          <a:p>
            <a:pPr lvl="1">
              <a:buFont typeface="Wingdings" pitchFamily="2" charset="2"/>
              <a:buChar char="Ø"/>
            </a:pPr>
            <a:r>
              <a:rPr lang="en-US" b="1" u="sng" dirty="0" smtClean="0">
                <a:solidFill>
                  <a:schemeClr val="accent3"/>
                </a:solidFill>
              </a:rPr>
              <a:t>2Pet.1:4-5</a:t>
            </a:r>
            <a:r>
              <a:rPr lang="en-US" b="1" dirty="0" smtClean="0"/>
              <a:t>, </a:t>
            </a:r>
            <a:r>
              <a:rPr lang="en-US" b="1" i="1" dirty="0" smtClean="0"/>
              <a:t>“applying all diligence…supply”</a:t>
            </a:r>
          </a:p>
          <a:p>
            <a:pPr lvl="1">
              <a:buFont typeface="Wingdings" pitchFamily="2" charset="2"/>
              <a:buChar char="Ø"/>
            </a:pPr>
            <a:r>
              <a:rPr lang="en-US" b="1" u="sng" dirty="0" smtClean="0">
                <a:solidFill>
                  <a:schemeClr val="accent3"/>
                </a:solidFill>
              </a:rPr>
              <a:t>2Pet.1:8</a:t>
            </a:r>
            <a:r>
              <a:rPr lang="en-US" b="1" dirty="0" smtClean="0"/>
              <a:t>, </a:t>
            </a:r>
            <a:r>
              <a:rPr lang="en-US" b="1" i="1" dirty="0" smtClean="0"/>
              <a:t>“and are increasing”</a:t>
            </a:r>
          </a:p>
          <a:p>
            <a:pPr lvl="1">
              <a:buFont typeface="Wingdings" pitchFamily="2" charset="2"/>
              <a:buChar char="Ø"/>
            </a:pPr>
            <a:r>
              <a:rPr lang="en-US" b="1" u="sng" dirty="0" smtClean="0">
                <a:solidFill>
                  <a:schemeClr val="accent3"/>
                </a:solidFill>
              </a:rPr>
              <a:t>2Pet.3:18</a:t>
            </a:r>
            <a:r>
              <a:rPr lang="en-US" b="1" dirty="0" smtClean="0"/>
              <a:t>, </a:t>
            </a:r>
            <a:r>
              <a:rPr lang="en-US" b="1" i="1" dirty="0" smtClean="0"/>
              <a:t>“but grow in the grace and knowledge”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610501" y="78791"/>
            <a:ext cx="358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How to Grow a Church, Part 3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146" y="651563"/>
            <a:ext cx="7024744" cy="744100"/>
          </a:xfrm>
        </p:spPr>
        <p:txBody>
          <a:bodyPr/>
          <a:lstStyle/>
          <a:p>
            <a:r>
              <a:rPr lang="en-US" b="1" dirty="0" smtClean="0"/>
              <a:t>Keys to Growing a Church: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017" y="1568919"/>
            <a:ext cx="7921591" cy="47933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3"/>
                </a:solidFill>
              </a:rPr>
              <a:t>Understand Growth as a Necessity.</a:t>
            </a:r>
          </a:p>
          <a:p>
            <a:r>
              <a:rPr lang="en-US" b="1" dirty="0" smtClean="0"/>
              <a:t>When we (a local church) know something is supposed to happen (</a:t>
            </a:r>
            <a:r>
              <a:rPr lang="en-US" b="1" i="1" dirty="0" smtClean="0"/>
              <a:t>growth</a:t>
            </a:r>
            <a:r>
              <a:rPr lang="en-US" b="1" dirty="0" smtClean="0"/>
              <a:t>), and it doesn’t, we have two options: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Say, </a:t>
            </a:r>
            <a:r>
              <a:rPr lang="en-US" b="1" i="1" dirty="0" smtClean="0"/>
              <a:t>“Oh well, it’s sad, but I guess we just can’t grow here because….</a:t>
            </a:r>
            <a:r>
              <a:rPr lang="en-US" b="1" dirty="0" smtClean="0"/>
              <a:t>(insert fictitious reasons of choice);”</a:t>
            </a:r>
            <a:r>
              <a:rPr lang="en-US" b="1" i="1" dirty="0" smtClean="0"/>
              <a:t> </a:t>
            </a:r>
            <a:r>
              <a:rPr lang="en-US" b="1" dirty="0" smtClean="0"/>
              <a:t>or, </a:t>
            </a:r>
            <a:endParaRPr lang="en-US" b="1" i="1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Figure out what has interrupted and prevented the fulfillment of God’s natural order for all things living, and fix it!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“If a church is not growing, something is preventing it.” </a:t>
            </a:r>
            <a:r>
              <a:rPr lang="en-US" b="1" dirty="0" smtClean="0"/>
              <a:t>(H. Hailey)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Living things must either start growing or start dying.  So, each must choose which it will be for his/her congregation, </a:t>
            </a:r>
            <a:r>
              <a:rPr lang="en-US" b="1" u="sng" dirty="0" smtClean="0">
                <a:solidFill>
                  <a:schemeClr val="accent3"/>
                </a:solidFill>
              </a:rPr>
              <a:t>Josh. 24:15</a:t>
            </a:r>
            <a:r>
              <a:rPr lang="en-US" b="1" dirty="0" smtClean="0"/>
              <a:t>.  Make it a conscience choice for </a:t>
            </a:r>
            <a:r>
              <a:rPr lang="en-US" b="1" i="1" dirty="0" smtClean="0"/>
              <a:t>growth</a:t>
            </a:r>
            <a:r>
              <a:rPr lang="en-US" b="1" dirty="0" smtClean="0"/>
              <a:t>, and therefore </a:t>
            </a:r>
            <a:r>
              <a:rPr lang="en-US" b="1" i="1" dirty="0" smtClean="0"/>
              <a:t>productivity, </a:t>
            </a:r>
            <a:r>
              <a:rPr lang="en-US" b="1" u="sng" dirty="0" smtClean="0">
                <a:solidFill>
                  <a:schemeClr val="accent3"/>
                </a:solidFill>
              </a:rPr>
              <a:t>Mt.25</a:t>
            </a:r>
            <a:r>
              <a:rPr lang="en-US" b="1" u="sng" dirty="0" smtClean="0">
                <a:solidFill>
                  <a:schemeClr val="accent3"/>
                </a:solidFill>
              </a:rPr>
              <a:t>:14ff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10501" y="78791"/>
            <a:ext cx="358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How to Grow a Church, Part 3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146" y="651563"/>
            <a:ext cx="7024744" cy="744100"/>
          </a:xfrm>
        </p:spPr>
        <p:txBody>
          <a:bodyPr/>
          <a:lstStyle/>
          <a:p>
            <a:r>
              <a:rPr lang="en-US" b="1" dirty="0" smtClean="0"/>
              <a:t>Keys to Growing a Church: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017" y="1511169"/>
            <a:ext cx="8046720" cy="49858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3"/>
                </a:solidFill>
              </a:rPr>
              <a:t>Understand Growth as an Inside-Out</a:t>
            </a:r>
            <a:r>
              <a:rPr lang="en-US" sz="2800" b="1" i="1" dirty="0" smtClean="0">
                <a:solidFill>
                  <a:schemeClr val="accent3"/>
                </a:solidFill>
              </a:rPr>
              <a:t> </a:t>
            </a:r>
            <a:r>
              <a:rPr lang="en-US" sz="2800" b="1" dirty="0" smtClean="0">
                <a:solidFill>
                  <a:schemeClr val="accent3"/>
                </a:solidFill>
              </a:rPr>
              <a:t>proposition.</a:t>
            </a:r>
          </a:p>
          <a:p>
            <a:r>
              <a:rPr lang="en-US" b="1" dirty="0" smtClean="0"/>
              <a:t>All too often, congregations think growth is dependent on </a:t>
            </a:r>
            <a:r>
              <a:rPr lang="en-US" b="1" i="1" dirty="0" smtClean="0"/>
              <a:t>external </a:t>
            </a:r>
            <a:r>
              <a:rPr lang="en-US" b="1" dirty="0" smtClean="0"/>
              <a:t>factors, such as: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The town or community in which it is located.  “Our town is made up of too many (insert denomination) who’ll never convert.”  Can you say, “Jerusalem”? </a:t>
            </a:r>
            <a:r>
              <a:rPr lang="en-US" b="1" u="sng" dirty="0" smtClean="0">
                <a:solidFill>
                  <a:schemeClr val="accent3"/>
                </a:solidFill>
              </a:rPr>
              <a:t>Acts 2:36,41</a:t>
            </a:r>
            <a:r>
              <a:rPr lang="en-US" b="1" dirty="0" smtClean="0"/>
              <a:t>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Local economics.  “If our town were growing, then new people would move in, and then we could grow.” This is </a:t>
            </a:r>
            <a:r>
              <a:rPr lang="en-US" b="1" i="1" dirty="0" smtClean="0"/>
              <a:t>growth by grafting</a:t>
            </a:r>
            <a:r>
              <a:rPr lang="en-US" b="1" dirty="0" smtClean="0"/>
              <a:t>.  It can be a </a:t>
            </a:r>
            <a:r>
              <a:rPr lang="en-US" b="1" i="1" dirty="0" smtClean="0"/>
              <a:t>shot of fertilizer </a:t>
            </a:r>
            <a:r>
              <a:rPr lang="en-US" b="1" dirty="0" smtClean="0"/>
              <a:t>to a local church, but if there is not a sufficiently growing root/trunk, or if it is already diseased and dying, then either: </a:t>
            </a:r>
            <a:r>
              <a:rPr lang="en-US" b="1" dirty="0" smtClean="0">
                <a:solidFill>
                  <a:schemeClr val="accent3"/>
                </a:solidFill>
              </a:rPr>
              <a:t>a) </a:t>
            </a:r>
            <a:r>
              <a:rPr lang="en-US" b="1" dirty="0" smtClean="0"/>
              <a:t>the </a:t>
            </a:r>
            <a:r>
              <a:rPr lang="en-US" b="1" i="1" dirty="0" smtClean="0"/>
              <a:t>grafts </a:t>
            </a:r>
            <a:r>
              <a:rPr lang="en-US" b="1" dirty="0" smtClean="0"/>
              <a:t>will choose to connect elsewhere; or, </a:t>
            </a:r>
            <a:r>
              <a:rPr lang="en-US" b="1" dirty="0" smtClean="0">
                <a:solidFill>
                  <a:schemeClr val="accent3"/>
                </a:solidFill>
              </a:rPr>
              <a:t>b)</a:t>
            </a:r>
            <a:r>
              <a:rPr lang="en-US" b="1" dirty="0" smtClean="0"/>
              <a:t> the </a:t>
            </a:r>
            <a:r>
              <a:rPr lang="en-US" b="1" i="1" dirty="0" smtClean="0"/>
              <a:t>root </a:t>
            </a:r>
            <a:r>
              <a:rPr lang="en-US" b="1" dirty="0" smtClean="0"/>
              <a:t>will not be able to sustain the new additions, problems will multiply, and the whole plant will die.  The truth is, economic prosperity can be a liability, </a:t>
            </a:r>
            <a:r>
              <a:rPr lang="en-US" b="1" u="sng" dirty="0" smtClean="0">
                <a:solidFill>
                  <a:schemeClr val="accent3"/>
                </a:solidFill>
              </a:rPr>
              <a:t>Rev.3:17-22</a:t>
            </a:r>
            <a:r>
              <a:rPr lang="en-US" b="1" dirty="0" smtClean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0501" y="78791"/>
            <a:ext cx="358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How to Grow a Church, Part 3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146" y="651563"/>
            <a:ext cx="7024744" cy="744100"/>
          </a:xfrm>
        </p:spPr>
        <p:txBody>
          <a:bodyPr/>
          <a:lstStyle/>
          <a:p>
            <a:r>
              <a:rPr lang="en-US" b="1" dirty="0" smtClean="0"/>
              <a:t>Keys to Growing a Church: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017" y="1568918"/>
            <a:ext cx="8046720" cy="50243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b="1" dirty="0" smtClean="0">
                <a:solidFill>
                  <a:schemeClr val="accent3"/>
                </a:solidFill>
              </a:rPr>
              <a:t>Understand Growth as an </a:t>
            </a:r>
            <a:r>
              <a:rPr lang="en-US" sz="2600" b="1" i="1" dirty="0" smtClean="0">
                <a:solidFill>
                  <a:schemeClr val="accent3"/>
                </a:solidFill>
              </a:rPr>
              <a:t>Inside-Out </a:t>
            </a:r>
            <a:r>
              <a:rPr lang="en-US" sz="2600" b="1" dirty="0" smtClean="0">
                <a:solidFill>
                  <a:schemeClr val="accent3"/>
                </a:solidFill>
              </a:rPr>
              <a:t>proposition.</a:t>
            </a:r>
          </a:p>
          <a:p>
            <a:r>
              <a:rPr lang="en-US" b="1" dirty="0" smtClean="0"/>
              <a:t>So, if the root or trunk (existing members) of a local church is </a:t>
            </a:r>
            <a:r>
              <a:rPr lang="en-US" b="1" i="1" dirty="0" smtClean="0"/>
              <a:t>unproductive, </a:t>
            </a:r>
            <a:r>
              <a:rPr lang="en-US" b="1" dirty="0" smtClean="0"/>
              <a:t>how do we fix it?  Consider: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John the Baptist’s mission as stated in </a:t>
            </a:r>
            <a:r>
              <a:rPr lang="en-US" b="1" u="sng" dirty="0" smtClean="0">
                <a:solidFill>
                  <a:schemeClr val="accent3"/>
                </a:solidFill>
              </a:rPr>
              <a:t>Luke 1:16-17</a:t>
            </a:r>
            <a:r>
              <a:rPr lang="en-US" b="1" dirty="0" smtClean="0"/>
              <a:t>.  John was to </a:t>
            </a:r>
            <a:r>
              <a:rPr lang="en-US" b="1" i="1" dirty="0" smtClean="0"/>
              <a:t>prepare the way </a:t>
            </a:r>
            <a:r>
              <a:rPr lang="en-US" b="1" dirty="0" smtClean="0"/>
              <a:t>for the birth and growth </a:t>
            </a:r>
            <a:r>
              <a:rPr lang="en-US" b="1" smtClean="0"/>
              <a:t>of Jesus’ </a:t>
            </a:r>
            <a:r>
              <a:rPr lang="en-US" b="1" dirty="0" smtClean="0"/>
              <a:t>Church by:</a:t>
            </a:r>
          </a:p>
          <a:p>
            <a:pPr marL="1097280" lvl="2" indent="-457200">
              <a:buFont typeface="+mj-lt"/>
              <a:buAutoNum type="alphaLcPeriod"/>
            </a:pPr>
            <a:r>
              <a:rPr lang="en-US" b="1" dirty="0" smtClean="0"/>
              <a:t>Turning </a:t>
            </a:r>
            <a:r>
              <a:rPr lang="en-US" b="1" i="1" dirty="0" smtClean="0"/>
              <a:t>“the </a:t>
            </a:r>
            <a:r>
              <a:rPr lang="en-US" b="1" i="1" dirty="0" smtClean="0">
                <a:solidFill>
                  <a:schemeClr val="accent3"/>
                </a:solidFill>
              </a:rPr>
              <a:t>hearts</a:t>
            </a:r>
            <a:r>
              <a:rPr lang="en-US" b="1" i="1" dirty="0" smtClean="0"/>
              <a:t> of the fathers back to the children…”  </a:t>
            </a:r>
            <a:r>
              <a:rPr lang="en-US" b="1" dirty="0" smtClean="0"/>
              <a:t>Division and misplaced priorities must be corrected for growth to occur, </a:t>
            </a:r>
            <a:r>
              <a:rPr lang="en-US" b="1" u="sng" dirty="0" smtClean="0">
                <a:solidFill>
                  <a:schemeClr val="accent3"/>
                </a:solidFill>
              </a:rPr>
              <a:t>1Cor.1:10-17</a:t>
            </a:r>
            <a:r>
              <a:rPr lang="en-US" b="1" dirty="0" smtClean="0"/>
              <a:t>; </a:t>
            </a:r>
            <a:r>
              <a:rPr lang="en-US" b="1" u="sng" dirty="0" smtClean="0">
                <a:solidFill>
                  <a:schemeClr val="accent3"/>
                </a:solidFill>
              </a:rPr>
              <a:t>Eph.6:4</a:t>
            </a:r>
            <a:r>
              <a:rPr lang="en-US" b="1" dirty="0" smtClean="0"/>
              <a:t>.</a:t>
            </a:r>
            <a:r>
              <a:rPr lang="en-US" b="1" i="1" dirty="0" smtClean="0"/>
              <a:t> </a:t>
            </a:r>
            <a:endParaRPr lang="en-US" b="1" dirty="0" smtClean="0"/>
          </a:p>
          <a:p>
            <a:pPr marL="1097280" lvl="2" indent="-457200">
              <a:buFont typeface="+mj-lt"/>
              <a:buAutoNum type="alphaLcPeriod"/>
            </a:pPr>
            <a:r>
              <a:rPr lang="en-US" b="1" i="1" dirty="0" smtClean="0"/>
              <a:t>“the </a:t>
            </a:r>
            <a:r>
              <a:rPr lang="en-US" b="1" i="1" dirty="0" smtClean="0">
                <a:solidFill>
                  <a:schemeClr val="accent3"/>
                </a:solidFill>
              </a:rPr>
              <a:t>disobedient</a:t>
            </a:r>
            <a:r>
              <a:rPr lang="en-US" b="1" i="1" dirty="0" smtClean="0"/>
              <a:t> to the </a:t>
            </a:r>
            <a:r>
              <a:rPr lang="en-US" b="1" i="1" dirty="0" smtClean="0">
                <a:solidFill>
                  <a:schemeClr val="accent3"/>
                </a:solidFill>
              </a:rPr>
              <a:t>attitude</a:t>
            </a:r>
            <a:r>
              <a:rPr lang="en-US" b="1" i="1" dirty="0" smtClean="0"/>
              <a:t> of the righteous…” </a:t>
            </a:r>
            <a:r>
              <a:rPr lang="en-US" b="1" dirty="0" smtClean="0"/>
              <a:t>Rebellious and bad attitudes must be corrected for growth to occur, </a:t>
            </a:r>
            <a:r>
              <a:rPr lang="en-US" b="1" u="sng" dirty="0" smtClean="0">
                <a:solidFill>
                  <a:schemeClr val="accent3"/>
                </a:solidFill>
              </a:rPr>
              <a:t>1Thess.5:14-15</a:t>
            </a:r>
            <a:r>
              <a:rPr lang="en-US" b="1" dirty="0" smtClean="0"/>
              <a:t>; </a:t>
            </a:r>
            <a:r>
              <a:rPr lang="en-US" b="1" u="sng" dirty="0" smtClean="0">
                <a:solidFill>
                  <a:schemeClr val="accent3"/>
                </a:solidFill>
              </a:rPr>
              <a:t>Phil.2:14-16</a:t>
            </a:r>
            <a:r>
              <a:rPr lang="en-US" b="1" dirty="0" smtClean="0"/>
              <a:t>; </a:t>
            </a:r>
            <a:r>
              <a:rPr lang="en-US" b="1" u="sng" dirty="0" smtClean="0">
                <a:solidFill>
                  <a:schemeClr val="accent3"/>
                </a:solidFill>
              </a:rPr>
              <a:t>3:13-17</a:t>
            </a:r>
            <a:r>
              <a:rPr lang="en-US" b="1" dirty="0" smtClean="0"/>
              <a:t>. </a:t>
            </a:r>
            <a:r>
              <a:rPr lang="en-US" b="1" i="1" dirty="0" smtClean="0"/>
              <a:t>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Jesus also introduced </a:t>
            </a:r>
            <a:r>
              <a:rPr lang="en-US" b="1" i="1" dirty="0" smtClean="0"/>
              <a:t>removal </a:t>
            </a:r>
            <a:r>
              <a:rPr lang="en-US" b="1" dirty="0" smtClean="0"/>
              <a:t>and </a:t>
            </a:r>
            <a:r>
              <a:rPr lang="en-US" b="1" i="1" dirty="0" smtClean="0"/>
              <a:t>pruning </a:t>
            </a:r>
            <a:r>
              <a:rPr lang="en-US" b="1" dirty="0" smtClean="0"/>
              <a:t>as necessary parts of growth and productivity where non-productive and under-productive branches were concerned:</a:t>
            </a:r>
          </a:p>
          <a:p>
            <a:pPr marL="1097280" lvl="2" indent="-457200">
              <a:buFont typeface="+mj-lt"/>
              <a:buAutoNum type="alphaLcPeriod"/>
            </a:pPr>
            <a:r>
              <a:rPr lang="en-US" b="1" i="1" dirty="0" smtClean="0"/>
              <a:t>“Every branch…that does not bear fruit, He takes away,” </a:t>
            </a:r>
          </a:p>
          <a:p>
            <a:pPr marL="1097280" lvl="2" indent="-457200">
              <a:buFont typeface="+mj-lt"/>
              <a:buAutoNum type="alphaLcPeriod"/>
            </a:pPr>
            <a:r>
              <a:rPr lang="en-US" b="1" i="1" dirty="0" smtClean="0"/>
              <a:t>“every branch that bears fruit, He prunes it,” </a:t>
            </a:r>
            <a:r>
              <a:rPr lang="en-US" b="1" u="sng" dirty="0" smtClean="0">
                <a:solidFill>
                  <a:schemeClr val="accent3"/>
                </a:solidFill>
              </a:rPr>
              <a:t>John 15:2</a:t>
            </a:r>
            <a:r>
              <a:rPr lang="en-US" b="1" dirty="0" smtClean="0"/>
              <a:t>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0501" y="78791"/>
            <a:ext cx="358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How to Grow a Church, Part 3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146" y="651563"/>
            <a:ext cx="7024744" cy="744100"/>
          </a:xfrm>
        </p:spPr>
        <p:txBody>
          <a:bodyPr/>
          <a:lstStyle/>
          <a:p>
            <a:r>
              <a:rPr lang="en-US" b="1" dirty="0" smtClean="0"/>
              <a:t>Keys to Growing a Church: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017" y="1568918"/>
            <a:ext cx="8046720" cy="50243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b="1" dirty="0" smtClean="0">
                <a:solidFill>
                  <a:schemeClr val="accent3"/>
                </a:solidFill>
              </a:rPr>
              <a:t>Understand Growth as an </a:t>
            </a:r>
            <a:r>
              <a:rPr lang="en-US" sz="2600" b="1" i="1" dirty="0" smtClean="0">
                <a:solidFill>
                  <a:schemeClr val="accent3"/>
                </a:solidFill>
              </a:rPr>
              <a:t>Inside-Out </a:t>
            </a:r>
            <a:r>
              <a:rPr lang="en-US" sz="2600" b="1" dirty="0" smtClean="0">
                <a:solidFill>
                  <a:schemeClr val="accent3"/>
                </a:solidFill>
              </a:rPr>
              <a:t>proposition.</a:t>
            </a:r>
          </a:p>
          <a:p>
            <a:r>
              <a:rPr lang="en-US" b="1" dirty="0" smtClean="0"/>
              <a:t>Therefore, before congregational growth can occur, we must “find and fix” what has been inhibiting God’s natural order; </a:t>
            </a:r>
            <a:r>
              <a:rPr lang="en-US" b="1" i="1" dirty="0" smtClean="0"/>
              <a:t>i.e. </a:t>
            </a:r>
            <a:r>
              <a:rPr lang="en-US" b="1" dirty="0" smtClean="0"/>
              <a:t>why it isn’t growing.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We learn from John the Baptist’s mission that this includes getting the </a:t>
            </a:r>
            <a:r>
              <a:rPr lang="en-US" b="1" i="1" dirty="0" smtClean="0"/>
              <a:t>heart, attitude, </a:t>
            </a:r>
            <a:r>
              <a:rPr lang="en-US" b="1" dirty="0" smtClean="0"/>
              <a:t>and </a:t>
            </a:r>
            <a:r>
              <a:rPr lang="en-US" b="1" i="1" dirty="0" smtClean="0"/>
              <a:t>obedience </a:t>
            </a:r>
            <a:r>
              <a:rPr lang="en-US" b="1" dirty="0" smtClean="0"/>
              <a:t>right, </a:t>
            </a:r>
            <a:r>
              <a:rPr lang="en-US" b="1" u="sng" dirty="0" smtClean="0">
                <a:solidFill>
                  <a:schemeClr val="accent3"/>
                </a:solidFill>
              </a:rPr>
              <a:t>Luke 1:17</a:t>
            </a:r>
            <a:r>
              <a:rPr lang="en-US" b="1" dirty="0" smtClean="0"/>
              <a:t>;  and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We learn from Jesus that such may require </a:t>
            </a:r>
            <a:r>
              <a:rPr lang="en-US" b="1" i="1" dirty="0" smtClean="0"/>
              <a:t>removal </a:t>
            </a:r>
            <a:r>
              <a:rPr lang="en-US" b="1" dirty="0" smtClean="0"/>
              <a:t> (</a:t>
            </a:r>
            <a:r>
              <a:rPr lang="en-US" b="1" u="sng" dirty="0" smtClean="0">
                <a:solidFill>
                  <a:schemeClr val="accent3"/>
                </a:solidFill>
              </a:rPr>
              <a:t>1Cor.5:13</a:t>
            </a:r>
            <a:r>
              <a:rPr lang="en-US" b="1" dirty="0" smtClean="0"/>
              <a:t>) or </a:t>
            </a:r>
            <a:r>
              <a:rPr lang="en-US" b="1" i="1" dirty="0" smtClean="0"/>
              <a:t>pruning </a:t>
            </a:r>
            <a:r>
              <a:rPr lang="en-US" b="1" dirty="0" smtClean="0"/>
              <a:t>(</a:t>
            </a:r>
            <a:r>
              <a:rPr lang="en-US" b="1" u="sng" dirty="0" smtClean="0">
                <a:solidFill>
                  <a:schemeClr val="accent3"/>
                </a:solidFill>
              </a:rPr>
              <a:t>Heb.10:24</a:t>
            </a:r>
            <a:r>
              <a:rPr lang="en-US" b="1" dirty="0" smtClean="0">
                <a:solidFill>
                  <a:schemeClr val="accent3"/>
                </a:solidFill>
              </a:rPr>
              <a:t>; </a:t>
            </a:r>
            <a:r>
              <a:rPr lang="en-US" b="1" u="sng" dirty="0" smtClean="0">
                <a:solidFill>
                  <a:schemeClr val="accent3"/>
                </a:solidFill>
              </a:rPr>
              <a:t>12:5-13</a:t>
            </a:r>
            <a:r>
              <a:rPr lang="en-US" b="1" dirty="0" smtClean="0"/>
              <a:t>), </a:t>
            </a:r>
            <a:r>
              <a:rPr lang="en-US" b="1" u="sng" dirty="0" smtClean="0">
                <a:solidFill>
                  <a:schemeClr val="accent3"/>
                </a:solidFill>
              </a:rPr>
              <a:t>John 15:2</a:t>
            </a:r>
            <a:r>
              <a:rPr lang="en-US" b="1" dirty="0" smtClean="0"/>
              <a:t>.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While local church growth may</a:t>
            </a:r>
            <a:r>
              <a:rPr lang="en-US" b="1" i="1" dirty="0" smtClean="0"/>
              <a:t> </a:t>
            </a:r>
            <a:r>
              <a:rPr lang="en-US" b="1" dirty="0" smtClean="0"/>
              <a:t>be affected (either +/-) by </a:t>
            </a:r>
            <a:r>
              <a:rPr lang="en-US" b="1" i="1" dirty="0" smtClean="0"/>
              <a:t>external</a:t>
            </a:r>
            <a:r>
              <a:rPr lang="en-US" b="1" dirty="0" smtClean="0"/>
              <a:t> factors, the real cause for its productivity or lack thereof is always </a:t>
            </a:r>
            <a:r>
              <a:rPr lang="en-US" b="1" i="1" dirty="0" smtClean="0"/>
              <a:t>internal</a:t>
            </a:r>
            <a:r>
              <a:rPr lang="en-US" b="1" dirty="0" smtClean="0"/>
              <a:t> because growth is an </a:t>
            </a:r>
            <a:r>
              <a:rPr lang="en-US" b="1" i="1" dirty="0" smtClean="0"/>
              <a:t>inside-out </a:t>
            </a:r>
            <a:r>
              <a:rPr lang="en-US" b="1" dirty="0" smtClean="0"/>
              <a:t>proposition, </a:t>
            </a:r>
            <a:r>
              <a:rPr lang="en-US" b="1" u="sng" dirty="0" smtClean="0">
                <a:solidFill>
                  <a:schemeClr val="accent3"/>
                </a:solidFill>
              </a:rPr>
              <a:t>Eph.4:15-16</a:t>
            </a:r>
            <a:r>
              <a:rPr lang="en-US" b="1" dirty="0" smtClean="0"/>
              <a:t>.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Unless we look in the mirror as individual members and take responsibility for “my” local church’s lack of growth, it will remain unproductive, </a:t>
            </a:r>
            <a:r>
              <a:rPr lang="en-US" b="1" u="sng" dirty="0" smtClean="0">
                <a:solidFill>
                  <a:schemeClr val="accent3"/>
                </a:solidFill>
              </a:rPr>
              <a:t>Jas.1:23-25</a:t>
            </a:r>
            <a:r>
              <a:rPr lang="en-US" b="1" dirty="0" smtClean="0"/>
              <a:t>; </a:t>
            </a:r>
            <a:r>
              <a:rPr lang="en-US" b="1" u="sng" dirty="0" smtClean="0">
                <a:solidFill>
                  <a:schemeClr val="accent3"/>
                </a:solidFill>
              </a:rPr>
              <a:t>Rom.12:5</a:t>
            </a:r>
            <a:r>
              <a:rPr lang="en-US" b="1" dirty="0" smtClean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0501" y="78791"/>
            <a:ext cx="358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How to Grow a Church, Part 3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9173" y="2605498"/>
            <a:ext cx="3580946" cy="1559360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How to Grow a Church, Part 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10635"/>
            <a:ext cx="3309803" cy="1628625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Conclusion: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“The Parable of The Barren Fig Tree”</a:t>
            </a:r>
          </a:p>
          <a:p>
            <a:pPr algn="ctr"/>
            <a:r>
              <a:rPr lang="en-US" sz="2000" b="1" u="sng" dirty="0" smtClean="0">
                <a:solidFill>
                  <a:schemeClr val="accent3"/>
                </a:solidFill>
              </a:rPr>
              <a:t>Luke 13:6-9</a:t>
            </a:r>
            <a:endParaRPr lang="en-US" sz="2000" b="1" u="sng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7601" y="411910"/>
            <a:ext cx="34467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Understanding Growth as: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bg2"/>
                </a:solidFill>
              </a:rPr>
              <a:t>A Necessity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solidFill>
                  <a:schemeClr val="bg2"/>
                </a:solidFill>
              </a:rPr>
              <a:t>An </a:t>
            </a:r>
            <a:r>
              <a:rPr lang="en-US" sz="2000" b="1" i="1" dirty="0" smtClean="0">
                <a:solidFill>
                  <a:schemeClr val="bg2"/>
                </a:solidFill>
              </a:rPr>
              <a:t>Inside – Out </a:t>
            </a:r>
            <a:r>
              <a:rPr lang="en-US" sz="2000" b="1" dirty="0" smtClean="0">
                <a:solidFill>
                  <a:schemeClr val="bg2"/>
                </a:solidFill>
              </a:rPr>
              <a:t>Proposition.</a:t>
            </a:r>
            <a:endParaRPr lang="en-US" sz="2000" b="1" dirty="0">
              <a:solidFill>
                <a:schemeClr val="bg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75475" y="1167075"/>
            <a:ext cx="4263259" cy="3707182"/>
            <a:chOff x="175475" y="1167075"/>
            <a:chExt cx="4263259" cy="3707182"/>
          </a:xfrm>
        </p:grpSpPr>
        <p:pic>
          <p:nvPicPr>
            <p:cNvPr id="4" name="Picture 3" descr="growing church plant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75" y="1167075"/>
              <a:ext cx="4263259" cy="370718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 rot="20479607">
              <a:off x="1553510" y="2041221"/>
              <a:ext cx="641522" cy="92333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spAutoFit/>
            </a:bodyPr>
            <a:lstStyle/>
            <a:p>
              <a:pPr algn="ctr"/>
              <a:r>
                <a:rPr lang="en-US" sz="5400" b="1" cap="none" spc="0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a</a:t>
              </a:r>
              <a:endParaRPr 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9923081"/>
      </p:ext>
    </p:extLst>
  </p:cSld>
  <p:clrMapOvr>
    <a:masterClrMapping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100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100"/>
                            </p:stCondLst>
                            <p:childTnLst>
                              <p:par>
                                <p:cTn id="2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239</TotalTime>
  <Words>1051</Words>
  <Application>Microsoft Macintosh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PowerPoint Presentation</vt:lpstr>
      <vt:lpstr>How to Grow a Church, Part 3</vt:lpstr>
      <vt:lpstr>Keys to Growing a Church</vt:lpstr>
      <vt:lpstr>Keys to Growing a Church:</vt:lpstr>
      <vt:lpstr>Keys to Growing a Church:</vt:lpstr>
      <vt:lpstr>Keys to Growing a Church:</vt:lpstr>
      <vt:lpstr>Keys to Growing a Church:</vt:lpstr>
      <vt:lpstr>Keys to Growing a Church:</vt:lpstr>
      <vt:lpstr>How to Grow a Church, Part 3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Grow a Church, Part 3</dc:title>
  <dc:creator>Philip Strong</dc:creator>
  <cp:lastModifiedBy>Philip Strong</cp:lastModifiedBy>
  <cp:revision>28</cp:revision>
  <cp:lastPrinted>2014-06-06T17:26:03Z</cp:lastPrinted>
  <dcterms:created xsi:type="dcterms:W3CDTF">2012-09-01T20:09:42Z</dcterms:created>
  <dcterms:modified xsi:type="dcterms:W3CDTF">2016-09-18T12:42:02Z</dcterms:modified>
</cp:coreProperties>
</file>