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8000"/>
    <a:srgbClr val="69A02C"/>
    <a:srgbClr val="78B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72690-B408-4D0A-81C0-0458408DE8A3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B55AD-4212-4A5F-9C2C-DED5F1965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99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mb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B5DB-95D8-4008-9B56-15B968042DFF}" type="datetimeFigureOut">
              <a:rPr lang="en-US" smtClean="0"/>
              <a:pPr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638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Please notice these passages with me from </a:t>
            </a:r>
            <a:r>
              <a:rPr lang="en-US" b="1" u="sng" dirty="0" smtClean="0">
                <a:solidFill>
                  <a:srgbClr val="FFFF00"/>
                </a:solidFill>
              </a:rPr>
              <a:t>Acts</a:t>
            </a:r>
            <a:r>
              <a:rPr lang="en-US" b="1" dirty="0" smtClean="0"/>
              <a:t>:</a:t>
            </a:r>
          </a:p>
          <a:p>
            <a:pPr algn="l"/>
            <a:r>
              <a:rPr lang="en-US" sz="2800" b="1" u="sng" dirty="0" smtClean="0">
                <a:solidFill>
                  <a:srgbClr val="FFFF00"/>
                </a:solidFill>
              </a:rPr>
              <a:t>2:47</a:t>
            </a:r>
          </a:p>
          <a:p>
            <a:pPr lvl="1" algn="l"/>
            <a:r>
              <a:rPr lang="en-US" b="1" u="sng" dirty="0" smtClean="0">
                <a:solidFill>
                  <a:srgbClr val="FFFF00"/>
                </a:solidFill>
              </a:rPr>
              <a:t>4:4</a:t>
            </a:r>
          </a:p>
          <a:p>
            <a:pPr lvl="2" algn="l"/>
            <a:r>
              <a:rPr lang="en-US" sz="2800" b="1" u="sng" dirty="0" smtClean="0">
                <a:solidFill>
                  <a:srgbClr val="FFFF00"/>
                </a:solidFill>
              </a:rPr>
              <a:t>5:14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lvl="3" algn="l"/>
            <a:r>
              <a:rPr lang="en-US" sz="2800" b="1" u="sng" dirty="0" smtClean="0">
                <a:solidFill>
                  <a:srgbClr val="FFFF00"/>
                </a:solidFill>
              </a:rPr>
              <a:t>6:7</a:t>
            </a:r>
          </a:p>
          <a:p>
            <a:pPr lvl="4" algn="l"/>
            <a:r>
              <a:rPr lang="en-US" sz="2800" b="1" u="sng" dirty="0" smtClean="0">
                <a:solidFill>
                  <a:srgbClr val="FFFF00"/>
                </a:solidFill>
              </a:rPr>
              <a:t>12:24</a:t>
            </a:r>
          </a:p>
          <a:p>
            <a:pPr lvl="5" algn="l"/>
            <a:r>
              <a:rPr lang="en-US" sz="2800" b="1" u="sng" dirty="0" smtClean="0">
                <a:solidFill>
                  <a:srgbClr val="FFFF00"/>
                </a:solidFill>
              </a:rPr>
              <a:t>16:5</a:t>
            </a:r>
          </a:p>
          <a:p>
            <a:pPr lvl="6" algn="l"/>
            <a:r>
              <a:rPr lang="en-US" sz="2800" b="1" u="sng" dirty="0" smtClean="0">
                <a:solidFill>
                  <a:srgbClr val="FFFF00"/>
                </a:solidFill>
              </a:rPr>
              <a:t>19:20</a:t>
            </a:r>
          </a:p>
          <a:p>
            <a:pPr lvl="7" algn="l"/>
            <a:r>
              <a:rPr lang="en-US" sz="2800" b="1" u="sng" dirty="0" smtClean="0">
                <a:solidFill>
                  <a:srgbClr val="FFFF00"/>
                </a:solidFill>
              </a:rPr>
              <a:t>28:30-31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/>
            <a:r>
              <a:rPr lang="en-US" sz="2800" b="1" dirty="0" smtClean="0"/>
              <a:t>From these verses, it is obvious that a pattern of growth characterized the early church.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1676400"/>
            <a:ext cx="4800600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But, it is also apparent that such a pattern of growth </a:t>
            </a:r>
            <a:r>
              <a:rPr lang="en-US" sz="2400" b="1" u="sng" dirty="0" smtClean="0">
                <a:solidFill>
                  <a:srgbClr val="FF0000"/>
                </a:solidFill>
              </a:rPr>
              <a:t>does not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characterize most congregations of the church today.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There may be several reasons for this reversed trend- both legitimate (</a:t>
            </a:r>
            <a:r>
              <a:rPr lang="en-US" sz="2400" b="1" u="sng" dirty="0" smtClean="0">
                <a:solidFill>
                  <a:srgbClr val="FF0000"/>
                </a:solidFill>
              </a:rPr>
              <a:t>Rev.2:18-25</a:t>
            </a:r>
            <a:r>
              <a:rPr lang="en-US" sz="2400" b="1" dirty="0" smtClean="0">
                <a:solidFill>
                  <a:schemeClr val="bg1"/>
                </a:solidFill>
              </a:rPr>
              <a:t>), and illegitimate.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However, let’s not contribute to the problem- let’s continue to grow!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 smtClean="0"/>
              <a:t>There are a few important points to be made before we begin: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“The” church refers to the </a:t>
            </a:r>
            <a:r>
              <a:rPr lang="en-US" b="1" i="1" dirty="0" smtClean="0"/>
              <a:t>universal </a:t>
            </a:r>
            <a:r>
              <a:rPr lang="en-US" b="1" dirty="0" smtClean="0"/>
              <a:t>church; “a” church refers to a </a:t>
            </a:r>
            <a:r>
              <a:rPr lang="en-US" b="1" i="1" dirty="0" smtClean="0"/>
              <a:t>local </a:t>
            </a:r>
            <a:r>
              <a:rPr lang="en-US" b="1" dirty="0" smtClean="0"/>
              <a:t>congregation of individual believers who have banded themselves together (aka </a:t>
            </a:r>
            <a:r>
              <a:rPr lang="en-US" b="1" i="1" dirty="0" smtClean="0"/>
              <a:t>fellowship</a:t>
            </a:r>
            <a:r>
              <a:rPr lang="en-US" b="1" dirty="0" smtClean="0"/>
              <a:t>) in a given locale to worship and work together as </a:t>
            </a:r>
            <a:r>
              <a:rPr lang="en-US" b="1" i="1" u="sng" dirty="0" smtClean="0"/>
              <a:t>a</a:t>
            </a:r>
            <a:r>
              <a:rPr lang="en-US" b="1" dirty="0" smtClean="0"/>
              <a:t> body of Christ.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“The” church is grown by converting people to Christ; “a” church is grown primarily through the spiritual maturation process of its members, </a:t>
            </a:r>
            <a:r>
              <a:rPr lang="en-US" b="1" u="sng" dirty="0" smtClean="0">
                <a:solidFill>
                  <a:srgbClr val="FFFF00"/>
                </a:solidFill>
              </a:rPr>
              <a:t>John 15:8</a:t>
            </a:r>
            <a:r>
              <a:rPr lang="en-US" b="1" dirty="0" smtClean="0"/>
              <a:t>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Mere </a:t>
            </a:r>
            <a:r>
              <a:rPr lang="en-US" b="1" i="1" dirty="0"/>
              <a:t>n</a:t>
            </a:r>
            <a:r>
              <a:rPr lang="en-US" b="1" i="1" dirty="0" smtClean="0"/>
              <a:t>umerical increase </a:t>
            </a:r>
            <a:r>
              <a:rPr lang="en-US" b="1" dirty="0" smtClean="0"/>
              <a:t>can be a product of factors which are </a:t>
            </a:r>
            <a:r>
              <a:rPr lang="en-US" b="1" i="1" dirty="0" smtClean="0"/>
              <a:t>external </a:t>
            </a:r>
            <a:r>
              <a:rPr lang="en-US" b="1" dirty="0" smtClean="0"/>
              <a:t>to a local church such as a local economic boom; or can be </a:t>
            </a:r>
            <a:r>
              <a:rPr lang="en-US" b="1" i="1" dirty="0" smtClean="0"/>
              <a:t>internal </a:t>
            </a:r>
            <a:r>
              <a:rPr lang="en-US" b="1" dirty="0" smtClean="0"/>
              <a:t>but </a:t>
            </a:r>
            <a:r>
              <a:rPr lang="en-US" b="1" i="1" dirty="0" smtClean="0"/>
              <a:t>unscriptural, </a:t>
            </a:r>
            <a:r>
              <a:rPr lang="en-US" b="1" dirty="0" smtClean="0"/>
              <a:t>such as the carnal enticements of food, fun, and/or social and secular programs.</a:t>
            </a:r>
            <a:r>
              <a:rPr lang="en-US" b="1" i="1" dirty="0" smtClean="0"/>
              <a:t>  </a:t>
            </a:r>
            <a:r>
              <a:rPr lang="en-US" b="1" dirty="0" smtClean="0"/>
              <a:t>Such things are </a:t>
            </a:r>
            <a:r>
              <a:rPr lang="en-US" b="1" u="sng" dirty="0" smtClean="0"/>
              <a:t>not</a:t>
            </a:r>
            <a:r>
              <a:rPr lang="en-US" b="1" dirty="0" smtClean="0"/>
              <a:t> what we will be considering.</a:t>
            </a:r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4582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b="1" dirty="0" smtClean="0"/>
              <a:t>There are a few important points to be made before we begin: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sz="2600" b="1" dirty="0" smtClean="0"/>
              <a:t>Instead, by “growing a church,” we will be emphasizing the </a:t>
            </a:r>
            <a:r>
              <a:rPr lang="en-US" sz="2600" b="1" i="1" dirty="0" smtClean="0"/>
              <a:t>spiritual </a:t>
            </a:r>
            <a:r>
              <a:rPr lang="en-US" sz="2600" b="1" dirty="0" smtClean="0"/>
              <a:t>maturation process by which reproduction </a:t>
            </a:r>
            <a:r>
              <a:rPr lang="en-US" sz="2600" b="1" dirty="0" smtClean="0">
                <a:solidFill>
                  <a:srgbClr val="78B832"/>
                </a:solidFill>
              </a:rPr>
              <a:t>naturally</a:t>
            </a:r>
            <a:r>
              <a:rPr lang="en-US" sz="2600" b="1" dirty="0" smtClean="0"/>
              <a:t> occurs.  All living things follow the same God-ordained pattern: </a:t>
            </a:r>
            <a:r>
              <a:rPr lang="en-US" sz="2600" b="1" dirty="0" smtClean="0">
                <a:solidFill>
                  <a:srgbClr val="92D050"/>
                </a:solidFill>
              </a:rPr>
              <a:t>Born </a:t>
            </a:r>
            <a:r>
              <a:rPr lang="en-US" sz="2600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sz="2600" b="1" dirty="0" smtClean="0">
                <a:solidFill>
                  <a:srgbClr val="92D050"/>
                </a:solidFill>
                <a:sym typeface="Wingdings" pitchFamily="2" charset="2"/>
              </a:rPr>
              <a:t> Grow </a:t>
            </a:r>
            <a:r>
              <a:rPr lang="en-US" sz="2600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sz="2600" b="1" dirty="0" smtClean="0">
                <a:solidFill>
                  <a:srgbClr val="92D050"/>
                </a:solidFill>
                <a:sym typeface="Wingdings" pitchFamily="2" charset="2"/>
              </a:rPr>
              <a:t> Mature </a:t>
            </a:r>
            <a:r>
              <a:rPr lang="en-US" sz="2600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sz="2600" b="1" dirty="0" smtClean="0">
                <a:solidFill>
                  <a:srgbClr val="92D050"/>
                </a:solidFill>
                <a:sym typeface="Wingdings" pitchFamily="2" charset="2"/>
              </a:rPr>
              <a:t> Reproduce</a:t>
            </a:r>
            <a:r>
              <a:rPr lang="en-US" sz="2600" b="1" dirty="0" smtClean="0">
                <a:sym typeface="Wingdings" pitchFamily="2" charset="2"/>
              </a:rPr>
              <a:t>.  If we don’t follow it as Christians, there is a problem.  We may not be as “alive” or “mature” as we think.</a:t>
            </a:r>
            <a:endParaRPr lang="en-US" sz="2600" b="1" dirty="0" smtClean="0"/>
          </a:p>
          <a:p>
            <a:pPr marL="971550" lvl="1" indent="-514350">
              <a:buFont typeface="+mj-lt"/>
              <a:buAutoNum type="arabicPeriod" startAt="4"/>
            </a:pPr>
            <a:r>
              <a:rPr lang="en-US" sz="2600" b="1" dirty="0" smtClean="0"/>
              <a:t>A wise man once said, “If a church is not growing, something is preventing it.” (H. Hailey)  What usually prevents a church from growing is that its own members are not growing to spiritual maturity. 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sz="2600" b="1" i="1" dirty="0" smtClean="0"/>
              <a:t>Numerical </a:t>
            </a:r>
            <a:r>
              <a:rPr lang="en-US" sz="2600" b="1" dirty="0" smtClean="0"/>
              <a:t>growth is the natural product of </a:t>
            </a:r>
            <a:r>
              <a:rPr lang="en-US" sz="2600" b="1" i="1" dirty="0" smtClean="0"/>
              <a:t>spiritual </a:t>
            </a:r>
            <a:r>
              <a:rPr lang="en-US" sz="2600" b="1" dirty="0" smtClean="0"/>
              <a:t>growth when things are done correctly.  If </a:t>
            </a:r>
            <a:r>
              <a:rPr lang="en-US" sz="2600" b="1" i="1" dirty="0" smtClean="0"/>
              <a:t>numerical </a:t>
            </a:r>
            <a:r>
              <a:rPr lang="en-US" sz="2600" b="1" dirty="0" smtClean="0"/>
              <a:t>growth does not stem from the proper </a:t>
            </a:r>
            <a:r>
              <a:rPr lang="en-US" sz="2600" b="1" i="1" dirty="0" smtClean="0"/>
              <a:t>root </a:t>
            </a:r>
            <a:r>
              <a:rPr lang="en-US" sz="2600" b="1" dirty="0" smtClean="0"/>
              <a:t>of </a:t>
            </a:r>
            <a:r>
              <a:rPr lang="en-US" sz="2600" b="1" i="1" dirty="0" smtClean="0"/>
              <a:t>spiritual </a:t>
            </a:r>
            <a:r>
              <a:rPr lang="en-US" sz="2600" b="1" dirty="0" smtClean="0"/>
              <a:t>growth, the </a:t>
            </a:r>
            <a:r>
              <a:rPr lang="en-US" sz="2600" b="1" i="1" dirty="0" smtClean="0"/>
              <a:t>plant </a:t>
            </a:r>
            <a:r>
              <a:rPr lang="en-US" sz="2600" b="1" dirty="0" smtClean="0"/>
              <a:t>(congregation) will wither, or become diseased, and die.  If this is doubted, review </a:t>
            </a:r>
            <a:r>
              <a:rPr lang="en-US" sz="2600" b="1" u="sng" dirty="0" smtClean="0">
                <a:solidFill>
                  <a:srgbClr val="FFFF00"/>
                </a:solidFill>
              </a:rPr>
              <a:t>Luke 8:4-15</a:t>
            </a:r>
            <a:r>
              <a:rPr lang="en-US" sz="2600" b="1" dirty="0" smtClean="0"/>
              <a:t>.</a:t>
            </a:r>
            <a:endParaRPr lang="en-US" sz="2600" b="1" i="1" dirty="0" smtClean="0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305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There are a few important points to be made before we begin:</a:t>
            </a:r>
          </a:p>
          <a:p>
            <a:pPr marL="971550" lvl="1" indent="-514350">
              <a:buFont typeface="+mj-lt"/>
              <a:buAutoNum type="arabicPeriod" startAt="7"/>
            </a:pPr>
            <a:r>
              <a:rPr lang="en-US" sz="2400" b="1" dirty="0" smtClean="0"/>
              <a:t>Now the disclaimers: 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b="1" dirty="0" smtClean="0"/>
              <a:t>I am not wise enough to be any kind of “expert” on this subject. 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b="1" dirty="0" smtClean="0"/>
              <a:t>Some of the keys we will discuss come straight from the inspired text, and are thus the product of God’s revealed wisdom rather than mine. 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b="1" dirty="0" smtClean="0"/>
              <a:t>Other keys are simply the product of </a:t>
            </a:r>
            <a:r>
              <a:rPr lang="en-US" b="1" dirty="0" smtClean="0"/>
              <a:t>observation</a:t>
            </a:r>
            <a:r>
              <a:rPr lang="en-US" b="1" dirty="0"/>
              <a:t>-</a:t>
            </a:r>
            <a:r>
              <a:rPr lang="en-US" b="1" dirty="0" smtClean="0"/>
              <a:t> </a:t>
            </a:r>
            <a:r>
              <a:rPr lang="en-US" b="1" i="1" dirty="0" smtClean="0"/>
              <a:t>reverse engineered </a:t>
            </a:r>
            <a:r>
              <a:rPr lang="en-US" b="1" dirty="0" smtClean="0"/>
              <a:t>them from noting consistent traits that growing congregations </a:t>
            </a:r>
            <a:r>
              <a:rPr lang="en-US" b="1" dirty="0" smtClean="0"/>
              <a:t>have </a:t>
            </a:r>
            <a:r>
              <a:rPr lang="en-US" b="1" dirty="0" smtClean="0"/>
              <a:t>in common (which </a:t>
            </a:r>
            <a:r>
              <a:rPr lang="en-US" b="1" dirty="0" smtClean="0"/>
              <a:t>seem </a:t>
            </a:r>
            <a:r>
              <a:rPr lang="en-US" b="1" dirty="0" smtClean="0"/>
              <a:t>connected to their growth).</a:t>
            </a:r>
          </a:p>
          <a:p>
            <a:pPr marL="571500" indent="-514350">
              <a:buNone/>
            </a:pPr>
            <a:r>
              <a:rPr lang="en-US" sz="2800" b="1" dirty="0" smtClean="0"/>
              <a:t>With these things in mind, let’s begin with </a:t>
            </a: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3058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/>
              <a:t>provides some basic principles of church growth: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/>
              <a:t>“the church throughout all Judea and Galilee and Samaria </a:t>
            </a:r>
            <a:r>
              <a:rPr lang="en-US" sz="2800" b="1" i="1" dirty="0" smtClean="0">
                <a:solidFill>
                  <a:srgbClr val="92D050"/>
                </a:solidFill>
              </a:rPr>
              <a:t>enjoyed peace</a:t>
            </a:r>
            <a:r>
              <a:rPr lang="en-US" sz="2800" b="1" i="1" dirty="0" smtClean="0"/>
              <a:t>” </a:t>
            </a:r>
          </a:p>
          <a:p>
            <a:pPr marL="914400" lvl="1" indent="-514350">
              <a:buClr>
                <a:schemeClr val="tx1"/>
              </a:buClr>
              <a:buFont typeface="+mj-lt"/>
              <a:buAutoNum type="alphaLcPeriod"/>
            </a:pPr>
            <a:r>
              <a:rPr lang="en-US" sz="2400" b="1" i="1" dirty="0" smtClean="0">
                <a:solidFill>
                  <a:srgbClr val="92D050"/>
                </a:solidFill>
              </a:rPr>
              <a:t>“the church”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vs. </a:t>
            </a:r>
            <a:r>
              <a:rPr lang="en-US" sz="2400" b="1" i="1" dirty="0" smtClean="0">
                <a:solidFill>
                  <a:srgbClr val="92D050"/>
                </a:solidFill>
              </a:rPr>
              <a:t>“churches”</a:t>
            </a:r>
            <a:r>
              <a:rPr lang="en-US" sz="2400" b="1" dirty="0" smtClean="0"/>
              <a:t>- translations are split, but it doesn’t really matter; </a:t>
            </a:r>
            <a:r>
              <a:rPr lang="en-US" sz="2400" b="1" i="1" dirty="0" smtClean="0"/>
              <a:t>the church </a:t>
            </a:r>
            <a:r>
              <a:rPr lang="en-US" sz="2400" b="1" dirty="0" smtClean="0"/>
              <a:t>throughout the region specified was growing because </a:t>
            </a:r>
            <a:r>
              <a:rPr lang="en-US" sz="2400" b="1" i="1" dirty="0" smtClean="0"/>
              <a:t>local churches </a:t>
            </a:r>
            <a:r>
              <a:rPr lang="en-US" sz="2400" b="1" dirty="0" smtClean="0"/>
              <a:t>were growing.  The </a:t>
            </a:r>
            <a:r>
              <a:rPr lang="en-US" sz="2400" b="1" i="1" dirty="0" smtClean="0"/>
              <a:t>universal </a:t>
            </a:r>
            <a:r>
              <a:rPr lang="en-US" sz="2400" b="1" dirty="0" smtClean="0"/>
              <a:t>church is made up of individual saved souls, not local congregations; but these </a:t>
            </a:r>
            <a:r>
              <a:rPr lang="en-US" sz="2400" b="1" i="1" dirty="0" smtClean="0"/>
              <a:t>local congregations </a:t>
            </a:r>
            <a:r>
              <a:rPr lang="en-US" sz="2400" b="1" dirty="0" smtClean="0"/>
              <a:t>were active in </a:t>
            </a:r>
            <a:r>
              <a:rPr lang="en-US" sz="2400" b="1" smtClean="0"/>
              <a:t>saving individual </a:t>
            </a:r>
            <a:r>
              <a:rPr lang="en-US" sz="2400" b="1" dirty="0" smtClean="0"/>
              <a:t>souls!</a:t>
            </a:r>
          </a:p>
          <a:p>
            <a:pPr marL="914400" lvl="1" indent="-514350">
              <a:buClr>
                <a:schemeClr val="tx1"/>
              </a:buClr>
              <a:buFont typeface="+mj-lt"/>
              <a:buAutoNum type="alphaLcPeriod"/>
            </a:pPr>
            <a:r>
              <a:rPr lang="en-US" sz="2400" b="1" i="1" dirty="0" smtClean="0">
                <a:solidFill>
                  <a:srgbClr val="92D050"/>
                </a:solidFill>
              </a:rPr>
              <a:t>Enjoying peace </a:t>
            </a:r>
            <a:r>
              <a:rPr lang="en-US" sz="2400" b="1" dirty="0" smtClean="0"/>
              <a:t>has two key elements itself: </a:t>
            </a:r>
            <a:r>
              <a:rPr lang="en-US" sz="2400" b="1" dirty="0" smtClean="0">
                <a:solidFill>
                  <a:srgbClr val="92D050"/>
                </a:solidFill>
              </a:rPr>
              <a:t>1) </a:t>
            </a:r>
            <a:r>
              <a:rPr lang="en-US" sz="2400" b="1" i="1" dirty="0" smtClean="0">
                <a:solidFill>
                  <a:srgbClr val="92D050"/>
                </a:solidFill>
              </a:rPr>
              <a:t>enjoy- </a:t>
            </a:r>
            <a:r>
              <a:rPr lang="en-US" sz="2400" b="1" dirty="0" smtClean="0"/>
              <a:t>some love to fight, and fail to focus on the right enemy by engaging one another rather than Satan, </a:t>
            </a:r>
            <a:r>
              <a:rPr lang="en-US" sz="2400" b="1" u="sng" dirty="0" smtClean="0">
                <a:solidFill>
                  <a:srgbClr val="FFFF00"/>
                </a:solidFill>
              </a:rPr>
              <a:t>Eph.6:12ff</a:t>
            </a:r>
            <a:r>
              <a:rPr lang="en-US" sz="2400" b="1" dirty="0" smtClean="0"/>
              <a:t>; </a:t>
            </a:r>
            <a:r>
              <a:rPr lang="en-US" sz="2400" b="1" dirty="0" smtClean="0">
                <a:solidFill>
                  <a:srgbClr val="92D050"/>
                </a:solidFill>
              </a:rPr>
              <a:t>2) </a:t>
            </a:r>
            <a:r>
              <a:rPr lang="en-US" sz="2400" b="1" i="1" dirty="0" smtClean="0">
                <a:solidFill>
                  <a:srgbClr val="92D050"/>
                </a:solidFill>
              </a:rPr>
              <a:t>peace- </a:t>
            </a:r>
            <a:r>
              <a:rPr lang="en-US" sz="2400" b="1" dirty="0" smtClean="0"/>
              <a:t>(</a:t>
            </a:r>
            <a:r>
              <a:rPr lang="en-US" sz="2400" b="1" i="1" dirty="0" err="1" smtClean="0"/>
              <a:t>eirene</a:t>
            </a:r>
            <a:r>
              <a:rPr lang="en-US" sz="2400" b="1" dirty="0" smtClean="0"/>
              <a:t>)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the absence of rage and havoc of war, but also </a:t>
            </a:r>
            <a:r>
              <a:rPr lang="en-US" sz="2400" b="1" i="1" dirty="0" smtClean="0"/>
              <a:t>harmony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concord</a:t>
            </a:r>
            <a:r>
              <a:rPr lang="en-US" sz="2400" b="1" dirty="0" smtClean="0"/>
              <a:t>, </a:t>
            </a:r>
            <a:r>
              <a:rPr lang="en-US" sz="2400" b="1" u="sng" dirty="0" smtClean="0">
                <a:solidFill>
                  <a:srgbClr val="FFFF00"/>
                </a:solidFill>
              </a:rPr>
              <a:t>Matt.5:9</a:t>
            </a:r>
            <a:r>
              <a:rPr lang="en-US" sz="2400" b="1" dirty="0" smtClean="0">
                <a:solidFill>
                  <a:srgbClr val="FFFF00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Jas.3:17-18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r>
              <a:rPr lang="en-US" sz="2400" b="1" dirty="0" smtClean="0"/>
              <a:t>  </a:t>
            </a:r>
            <a:endParaRPr lang="en-US" sz="2400" b="1" i="1" dirty="0" smtClean="0"/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305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/>
              <a:t>provides some basic principles of church growth: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/>
              <a:t>“the church throughout all Judea and Galilee and Samaria </a:t>
            </a:r>
            <a:r>
              <a:rPr lang="en-US" sz="2800" b="1" i="1" dirty="0" smtClean="0">
                <a:solidFill>
                  <a:srgbClr val="92D050"/>
                </a:solidFill>
              </a:rPr>
              <a:t>enjoyed peace</a:t>
            </a:r>
            <a:r>
              <a:rPr lang="en-US" sz="2800" b="1" i="1" dirty="0" smtClean="0"/>
              <a:t>” </a:t>
            </a:r>
          </a:p>
          <a:p>
            <a:pPr marL="914400" lvl="1" indent="-514350">
              <a:buFont typeface="+mj-lt"/>
              <a:buAutoNum type="alphaLcPeriod" startAt="3"/>
            </a:pPr>
            <a:r>
              <a:rPr lang="en-US" sz="2400" b="1" dirty="0" smtClean="0"/>
              <a:t>The </a:t>
            </a:r>
            <a:r>
              <a:rPr lang="en-US" sz="2400" b="1" dirty="0" smtClean="0">
                <a:solidFill>
                  <a:srgbClr val="92D050"/>
                </a:solidFill>
              </a:rPr>
              <a:t>peace </a:t>
            </a:r>
            <a:r>
              <a:rPr lang="en-US" sz="2400" b="1" dirty="0" smtClean="0"/>
              <a:t>these churches enjoyed was the product of three things: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The conversion of its main persecutor, Paul, </a:t>
            </a:r>
            <a:r>
              <a:rPr lang="en-US" b="1" u="sng" dirty="0" smtClean="0">
                <a:solidFill>
                  <a:srgbClr val="FFFF00"/>
                </a:solidFill>
              </a:rPr>
              <a:t>vv.1-30</a:t>
            </a:r>
            <a:r>
              <a:rPr lang="en-US" b="1" dirty="0" smtClean="0"/>
              <a:t>;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Caligula attempting to have his own image set up in the Temple at Jerusalem distracted much Jewish attention from persecuting Christians;  (Josephus, </a:t>
            </a:r>
            <a:r>
              <a:rPr lang="en-US" b="1" i="1" dirty="0" smtClean="0"/>
              <a:t>Antiquities, 18.8.1, &amp;c</a:t>
            </a:r>
            <a:r>
              <a:rPr lang="en-US" b="1" dirty="0" smtClean="0"/>
              <a:t>)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The </a:t>
            </a:r>
            <a:r>
              <a:rPr lang="en-US" b="1" i="1" dirty="0" smtClean="0">
                <a:solidFill>
                  <a:srgbClr val="92D050"/>
                </a:solidFill>
              </a:rPr>
              <a:t>harmony</a:t>
            </a:r>
            <a:r>
              <a:rPr lang="en-US" b="1" i="1" dirty="0" smtClean="0"/>
              <a:t> </a:t>
            </a:r>
            <a:r>
              <a:rPr lang="en-US" b="1" dirty="0" smtClean="0"/>
              <a:t>and </a:t>
            </a:r>
            <a:r>
              <a:rPr lang="en-US" b="1" i="1" dirty="0" smtClean="0">
                <a:solidFill>
                  <a:srgbClr val="92D050"/>
                </a:solidFill>
              </a:rPr>
              <a:t>concord</a:t>
            </a:r>
            <a:r>
              <a:rPr lang="en-US" b="1" i="1" dirty="0" smtClean="0"/>
              <a:t> </a:t>
            </a:r>
            <a:r>
              <a:rPr lang="en-US" b="1" dirty="0" smtClean="0"/>
              <a:t>aspects of the definition- brethren wanted to be together in peace, </a:t>
            </a:r>
            <a:r>
              <a:rPr lang="en-US" b="1" u="sng" dirty="0" smtClean="0">
                <a:solidFill>
                  <a:srgbClr val="FFFF00"/>
                </a:solidFill>
              </a:rPr>
              <a:t>Eph.4:1-3</a:t>
            </a:r>
            <a:r>
              <a:rPr lang="en-US" b="1" dirty="0" smtClean="0"/>
              <a:t>. </a:t>
            </a:r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305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/>
              <a:t>provides some basic principles of church growth: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/>
              <a:t>“the church throughout all Judea and Galilee and Samaria </a:t>
            </a:r>
            <a:r>
              <a:rPr lang="en-US" sz="2800" b="1" i="1" dirty="0" smtClean="0">
                <a:solidFill>
                  <a:srgbClr val="92D050"/>
                </a:solidFill>
              </a:rPr>
              <a:t>enjoyed peace</a:t>
            </a:r>
            <a:r>
              <a:rPr lang="en-US" sz="2800" b="1" i="1" dirty="0" smtClean="0"/>
              <a:t>” </a:t>
            </a:r>
          </a:p>
          <a:p>
            <a:pPr marL="914400" lvl="1" indent="-514350">
              <a:buFont typeface="+mj-lt"/>
              <a:buAutoNum type="alphaLcPeriod" startAt="4"/>
            </a:pPr>
            <a:r>
              <a:rPr lang="en-US" sz="2400" b="1" dirty="0" smtClean="0"/>
              <a:t>Simply put: No </a:t>
            </a:r>
            <a:r>
              <a:rPr lang="en-US" sz="2400" b="1" i="1" dirty="0" smtClean="0"/>
              <a:t>church/plant </a:t>
            </a:r>
            <a:r>
              <a:rPr lang="en-US" sz="2400" b="1" dirty="0" smtClean="0"/>
              <a:t>grows well, if at all, in the constant tempest and storm of conflict, or if the soil keeps getting turned over on top of them!</a:t>
            </a:r>
            <a:endParaRPr lang="en-US" b="1" dirty="0" smtClean="0"/>
          </a:p>
        </p:txBody>
      </p:sp>
      <p:pic>
        <p:nvPicPr>
          <p:cNvPr id="5" name="Picture 4" descr="growing church are you ready 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229100"/>
            <a:ext cx="3505200" cy="2628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5800" y="6027003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8000"/>
                </a:solidFill>
              </a:rPr>
              <a:t>?</a:t>
            </a:r>
            <a:endParaRPr lang="en-US" sz="4800" b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0" y="441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43434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2D050"/>
                </a:solidFill>
              </a:rPr>
              <a:t>A relative congregational </a:t>
            </a:r>
            <a:r>
              <a:rPr lang="en-US" sz="2400" b="1" i="1" dirty="0" smtClean="0">
                <a:solidFill>
                  <a:srgbClr val="92D050"/>
                </a:solidFill>
              </a:rPr>
              <a:t>peace </a:t>
            </a:r>
            <a:r>
              <a:rPr lang="en-US" sz="2400" b="1" dirty="0" smtClean="0">
                <a:solidFill>
                  <a:srgbClr val="92D050"/>
                </a:solidFill>
              </a:rPr>
              <a:t>must exist for growth to occur. 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952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to Grow a Church, Part 1</vt:lpstr>
      <vt:lpstr>How to Grow a Church, Part 1</vt:lpstr>
      <vt:lpstr>How to Grow a Church, Part 1</vt:lpstr>
      <vt:lpstr>How to Grow a Church, Part 1</vt:lpstr>
      <vt:lpstr>How to Grow a Church, Part 1</vt:lpstr>
      <vt:lpstr>How to Grow a Church, Part 1</vt:lpstr>
      <vt:lpstr>How to Grow a Church, Part 1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Strong</dc:creator>
  <cp:lastModifiedBy>Philip Strong</cp:lastModifiedBy>
  <cp:revision>29</cp:revision>
  <cp:lastPrinted>2014-06-06T16:32:25Z</cp:lastPrinted>
  <dcterms:created xsi:type="dcterms:W3CDTF">2012-08-26T11:05:02Z</dcterms:created>
  <dcterms:modified xsi:type="dcterms:W3CDTF">2016-09-11T11:30:06Z</dcterms:modified>
</cp:coreProperties>
</file>