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6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7A4116"/>
    <a:srgbClr val="807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D9DE4-B24C-A44A-A906-51A049509207}" type="datetimeFigureOut">
              <a:rPr lang="en-US" smtClean="0"/>
              <a:t>9/4/16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F3386-5EEE-984D-A11D-C623780F61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38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A1762-43FA-2646-AFC0-85927B261C3B}" type="datetimeFigureOut">
              <a:rPr lang="en-US" smtClean="0"/>
              <a:t>9/4/16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B5FAC-42F5-B044-AC69-52B01F2BE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5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B5FAC-42F5-B044-AC69-52B01F2BED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17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B5FAC-42F5-B044-AC69-52B01F2BED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1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B5FAC-42F5-B044-AC69-52B01F2BED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17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B5FAC-42F5-B044-AC69-52B01F2BED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1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sensing </a:t>
            </a:r>
            <a:r>
              <a:rPr lang="en-US" i="1" dirty="0" smtClean="0"/>
              <a:t>belonging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as it relates to “family,” see also </a:t>
            </a:r>
            <a:r>
              <a:rPr lang="en-US" i="0" u="sng" baseline="0" dirty="0" smtClean="0"/>
              <a:t>1Cor.3:21-23</a:t>
            </a:r>
            <a:r>
              <a:rPr lang="en-US" i="0" u="none" baseline="0" dirty="0" smtClean="0"/>
              <a:t> and </a:t>
            </a:r>
            <a:r>
              <a:rPr lang="en-US" b="1" i="0" u="sng" baseline="0" dirty="0" smtClean="0"/>
              <a:t>Gal.3:26-29</a:t>
            </a:r>
            <a:r>
              <a:rPr lang="en-US" b="0" i="0" u="non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B5FAC-42F5-B044-AC69-52B01F2BED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17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B5FAC-42F5-B044-AC69-52B01F2BED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17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B5FAC-42F5-B044-AC69-52B01F2BED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1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DBB-F22E-254C-8C70-E160B62DD7D3}" type="datetimeFigureOut">
              <a:rPr lang="en-US" smtClean="0"/>
              <a:t>9/4/16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66C3-3F66-5346-BE66-9D835BC1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65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DBB-F22E-254C-8C70-E160B62DD7D3}" type="datetimeFigureOut">
              <a:rPr lang="en-US" smtClean="0"/>
              <a:t>9/4/16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66C3-3F66-5346-BE66-9D835BC1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DBB-F22E-254C-8C70-E160B62DD7D3}" type="datetimeFigureOut">
              <a:rPr lang="en-US" smtClean="0"/>
              <a:t>9/4/16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66C3-3F66-5346-BE66-9D835BC1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0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DBB-F22E-254C-8C70-E160B62DD7D3}" type="datetimeFigureOut">
              <a:rPr lang="en-US" smtClean="0"/>
              <a:t>9/4/16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66C3-3F66-5346-BE66-9D835BC1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2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DBB-F22E-254C-8C70-E160B62DD7D3}" type="datetimeFigureOut">
              <a:rPr lang="en-US" smtClean="0"/>
              <a:t>9/4/16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66C3-3F66-5346-BE66-9D835BC1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0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DBB-F22E-254C-8C70-E160B62DD7D3}" type="datetimeFigureOut">
              <a:rPr lang="en-US" smtClean="0"/>
              <a:t>9/4/16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66C3-3F66-5346-BE66-9D835BC1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2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DBB-F22E-254C-8C70-E160B62DD7D3}" type="datetimeFigureOut">
              <a:rPr lang="en-US" smtClean="0"/>
              <a:t>9/4/16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66C3-3F66-5346-BE66-9D835BC1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1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DBB-F22E-254C-8C70-E160B62DD7D3}" type="datetimeFigureOut">
              <a:rPr lang="en-US" smtClean="0"/>
              <a:t>9/4/16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66C3-3F66-5346-BE66-9D835BC1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5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DBB-F22E-254C-8C70-E160B62DD7D3}" type="datetimeFigureOut">
              <a:rPr lang="en-US" smtClean="0"/>
              <a:t>9/4/16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66C3-3F66-5346-BE66-9D835BC1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DBB-F22E-254C-8C70-E160B62DD7D3}" type="datetimeFigureOut">
              <a:rPr lang="en-US" smtClean="0"/>
              <a:t>9/4/16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66C3-3F66-5346-BE66-9D835BC1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DBB-F22E-254C-8C70-E160B62DD7D3}" type="datetimeFigureOut">
              <a:rPr lang="en-US" smtClean="0"/>
              <a:t>9/4/16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766C3-3F66-5346-BE66-9D835BC1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0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0DBB-F22E-254C-8C70-E160B62DD7D3}" type="datetimeFigureOut">
              <a:rPr lang="en-US" smtClean="0"/>
              <a:t>9/4/16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766C3-3F66-5346-BE66-9D835BC1C1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54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3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4.wdp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14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509" y="1"/>
            <a:ext cx="4163416" cy="18761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07749"/>
                </a:solidFill>
              </a:rPr>
              <a:t>For churches,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horse</a:t>
            </a:r>
            <a:r>
              <a:rPr lang="en-US" sz="3600" b="1" i="1" dirty="0" smtClean="0">
                <a:solidFill>
                  <a:srgbClr val="807749"/>
                </a:solidFill>
              </a:rPr>
              <a:t>, </a:t>
            </a:r>
            <a:r>
              <a:rPr lang="en-US" sz="3600" b="1" dirty="0" smtClean="0">
                <a:solidFill>
                  <a:srgbClr val="807749"/>
                </a:solidFill>
              </a:rPr>
              <a:t>and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cart</a:t>
            </a:r>
            <a:r>
              <a:rPr lang="en-US" sz="3600" b="1" i="1" dirty="0" smtClean="0">
                <a:solidFill>
                  <a:srgbClr val="807749"/>
                </a:solidFill>
              </a:rPr>
              <a:t>?</a:t>
            </a:r>
            <a:endParaRPr lang="en-US" sz="3600" b="1" dirty="0">
              <a:solidFill>
                <a:srgbClr val="8077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020"/>
            <a:ext cx="8410802" cy="4567792"/>
          </a:xfrm>
          <a:solidFill>
            <a:schemeClr val="bg2">
              <a:lumMod val="75000"/>
            </a:schemeClr>
          </a:solidFill>
          <a:ln>
            <a:solidFill>
              <a:srgbClr val="7A411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Now, there is absolutely nothing wrong with get-togethers and family-oriented activities </a:t>
            </a:r>
            <a:r>
              <a:rPr lang="en-US" sz="2500" b="1" i="1" dirty="0" smtClean="0">
                <a:solidFill>
                  <a:srgbClr val="7A4116"/>
                </a:solidFill>
              </a:rPr>
              <a:t>p</a:t>
            </a:r>
            <a:r>
              <a:rPr lang="en-US" sz="2500" b="1" i="1" u="sng" dirty="0" smtClean="0">
                <a:solidFill>
                  <a:srgbClr val="7A4116"/>
                </a:solidFill>
              </a:rPr>
              <a:t>rovided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 that we understand them in the proper context as:</a:t>
            </a:r>
          </a:p>
          <a:p>
            <a:pPr lvl="1">
              <a:buClr>
                <a:srgbClr val="7A4116"/>
              </a:buClr>
              <a:buFont typeface="Wingdings" charset="2"/>
              <a:buChar char="Ø"/>
            </a:pP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A </a:t>
            </a:r>
            <a:r>
              <a:rPr lang="en-US" sz="2500" b="1" i="1" dirty="0" smtClean="0">
                <a:solidFill>
                  <a:srgbClr val="7A4116"/>
                </a:solidFill>
              </a:rPr>
              <a:t>private</a:t>
            </a:r>
            <a:r>
              <a:rPr lang="en-US" sz="25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matter instead of a scriptural work of the church, </a:t>
            </a:r>
            <a:r>
              <a:rPr lang="en-US" sz="2500" b="1" u="sng" dirty="0" smtClean="0">
                <a:solidFill>
                  <a:srgbClr val="7A4116"/>
                </a:solidFill>
              </a:rPr>
              <a:t>1Cor.11:22</a:t>
            </a:r>
            <a:r>
              <a:rPr lang="en-US" sz="2500" b="1" dirty="0" smtClean="0">
                <a:solidFill>
                  <a:schemeClr val="bg2">
                    <a:lumMod val="25000"/>
                  </a:schemeClr>
                </a:solidFill>
              </a:rPr>
              <a:t>; and,</a:t>
            </a:r>
          </a:p>
          <a:p>
            <a:pPr lvl="1">
              <a:buClr>
                <a:srgbClr val="7A4116"/>
              </a:buClr>
              <a:buFont typeface="Wingdings" charset="2"/>
              <a:buChar char="Ø"/>
            </a:pPr>
            <a:r>
              <a:rPr lang="en-US" sz="2500" b="1" dirty="0" smtClean="0">
                <a:solidFill>
                  <a:srgbClr val="4A452A"/>
                </a:solidFill>
              </a:rPr>
              <a:t>We allow them to be the</a:t>
            </a:r>
            <a:r>
              <a:rPr lang="en-US" sz="2500" b="1" dirty="0" smtClean="0">
                <a:solidFill>
                  <a:srgbClr val="7A4116"/>
                </a:solidFill>
              </a:rPr>
              <a:t> </a:t>
            </a:r>
            <a:r>
              <a:rPr lang="en-US" sz="2500" b="1" i="1" dirty="0" smtClean="0">
                <a:solidFill>
                  <a:srgbClr val="7A4116"/>
                </a:solidFill>
              </a:rPr>
              <a:t>result </a:t>
            </a:r>
            <a:r>
              <a:rPr lang="en-US" sz="2500" b="1" dirty="0" smtClean="0">
                <a:solidFill>
                  <a:srgbClr val="4A452A"/>
                </a:solidFill>
              </a:rPr>
              <a:t>of growth in faith rather than expecting them to be the </a:t>
            </a:r>
            <a:r>
              <a:rPr lang="en-US" sz="2500" b="1" i="1" dirty="0" smtClean="0">
                <a:solidFill>
                  <a:srgbClr val="7A4116"/>
                </a:solidFill>
              </a:rPr>
              <a:t>cause </a:t>
            </a:r>
            <a:r>
              <a:rPr lang="en-US" sz="2500" b="1" dirty="0" smtClean="0">
                <a:solidFill>
                  <a:srgbClr val="4A452A"/>
                </a:solidFill>
              </a:rPr>
              <a:t>of it.</a:t>
            </a:r>
          </a:p>
          <a:p>
            <a:pPr marL="0" indent="0" algn="ctr">
              <a:buNone/>
            </a:pPr>
            <a:r>
              <a:rPr lang="en-US" sz="2500" b="1" dirty="0" smtClean="0">
                <a:solidFill>
                  <a:srgbClr val="4A452A"/>
                </a:solidFill>
              </a:rPr>
              <a:t>Our </a:t>
            </a:r>
            <a:r>
              <a:rPr lang="en-US" sz="2500" b="1" i="1" dirty="0" smtClean="0">
                <a:solidFill>
                  <a:srgbClr val="7A4116"/>
                </a:solidFill>
              </a:rPr>
              <a:t>faith in </a:t>
            </a:r>
            <a:r>
              <a:rPr lang="en-US" sz="2500" b="1" dirty="0" smtClean="0">
                <a:solidFill>
                  <a:srgbClr val="4A452A"/>
                </a:solidFill>
              </a:rPr>
              <a:t>and </a:t>
            </a:r>
            <a:r>
              <a:rPr lang="en-US" sz="2500" b="1" i="1" dirty="0" smtClean="0">
                <a:solidFill>
                  <a:srgbClr val="7A4116"/>
                </a:solidFill>
              </a:rPr>
              <a:t>dedication to </a:t>
            </a:r>
            <a:r>
              <a:rPr lang="en-US" sz="2500" b="1" dirty="0" smtClean="0">
                <a:solidFill>
                  <a:srgbClr val="4A452A"/>
                </a:solidFill>
              </a:rPr>
              <a:t>the </a:t>
            </a:r>
            <a:r>
              <a:rPr lang="en-US" sz="2500" b="1" dirty="0" smtClean="0">
                <a:solidFill>
                  <a:srgbClr val="7A4116"/>
                </a:solidFill>
              </a:rPr>
              <a:t>Word</a:t>
            </a:r>
            <a:r>
              <a:rPr lang="en-US" sz="2500" b="1" dirty="0" smtClean="0">
                <a:solidFill>
                  <a:srgbClr val="4A452A"/>
                </a:solidFill>
              </a:rPr>
              <a:t> of God must be “the tie that binds us together” </a:t>
            </a:r>
            <a:r>
              <a:rPr lang="en-US" sz="2500" b="1" i="1" dirty="0" smtClean="0">
                <a:solidFill>
                  <a:srgbClr val="7A4116"/>
                </a:solidFill>
              </a:rPr>
              <a:t>in fellowship </a:t>
            </a:r>
            <a:r>
              <a:rPr lang="en-US" sz="2500" b="1" dirty="0" smtClean="0">
                <a:solidFill>
                  <a:srgbClr val="4A452A"/>
                </a:solidFill>
              </a:rPr>
              <a:t>with a </a:t>
            </a:r>
            <a:r>
              <a:rPr lang="en-US" sz="2500" b="1" i="1" dirty="0" smtClean="0">
                <a:solidFill>
                  <a:srgbClr val="7A4116"/>
                </a:solidFill>
              </a:rPr>
              <a:t>sense of family </a:t>
            </a:r>
            <a:r>
              <a:rPr lang="en-US" sz="2500" b="1" dirty="0" smtClean="0">
                <a:solidFill>
                  <a:srgbClr val="4A452A"/>
                </a:solidFill>
              </a:rPr>
              <a:t>for it is that on which our salvation is based!  </a:t>
            </a:r>
            <a:r>
              <a:rPr lang="en-US" sz="2500" b="1" u="sng" dirty="0" smtClean="0">
                <a:solidFill>
                  <a:srgbClr val="7A4116"/>
                </a:solidFill>
              </a:rPr>
              <a:t>Rom.10:8-11</a:t>
            </a:r>
            <a:endParaRPr lang="en-US" sz="2500" b="1" dirty="0" smtClean="0">
              <a:solidFill>
                <a:srgbClr val="7A4116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359509" cy="1876186"/>
          </a:xfrm>
          <a:prstGeom prst="rect">
            <a:avLst/>
          </a:prstGeom>
          <a:solidFill>
            <a:srgbClr val="C4BD9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800" b="1" smtClean="0">
                <a:solidFill>
                  <a:srgbClr val="7A4116"/>
                </a:solidFill>
                <a:latin typeface="Book Antiqua"/>
                <a:cs typeface="Book Antiqua"/>
              </a:rPr>
              <a:t>Faith, </a:t>
            </a:r>
            <a: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  <a:t/>
            </a:r>
            <a:b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</a:br>
            <a:r>
              <a:rPr lang="en-US" b="1" smtClean="0">
                <a:solidFill>
                  <a:srgbClr val="7A4116"/>
                </a:solidFill>
                <a:latin typeface="Noteworthy Light"/>
                <a:cs typeface="Noteworthy Light"/>
              </a:rPr>
              <a:t>Fellowship, </a:t>
            </a:r>
            <a:r>
              <a:rPr lang="en-US" sz="3200" smtClean="0">
                <a:solidFill>
                  <a:srgbClr val="807749"/>
                </a:solidFill>
              </a:rPr>
              <a:t>and</a:t>
            </a:r>
            <a:r>
              <a:rPr lang="en-US" b="1" smtClean="0">
                <a:solidFill>
                  <a:srgbClr val="7A4116"/>
                </a:solidFill>
              </a:rPr>
              <a:t/>
            </a:r>
            <a:br>
              <a:rPr lang="en-US" b="1" smtClean="0">
                <a:solidFill>
                  <a:srgbClr val="7A4116"/>
                </a:solidFill>
              </a:rPr>
            </a:br>
            <a:r>
              <a:rPr lang="en-US" b="1" smtClean="0">
                <a:solidFill>
                  <a:srgbClr val="7A4116"/>
                </a:solidFill>
                <a:latin typeface="Apple Chancery"/>
                <a:cs typeface="Apple Chancery"/>
              </a:rPr>
              <a:t>Family</a:t>
            </a:r>
            <a:endParaRPr lang="en-US" b="1" dirty="0">
              <a:solidFill>
                <a:srgbClr val="7A4116"/>
              </a:solidFill>
              <a:latin typeface="Apple Chancery"/>
              <a:cs typeface="Apple Chancery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76001" y="-254484"/>
            <a:ext cx="2767998" cy="2072940"/>
            <a:chOff x="6376001" y="-254484"/>
            <a:chExt cx="2767998" cy="20729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3232" t="29677" r="5161" b="12688"/>
            <a:stretch/>
          </p:blipFill>
          <p:spPr>
            <a:xfrm flipH="1">
              <a:off x="6376001" y="512343"/>
              <a:ext cx="2767998" cy="130611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944401" y="808203"/>
              <a:ext cx="67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7A4116"/>
                  </a:solidFill>
                </a:rPr>
                <a:t>Faith</a:t>
              </a:r>
              <a:endParaRPr lang="en-US" b="1" i="1" dirty="0">
                <a:solidFill>
                  <a:srgbClr val="7A411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847104">
              <a:off x="7136028" y="180049"/>
              <a:ext cx="12076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7A4116"/>
                  </a:solidFill>
                </a:rPr>
                <a:t>Fellowship</a:t>
              </a:r>
              <a:endParaRPr lang="en-US" sz="1600" b="1" i="1" dirty="0">
                <a:solidFill>
                  <a:srgbClr val="7A4116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9067649">
              <a:off x="6712625" y="295884"/>
              <a:ext cx="858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7A4116"/>
                  </a:solidFill>
                </a:rPr>
                <a:t>Family</a:t>
              </a:r>
              <a:endParaRPr lang="en-US" sz="1600" b="1" i="1" dirty="0">
                <a:solidFill>
                  <a:srgbClr val="7A411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747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72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2753" y="331941"/>
            <a:ext cx="3216700" cy="2968408"/>
          </a:xfrm>
          <a:solidFill>
            <a:srgbClr val="C4BD9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1200"/>
              </a:spcAft>
            </a:pPr>
            <a:r>
              <a:rPr lang="en-US" sz="4800" b="1" dirty="0" smtClean="0">
                <a:solidFill>
                  <a:srgbClr val="7A4116"/>
                </a:solidFill>
                <a:latin typeface="Book Antiqua"/>
                <a:cs typeface="Book Antiqua"/>
              </a:rPr>
              <a:t>Faith, </a:t>
            </a:r>
            <a:r>
              <a:rPr lang="en-US" b="1" dirty="0" smtClean="0">
                <a:solidFill>
                  <a:srgbClr val="7A4116"/>
                </a:solidFill>
                <a:latin typeface="Book Antiqua"/>
                <a:cs typeface="Book Antiqua"/>
              </a:rPr>
              <a:t/>
            </a:r>
            <a:br>
              <a:rPr lang="en-US" b="1" dirty="0" smtClean="0">
                <a:solidFill>
                  <a:srgbClr val="7A4116"/>
                </a:solidFill>
                <a:latin typeface="Book Antiqua"/>
                <a:cs typeface="Book Antiqua"/>
              </a:rPr>
            </a:br>
            <a:r>
              <a:rPr lang="en-US" b="1" dirty="0" smtClean="0">
                <a:solidFill>
                  <a:srgbClr val="7A4116"/>
                </a:solidFill>
                <a:latin typeface="Noteworthy Light"/>
                <a:cs typeface="Noteworthy Light"/>
              </a:rPr>
              <a:t>Fellowship, </a:t>
            </a:r>
            <a:r>
              <a:rPr lang="en-US" sz="3200" dirty="0" smtClean="0">
                <a:solidFill>
                  <a:srgbClr val="807749"/>
                </a:solidFill>
              </a:rPr>
              <a:t>and</a:t>
            </a:r>
            <a:r>
              <a:rPr lang="en-US" b="1" dirty="0" smtClean="0">
                <a:solidFill>
                  <a:srgbClr val="7A4116"/>
                </a:solidFill>
              </a:rPr>
              <a:t/>
            </a:r>
            <a:br>
              <a:rPr lang="en-US" b="1" dirty="0" smtClean="0">
                <a:solidFill>
                  <a:srgbClr val="7A4116"/>
                </a:solidFill>
              </a:rPr>
            </a:br>
            <a:r>
              <a:rPr lang="en-US" b="1" dirty="0" smtClean="0">
                <a:solidFill>
                  <a:srgbClr val="7A4116"/>
                </a:solidFill>
                <a:latin typeface="Apple Chancery"/>
                <a:cs typeface="Apple Chancery"/>
              </a:rPr>
              <a:t>Family</a:t>
            </a:r>
            <a:endParaRPr lang="en-US" b="1" dirty="0">
              <a:solidFill>
                <a:srgbClr val="7A4116"/>
              </a:solidFill>
              <a:latin typeface="Apple Chancery"/>
              <a:cs typeface="Apple Chancer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3312" y="3415803"/>
            <a:ext cx="4516981" cy="209729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807749"/>
                </a:solidFill>
              </a:rPr>
              <a:t>For churches,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807749"/>
                </a:solidFill>
              </a:rPr>
              <a:t>which is the </a:t>
            </a:r>
            <a:r>
              <a:rPr lang="en-US" sz="2800" b="1" i="1" dirty="0" smtClean="0">
                <a:solidFill>
                  <a:srgbClr val="7A4116"/>
                </a:solidFill>
              </a:rPr>
              <a:t>horse</a:t>
            </a:r>
            <a:r>
              <a:rPr lang="en-US" sz="2800" b="1" i="1" dirty="0" smtClean="0">
                <a:solidFill>
                  <a:srgbClr val="807749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807749"/>
                </a:solidFill>
              </a:rPr>
              <a:t>and </a:t>
            </a:r>
          </a:p>
          <a:p>
            <a:pPr>
              <a:lnSpc>
                <a:spcPct val="80000"/>
              </a:lnSpc>
            </a:pPr>
            <a:r>
              <a:rPr lang="en-US" sz="2800" b="1" dirty="0" smtClean="0">
                <a:solidFill>
                  <a:srgbClr val="807749"/>
                </a:solidFill>
              </a:rPr>
              <a:t>which is the </a:t>
            </a:r>
            <a:r>
              <a:rPr lang="en-US" sz="2800" b="1" i="1" dirty="0" smtClean="0">
                <a:solidFill>
                  <a:srgbClr val="7A4116"/>
                </a:solidFill>
              </a:rPr>
              <a:t>cart</a:t>
            </a:r>
            <a:r>
              <a:rPr lang="en-US" sz="2800" b="1" dirty="0" smtClean="0">
                <a:solidFill>
                  <a:srgbClr val="807749"/>
                </a:solidFill>
              </a:rPr>
              <a:t>?</a:t>
            </a:r>
            <a:endParaRPr lang="en-US" sz="2800" b="1" dirty="0">
              <a:solidFill>
                <a:srgbClr val="80774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453" y="1"/>
            <a:ext cx="2934547" cy="1760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8" y="4656880"/>
            <a:ext cx="2984355" cy="22051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b="11594"/>
          <a:stretch/>
        </p:blipFill>
        <p:spPr>
          <a:xfrm>
            <a:off x="1" y="0"/>
            <a:ext cx="2992752" cy="1760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69864" y="4878082"/>
            <a:ext cx="2931863" cy="2037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81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509" y="1"/>
            <a:ext cx="4163416" cy="18761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07749"/>
                </a:solidFill>
              </a:rPr>
              <a:t>For churches,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horse</a:t>
            </a:r>
            <a:r>
              <a:rPr lang="en-US" sz="3600" b="1" i="1" dirty="0" smtClean="0">
                <a:solidFill>
                  <a:srgbClr val="807749"/>
                </a:solidFill>
              </a:rPr>
              <a:t>, </a:t>
            </a:r>
            <a:r>
              <a:rPr lang="en-US" sz="3600" b="1" dirty="0" smtClean="0">
                <a:solidFill>
                  <a:srgbClr val="807749"/>
                </a:solidFill>
              </a:rPr>
              <a:t>and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cart</a:t>
            </a:r>
            <a:r>
              <a:rPr lang="en-US" sz="3600" b="1" i="1" dirty="0" smtClean="0">
                <a:solidFill>
                  <a:srgbClr val="807749"/>
                </a:solidFill>
              </a:rPr>
              <a:t>?</a:t>
            </a:r>
            <a:endParaRPr lang="en-US" sz="3600" b="1" dirty="0">
              <a:solidFill>
                <a:srgbClr val="8077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018"/>
            <a:ext cx="8410802" cy="4596655"/>
          </a:xfrm>
          <a:solidFill>
            <a:schemeClr val="bg2">
              <a:lumMod val="75000"/>
            </a:schemeClr>
          </a:solidFill>
          <a:ln>
            <a:solidFill>
              <a:srgbClr val="7A411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First, let’s be sure we’re all on the same page with regard to the terms being utilized:</a:t>
            </a:r>
          </a:p>
          <a:p>
            <a:r>
              <a:rPr lang="en-US" sz="2800" b="1" dirty="0" smtClean="0">
                <a:solidFill>
                  <a:srgbClr val="4A452A"/>
                </a:solidFill>
              </a:rPr>
              <a:t>By </a:t>
            </a:r>
            <a:r>
              <a:rPr lang="en-US" sz="2800" b="1" i="1" dirty="0" smtClean="0">
                <a:solidFill>
                  <a:srgbClr val="7A4116"/>
                </a:solidFill>
              </a:rPr>
              <a:t>faith</a:t>
            </a:r>
            <a:r>
              <a:rPr lang="en-US" sz="2800" b="1" i="1" dirty="0" smtClean="0">
                <a:solidFill>
                  <a:srgbClr val="4A452A"/>
                </a:solidFill>
              </a:rPr>
              <a:t>, </a:t>
            </a:r>
            <a:r>
              <a:rPr lang="en-US" sz="2800" b="1" dirty="0" smtClean="0">
                <a:solidFill>
                  <a:srgbClr val="4A452A"/>
                </a:solidFill>
              </a:rPr>
              <a:t>we mean a </a:t>
            </a:r>
            <a:r>
              <a:rPr lang="en-US" sz="2800" b="1" dirty="0" smtClean="0">
                <a:solidFill>
                  <a:srgbClr val="7A4116"/>
                </a:solidFill>
              </a:rPr>
              <a:t>belief </a:t>
            </a:r>
            <a:r>
              <a:rPr lang="en-US" sz="2800" b="1" i="1" dirty="0" smtClean="0">
                <a:solidFill>
                  <a:srgbClr val="7A4116"/>
                </a:solidFill>
              </a:rPr>
              <a:t>in/of God </a:t>
            </a:r>
            <a:r>
              <a:rPr lang="en-US" sz="2800" b="1" dirty="0" smtClean="0">
                <a:solidFill>
                  <a:srgbClr val="4A452A"/>
                </a:solidFill>
              </a:rPr>
              <a:t>that comes from both</a:t>
            </a:r>
          </a:p>
          <a:p>
            <a:pPr lvl="1">
              <a:buFont typeface="Wingdings" charset="2"/>
              <a:buChar char="Ø"/>
            </a:pPr>
            <a:r>
              <a:rPr lang="en-US" b="1" i="1" dirty="0">
                <a:solidFill>
                  <a:srgbClr val="7A4116"/>
                </a:solidFill>
              </a:rPr>
              <a:t>N</a:t>
            </a:r>
            <a:r>
              <a:rPr lang="en-US" b="1" i="1" dirty="0" smtClean="0">
                <a:solidFill>
                  <a:srgbClr val="7A4116"/>
                </a:solidFill>
              </a:rPr>
              <a:t>atural </a:t>
            </a:r>
            <a:r>
              <a:rPr lang="en-US" b="1" dirty="0" smtClean="0">
                <a:solidFill>
                  <a:srgbClr val="4A452A"/>
                </a:solidFill>
              </a:rPr>
              <a:t>revelation</a:t>
            </a:r>
            <a:r>
              <a:rPr lang="en-US" b="1" i="1" dirty="0" smtClean="0">
                <a:solidFill>
                  <a:srgbClr val="4A452A"/>
                </a:solidFill>
              </a:rPr>
              <a:t>, </a:t>
            </a:r>
            <a:r>
              <a:rPr lang="en-US" b="1" u="sng" dirty="0" smtClean="0">
                <a:solidFill>
                  <a:srgbClr val="7A4116"/>
                </a:solidFill>
              </a:rPr>
              <a:t>Rom.1:20</a:t>
            </a:r>
            <a:r>
              <a:rPr lang="en-US" b="1" dirty="0" smtClean="0">
                <a:solidFill>
                  <a:srgbClr val="4A452A"/>
                </a:solidFill>
              </a:rPr>
              <a:t>; and,</a:t>
            </a:r>
          </a:p>
          <a:p>
            <a:pPr lvl="1">
              <a:buFont typeface="Wingdings" charset="2"/>
              <a:buChar char="Ø"/>
            </a:pPr>
            <a:r>
              <a:rPr lang="en-US" b="1" i="1" dirty="0" smtClean="0">
                <a:solidFill>
                  <a:srgbClr val="7A4116"/>
                </a:solidFill>
              </a:rPr>
              <a:t>Specific</a:t>
            </a:r>
            <a:r>
              <a:rPr lang="en-US" b="1" i="1" dirty="0" smtClean="0">
                <a:solidFill>
                  <a:srgbClr val="4A452A"/>
                </a:solidFill>
              </a:rPr>
              <a:t> </a:t>
            </a:r>
            <a:r>
              <a:rPr lang="en-US" b="1" dirty="0" smtClean="0">
                <a:solidFill>
                  <a:srgbClr val="4A452A"/>
                </a:solidFill>
              </a:rPr>
              <a:t>revelation, </a:t>
            </a:r>
            <a:r>
              <a:rPr lang="en-US" b="1" u="sng" dirty="0" smtClean="0">
                <a:solidFill>
                  <a:srgbClr val="7A4116"/>
                </a:solidFill>
              </a:rPr>
              <a:t>Rom.10:17</a:t>
            </a:r>
            <a:r>
              <a:rPr lang="en-US" b="1" dirty="0" smtClean="0">
                <a:solidFill>
                  <a:srgbClr val="4A452A"/>
                </a:solidFill>
              </a:rPr>
              <a:t>. </a:t>
            </a:r>
          </a:p>
          <a:p>
            <a:r>
              <a:rPr lang="en-US" sz="2800" b="1" dirty="0" smtClean="0">
                <a:solidFill>
                  <a:srgbClr val="4A452A"/>
                </a:solidFill>
              </a:rPr>
              <a:t>But by </a:t>
            </a:r>
            <a:r>
              <a:rPr lang="en-US" sz="2800" b="1" i="1" dirty="0" smtClean="0">
                <a:solidFill>
                  <a:srgbClr val="7A4116"/>
                </a:solidFill>
              </a:rPr>
              <a:t>faith</a:t>
            </a:r>
            <a:r>
              <a:rPr lang="en-US" sz="2800" b="1" i="1" dirty="0" smtClean="0">
                <a:solidFill>
                  <a:srgbClr val="4A452A"/>
                </a:solidFill>
              </a:rPr>
              <a:t> </a:t>
            </a:r>
            <a:r>
              <a:rPr lang="en-US" sz="2800" b="1" dirty="0" smtClean="0">
                <a:solidFill>
                  <a:srgbClr val="4A452A"/>
                </a:solidFill>
              </a:rPr>
              <a:t>we also refer to that which becomes the </a:t>
            </a:r>
            <a:r>
              <a:rPr lang="en-US" sz="2800" b="1" i="1" dirty="0" smtClean="0">
                <a:solidFill>
                  <a:srgbClr val="7A4116"/>
                </a:solidFill>
              </a:rPr>
              <a:t>modus operandi </a:t>
            </a:r>
            <a:r>
              <a:rPr lang="en-US" sz="2800" b="1" dirty="0" smtClean="0">
                <a:solidFill>
                  <a:srgbClr val="4A452A"/>
                </a:solidFill>
              </a:rPr>
              <a:t>(mode of operation) for those who believe God, </a:t>
            </a:r>
            <a:r>
              <a:rPr lang="en-US" sz="2800" b="1" u="sng" dirty="0" smtClean="0">
                <a:solidFill>
                  <a:srgbClr val="7A4116"/>
                </a:solidFill>
              </a:rPr>
              <a:t>2Cor.5:7</a:t>
            </a:r>
            <a:r>
              <a:rPr lang="en-US" sz="2800" b="1" dirty="0">
                <a:solidFill>
                  <a:srgbClr val="4A452A"/>
                </a:solidFill>
              </a:rPr>
              <a:t> </a:t>
            </a:r>
            <a:r>
              <a:rPr lang="en-US" sz="2800" b="1" dirty="0" smtClean="0">
                <a:solidFill>
                  <a:srgbClr val="4A452A"/>
                </a:solidFill>
              </a:rPr>
              <a:t>and </a:t>
            </a:r>
            <a:r>
              <a:rPr lang="en-US" sz="2800" b="1" u="sng" dirty="0" smtClean="0">
                <a:solidFill>
                  <a:srgbClr val="7A4116"/>
                </a:solidFill>
              </a:rPr>
              <a:t>Heb.11:6</a:t>
            </a:r>
            <a:r>
              <a:rPr lang="en-US" sz="2800" b="1" dirty="0" smtClean="0">
                <a:solidFill>
                  <a:srgbClr val="4A452A"/>
                </a:solidFill>
              </a:rPr>
              <a:t>. </a:t>
            </a:r>
            <a:endParaRPr lang="en-US" sz="2800" b="1" i="1" dirty="0">
              <a:solidFill>
                <a:srgbClr val="4A452A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359509" cy="1876186"/>
          </a:xfrm>
          <a:prstGeom prst="rect">
            <a:avLst/>
          </a:prstGeom>
          <a:solidFill>
            <a:srgbClr val="C4BD9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800" b="1" smtClean="0">
                <a:solidFill>
                  <a:srgbClr val="7A4116"/>
                </a:solidFill>
                <a:latin typeface="Book Antiqua"/>
                <a:cs typeface="Book Antiqua"/>
              </a:rPr>
              <a:t>Faith, </a:t>
            </a:r>
            <a: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  <a:t/>
            </a:r>
            <a:b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</a:br>
            <a:r>
              <a:rPr lang="en-US" b="1" smtClean="0">
                <a:solidFill>
                  <a:srgbClr val="7A4116"/>
                </a:solidFill>
                <a:latin typeface="Noteworthy Light"/>
                <a:cs typeface="Noteworthy Light"/>
              </a:rPr>
              <a:t>Fellowship, </a:t>
            </a:r>
            <a:r>
              <a:rPr lang="en-US" sz="3200" smtClean="0">
                <a:solidFill>
                  <a:srgbClr val="807749"/>
                </a:solidFill>
              </a:rPr>
              <a:t>and</a:t>
            </a:r>
            <a:r>
              <a:rPr lang="en-US" b="1" smtClean="0">
                <a:solidFill>
                  <a:srgbClr val="7A4116"/>
                </a:solidFill>
              </a:rPr>
              <a:t/>
            </a:r>
            <a:br>
              <a:rPr lang="en-US" b="1" smtClean="0">
                <a:solidFill>
                  <a:srgbClr val="7A4116"/>
                </a:solidFill>
              </a:rPr>
            </a:br>
            <a:r>
              <a:rPr lang="en-US" b="1" smtClean="0">
                <a:solidFill>
                  <a:srgbClr val="7A4116"/>
                </a:solidFill>
                <a:latin typeface="Apple Chancery"/>
                <a:cs typeface="Apple Chancery"/>
              </a:rPr>
              <a:t>Family</a:t>
            </a:r>
            <a:endParaRPr lang="en-US" b="1" dirty="0">
              <a:solidFill>
                <a:srgbClr val="7A4116"/>
              </a:solidFill>
              <a:latin typeface="Apple Chancery"/>
              <a:cs typeface="Apple Chancer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452" y="1"/>
            <a:ext cx="2699548" cy="187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203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509" y="1"/>
            <a:ext cx="4163416" cy="18761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07749"/>
                </a:solidFill>
              </a:rPr>
              <a:t>For churches,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horse</a:t>
            </a:r>
            <a:r>
              <a:rPr lang="en-US" sz="3600" b="1" i="1" dirty="0" smtClean="0">
                <a:solidFill>
                  <a:srgbClr val="807749"/>
                </a:solidFill>
              </a:rPr>
              <a:t>, </a:t>
            </a:r>
            <a:r>
              <a:rPr lang="en-US" sz="3600" b="1" dirty="0" smtClean="0">
                <a:solidFill>
                  <a:srgbClr val="807749"/>
                </a:solidFill>
              </a:rPr>
              <a:t>and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cart</a:t>
            </a:r>
            <a:r>
              <a:rPr lang="en-US" sz="3600" b="1" i="1" dirty="0" smtClean="0">
                <a:solidFill>
                  <a:srgbClr val="807749"/>
                </a:solidFill>
              </a:rPr>
              <a:t>?</a:t>
            </a:r>
            <a:endParaRPr lang="en-US" sz="3600" b="1" dirty="0">
              <a:solidFill>
                <a:srgbClr val="8077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236"/>
            <a:ext cx="8410802" cy="4567792"/>
          </a:xfrm>
          <a:solidFill>
            <a:schemeClr val="bg2">
              <a:lumMod val="75000"/>
            </a:schemeClr>
          </a:solidFill>
          <a:ln>
            <a:solidFill>
              <a:srgbClr val="7A411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Autofit/>
          </a:bodyPr>
          <a:lstStyle/>
          <a:p>
            <a:r>
              <a:rPr lang="en-US" sz="2750" b="1" dirty="0" smtClean="0">
                <a:solidFill>
                  <a:srgbClr val="4A452A"/>
                </a:solidFill>
              </a:rPr>
              <a:t>By </a:t>
            </a:r>
            <a:r>
              <a:rPr lang="en-US" sz="2750" b="1" i="1" dirty="0" smtClean="0">
                <a:solidFill>
                  <a:srgbClr val="7A4116"/>
                </a:solidFill>
              </a:rPr>
              <a:t>fellowship</a:t>
            </a:r>
            <a:r>
              <a:rPr lang="en-US" sz="2750" b="1" i="1" dirty="0" smtClean="0">
                <a:solidFill>
                  <a:srgbClr val="4A452A"/>
                </a:solidFill>
              </a:rPr>
              <a:t>, </a:t>
            </a:r>
            <a:r>
              <a:rPr lang="en-US" sz="2750" b="1" dirty="0" smtClean="0">
                <a:solidFill>
                  <a:srgbClr val="4A452A"/>
                </a:solidFill>
              </a:rPr>
              <a:t>we mean </a:t>
            </a:r>
            <a:r>
              <a:rPr lang="en-US" sz="2750" b="1" i="1" dirty="0" smtClean="0">
                <a:solidFill>
                  <a:srgbClr val="7A4116"/>
                </a:solidFill>
              </a:rPr>
              <a:t>joint participation </a:t>
            </a:r>
            <a:r>
              <a:rPr lang="en-US" sz="2750" b="1" dirty="0" smtClean="0">
                <a:solidFill>
                  <a:srgbClr val="4A452A"/>
                </a:solidFill>
              </a:rPr>
              <a:t>and </a:t>
            </a:r>
            <a:r>
              <a:rPr lang="en-US" sz="2750" b="1" i="1" dirty="0" smtClean="0">
                <a:solidFill>
                  <a:srgbClr val="7A4116"/>
                </a:solidFill>
              </a:rPr>
              <a:t>the part which one has by it</a:t>
            </a:r>
            <a:r>
              <a:rPr lang="en-US" sz="2750" b="1" dirty="0" smtClean="0">
                <a:solidFill>
                  <a:srgbClr val="4A452A"/>
                </a:solidFill>
              </a:rPr>
              <a:t> within a group. But,</a:t>
            </a:r>
          </a:p>
          <a:p>
            <a:pPr lvl="1">
              <a:buFont typeface="Wingdings" charset="2"/>
              <a:buChar char="Ø"/>
            </a:pPr>
            <a:r>
              <a:rPr lang="en-US" sz="2750" b="1" dirty="0" smtClean="0">
                <a:solidFill>
                  <a:schemeClr val="bg2">
                    <a:lumMod val="25000"/>
                  </a:schemeClr>
                </a:solidFill>
              </a:rPr>
              <a:t>Though this </a:t>
            </a:r>
            <a:r>
              <a:rPr lang="en-US" sz="2750" b="1" i="1" dirty="0" smtClean="0">
                <a:solidFill>
                  <a:srgbClr val="7A4116"/>
                </a:solidFill>
              </a:rPr>
              <a:t>is </a:t>
            </a:r>
            <a:r>
              <a:rPr lang="en-US" sz="2750" b="1" dirty="0" smtClean="0">
                <a:solidFill>
                  <a:srgbClr val="4A452A"/>
                </a:solidFill>
              </a:rPr>
              <a:t>the meaning of </a:t>
            </a:r>
            <a:r>
              <a:rPr lang="en-US" sz="2750" b="1" i="1" dirty="0" err="1" smtClean="0">
                <a:solidFill>
                  <a:srgbClr val="7A4116"/>
                </a:solidFill>
              </a:rPr>
              <a:t>koinonia</a:t>
            </a:r>
            <a:r>
              <a:rPr lang="en-US" sz="2750" b="1" i="1" dirty="0">
                <a:solidFill>
                  <a:srgbClr val="7A4116"/>
                </a:solidFill>
              </a:rPr>
              <a:t> </a:t>
            </a:r>
            <a:r>
              <a:rPr lang="en-US" sz="2750" b="1" dirty="0" smtClean="0">
                <a:solidFill>
                  <a:srgbClr val="4A452A"/>
                </a:solidFill>
              </a:rPr>
              <a:t>as used in the NT, it is</a:t>
            </a:r>
            <a:r>
              <a:rPr lang="en-US" sz="2750" b="1" dirty="0" smtClean="0">
                <a:solidFill>
                  <a:srgbClr val="7A4116"/>
                </a:solidFill>
              </a:rPr>
              <a:t> </a:t>
            </a:r>
            <a:r>
              <a:rPr lang="en-US" sz="2750" b="1" i="1" dirty="0" smtClean="0">
                <a:solidFill>
                  <a:srgbClr val="7A4116"/>
                </a:solidFill>
              </a:rPr>
              <a:t>not </a:t>
            </a:r>
            <a:r>
              <a:rPr lang="en-US" sz="2750" b="1" dirty="0" smtClean="0">
                <a:solidFill>
                  <a:srgbClr val="4A452A"/>
                </a:solidFill>
              </a:rPr>
              <a:t>the common usage today. </a:t>
            </a:r>
          </a:p>
          <a:p>
            <a:pPr lvl="1">
              <a:buFont typeface="Wingdings" charset="2"/>
              <a:buChar char="Ø"/>
            </a:pPr>
            <a:r>
              <a:rPr lang="en-US" sz="2750" b="1" dirty="0" smtClean="0">
                <a:solidFill>
                  <a:srgbClr val="4A452A"/>
                </a:solidFill>
              </a:rPr>
              <a:t>The NT uses </a:t>
            </a:r>
            <a:r>
              <a:rPr lang="en-US" sz="2750" b="1" i="1" dirty="0" err="1" smtClean="0">
                <a:solidFill>
                  <a:srgbClr val="4A452A"/>
                </a:solidFill>
              </a:rPr>
              <a:t>koinonia</a:t>
            </a:r>
            <a:r>
              <a:rPr lang="en-US" sz="2750" b="1" i="1" dirty="0" smtClean="0">
                <a:solidFill>
                  <a:srgbClr val="4A452A"/>
                </a:solidFill>
              </a:rPr>
              <a:t> </a:t>
            </a:r>
            <a:r>
              <a:rPr lang="en-US" sz="2750" b="1" u="sng" dirty="0" smtClean="0">
                <a:solidFill>
                  <a:srgbClr val="7A4116"/>
                </a:solidFill>
              </a:rPr>
              <a:t>19</a:t>
            </a:r>
            <a:r>
              <a:rPr lang="en-US" sz="2750" b="1" dirty="0" smtClean="0">
                <a:solidFill>
                  <a:srgbClr val="4A452A"/>
                </a:solidFill>
              </a:rPr>
              <a:t> times, but always in reference to a </a:t>
            </a:r>
            <a:r>
              <a:rPr lang="en-US" sz="2750" b="1" i="1" dirty="0" smtClean="0">
                <a:solidFill>
                  <a:srgbClr val="7A4116"/>
                </a:solidFill>
              </a:rPr>
              <a:t>shared </a:t>
            </a:r>
            <a:r>
              <a:rPr lang="en-US" sz="2750" b="1" dirty="0" smtClean="0">
                <a:solidFill>
                  <a:srgbClr val="7A4116"/>
                </a:solidFill>
              </a:rPr>
              <a:t>spiritual relationship</a:t>
            </a:r>
            <a:r>
              <a:rPr lang="en-US" sz="2750" b="1" dirty="0" smtClean="0">
                <a:solidFill>
                  <a:srgbClr val="4A452A"/>
                </a:solidFill>
              </a:rPr>
              <a:t>,</a:t>
            </a:r>
            <a:r>
              <a:rPr lang="en-US" sz="2750" b="1" i="1" dirty="0" smtClean="0">
                <a:solidFill>
                  <a:srgbClr val="4A452A"/>
                </a:solidFill>
              </a:rPr>
              <a:t> </a:t>
            </a:r>
            <a:r>
              <a:rPr lang="en-US" sz="2750" b="1" u="sng" dirty="0" smtClean="0">
                <a:solidFill>
                  <a:srgbClr val="7A4116"/>
                </a:solidFill>
              </a:rPr>
              <a:t>1John 1:3,6,7</a:t>
            </a:r>
            <a:r>
              <a:rPr lang="en-US" sz="2750" b="1" dirty="0" smtClean="0">
                <a:solidFill>
                  <a:srgbClr val="4A452A"/>
                </a:solidFill>
              </a:rPr>
              <a:t>; or</a:t>
            </a:r>
            <a:r>
              <a:rPr lang="en-US" sz="2750" b="1" i="1" dirty="0" smtClean="0">
                <a:solidFill>
                  <a:srgbClr val="4A452A"/>
                </a:solidFill>
              </a:rPr>
              <a:t> </a:t>
            </a:r>
            <a:r>
              <a:rPr lang="en-US" sz="2750" b="1" i="1" dirty="0" smtClean="0">
                <a:solidFill>
                  <a:srgbClr val="7A4116"/>
                </a:solidFill>
              </a:rPr>
              <a:t>participation </a:t>
            </a:r>
            <a:r>
              <a:rPr lang="en-US" sz="2750" b="1" dirty="0" smtClean="0">
                <a:solidFill>
                  <a:srgbClr val="7A4116"/>
                </a:solidFill>
              </a:rPr>
              <a:t>in spiritual works</a:t>
            </a:r>
            <a:r>
              <a:rPr lang="en-US" sz="2750" b="1" dirty="0" smtClean="0">
                <a:solidFill>
                  <a:srgbClr val="4A452A"/>
                </a:solidFill>
              </a:rPr>
              <a:t>, </a:t>
            </a:r>
            <a:r>
              <a:rPr lang="en-US" sz="2750" b="1" u="sng" dirty="0" smtClean="0">
                <a:solidFill>
                  <a:srgbClr val="7A4116"/>
                </a:solidFill>
              </a:rPr>
              <a:t>Rom.15:</a:t>
            </a:r>
            <a:r>
              <a:rPr lang="en-US" sz="2750" b="1" u="sng" dirty="0" smtClean="0">
                <a:solidFill>
                  <a:srgbClr val="7A4116"/>
                </a:solidFill>
              </a:rPr>
              <a:t>26-27</a:t>
            </a:r>
            <a:r>
              <a:rPr lang="en-US" sz="2750" b="1" dirty="0" smtClean="0">
                <a:solidFill>
                  <a:srgbClr val="4A452A"/>
                </a:solidFill>
              </a:rPr>
              <a:t> </a:t>
            </a:r>
            <a:r>
              <a:rPr lang="en-US" sz="2750" b="1" dirty="0" smtClean="0">
                <a:solidFill>
                  <a:srgbClr val="4A452A"/>
                </a:solidFill>
              </a:rPr>
              <a:t>and </a:t>
            </a:r>
            <a:r>
              <a:rPr lang="en-US" sz="2750" b="1" u="sng" dirty="0" smtClean="0">
                <a:solidFill>
                  <a:srgbClr val="7A4116"/>
                </a:solidFill>
              </a:rPr>
              <a:t>Phil.4:15</a:t>
            </a:r>
            <a:r>
              <a:rPr lang="en-US" sz="2750" b="1" dirty="0" smtClean="0">
                <a:solidFill>
                  <a:srgbClr val="4A452A"/>
                </a:solidFill>
              </a:rPr>
              <a:t>.  </a:t>
            </a:r>
          </a:p>
          <a:p>
            <a:pPr lvl="1">
              <a:buFont typeface="Wingdings" charset="2"/>
              <a:buChar char="Ø"/>
            </a:pPr>
            <a:r>
              <a:rPr lang="en-US" sz="2750" b="1" dirty="0" smtClean="0">
                <a:solidFill>
                  <a:srgbClr val="4A452A"/>
                </a:solidFill>
              </a:rPr>
              <a:t>The modern usage of </a:t>
            </a:r>
            <a:r>
              <a:rPr lang="en-US" sz="2750" b="1" i="1" dirty="0" smtClean="0">
                <a:solidFill>
                  <a:srgbClr val="7A4116"/>
                </a:solidFill>
              </a:rPr>
              <a:t>fellowship</a:t>
            </a:r>
            <a:r>
              <a:rPr lang="en-US" sz="2750" b="1" i="1" dirty="0" smtClean="0">
                <a:solidFill>
                  <a:srgbClr val="4A452A"/>
                </a:solidFill>
              </a:rPr>
              <a:t> </a:t>
            </a:r>
            <a:r>
              <a:rPr lang="en-US" sz="2750" b="1" dirty="0" smtClean="0">
                <a:solidFill>
                  <a:srgbClr val="4A452A"/>
                </a:solidFill>
              </a:rPr>
              <a:t>as </a:t>
            </a:r>
            <a:r>
              <a:rPr lang="en-US" sz="2750" b="1" dirty="0" smtClean="0">
                <a:solidFill>
                  <a:srgbClr val="7A4116"/>
                </a:solidFill>
              </a:rPr>
              <a:t>“</a:t>
            </a:r>
            <a:r>
              <a:rPr lang="en-US" sz="2750" b="1" i="1" dirty="0" smtClean="0">
                <a:solidFill>
                  <a:srgbClr val="7A4116"/>
                </a:solidFill>
              </a:rPr>
              <a:t>food </a:t>
            </a:r>
            <a:r>
              <a:rPr lang="en-US" sz="2750" b="1" dirty="0" smtClean="0">
                <a:solidFill>
                  <a:srgbClr val="7A4116"/>
                </a:solidFill>
              </a:rPr>
              <a:t>and </a:t>
            </a:r>
            <a:r>
              <a:rPr lang="en-US" sz="2750" b="1" i="1" dirty="0" smtClean="0">
                <a:solidFill>
                  <a:srgbClr val="7A4116"/>
                </a:solidFill>
              </a:rPr>
              <a:t>fun” </a:t>
            </a:r>
            <a:r>
              <a:rPr lang="en-US" sz="2750" b="1" dirty="0" smtClean="0">
                <a:solidFill>
                  <a:srgbClr val="4A452A"/>
                </a:solidFill>
              </a:rPr>
              <a:t>is just not what </a:t>
            </a:r>
            <a:r>
              <a:rPr lang="en-US" sz="2750" b="1" i="1" dirty="0" err="1" smtClean="0">
                <a:solidFill>
                  <a:srgbClr val="7A4116"/>
                </a:solidFill>
              </a:rPr>
              <a:t>koinonia</a:t>
            </a:r>
            <a:r>
              <a:rPr lang="en-US" sz="2750" b="1" i="1" dirty="0" smtClean="0">
                <a:solidFill>
                  <a:srgbClr val="4A452A"/>
                </a:solidFill>
              </a:rPr>
              <a:t> </a:t>
            </a:r>
            <a:r>
              <a:rPr lang="en-US" sz="2750" b="1" dirty="0" smtClean="0">
                <a:solidFill>
                  <a:srgbClr val="4A452A"/>
                </a:solidFill>
              </a:rPr>
              <a:t>means in the NT.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359509" cy="1876186"/>
          </a:xfrm>
          <a:prstGeom prst="rect">
            <a:avLst/>
          </a:prstGeom>
          <a:solidFill>
            <a:srgbClr val="C4BD9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800" b="1" smtClean="0">
                <a:solidFill>
                  <a:srgbClr val="7A4116"/>
                </a:solidFill>
                <a:latin typeface="Book Antiqua"/>
                <a:cs typeface="Book Antiqua"/>
              </a:rPr>
              <a:t>Faith, </a:t>
            </a:r>
            <a: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  <a:t/>
            </a:r>
            <a:b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</a:br>
            <a:r>
              <a:rPr lang="en-US" b="1" smtClean="0">
                <a:solidFill>
                  <a:srgbClr val="7A4116"/>
                </a:solidFill>
                <a:latin typeface="Noteworthy Light"/>
                <a:cs typeface="Noteworthy Light"/>
              </a:rPr>
              <a:t>Fellowship, </a:t>
            </a:r>
            <a:r>
              <a:rPr lang="en-US" sz="3200" smtClean="0">
                <a:solidFill>
                  <a:srgbClr val="807749"/>
                </a:solidFill>
              </a:rPr>
              <a:t>and</a:t>
            </a:r>
            <a:r>
              <a:rPr lang="en-US" b="1" smtClean="0">
                <a:solidFill>
                  <a:srgbClr val="7A4116"/>
                </a:solidFill>
              </a:rPr>
              <a:t/>
            </a:r>
            <a:br>
              <a:rPr lang="en-US" b="1" smtClean="0">
                <a:solidFill>
                  <a:srgbClr val="7A4116"/>
                </a:solidFill>
              </a:rPr>
            </a:br>
            <a:r>
              <a:rPr lang="en-US" b="1" smtClean="0">
                <a:solidFill>
                  <a:srgbClr val="7A4116"/>
                </a:solidFill>
                <a:latin typeface="Apple Chancery"/>
                <a:cs typeface="Apple Chancery"/>
              </a:rPr>
              <a:t>Family</a:t>
            </a:r>
            <a:endParaRPr lang="en-US" b="1" dirty="0">
              <a:solidFill>
                <a:srgbClr val="7A4116"/>
              </a:solidFill>
              <a:latin typeface="Apple Chancery"/>
              <a:cs typeface="Apple Chancer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452" y="1"/>
            <a:ext cx="2699548" cy="187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4231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509" y="1"/>
            <a:ext cx="4163416" cy="18761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07749"/>
                </a:solidFill>
              </a:rPr>
              <a:t>For churches,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horse</a:t>
            </a:r>
            <a:r>
              <a:rPr lang="en-US" sz="3600" b="1" i="1" dirty="0" smtClean="0">
                <a:solidFill>
                  <a:srgbClr val="807749"/>
                </a:solidFill>
              </a:rPr>
              <a:t>, </a:t>
            </a:r>
            <a:r>
              <a:rPr lang="en-US" sz="3600" b="1" dirty="0" smtClean="0">
                <a:solidFill>
                  <a:srgbClr val="807749"/>
                </a:solidFill>
              </a:rPr>
              <a:t>and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cart</a:t>
            </a:r>
            <a:r>
              <a:rPr lang="en-US" sz="3600" b="1" i="1" dirty="0" smtClean="0">
                <a:solidFill>
                  <a:srgbClr val="807749"/>
                </a:solidFill>
              </a:rPr>
              <a:t>?</a:t>
            </a:r>
            <a:endParaRPr lang="en-US" sz="3600" b="1" dirty="0">
              <a:solidFill>
                <a:srgbClr val="8077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236"/>
            <a:ext cx="8410802" cy="4567792"/>
          </a:xfrm>
          <a:solidFill>
            <a:schemeClr val="bg2">
              <a:lumMod val="75000"/>
            </a:schemeClr>
          </a:solidFill>
          <a:ln>
            <a:solidFill>
              <a:srgbClr val="7A411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Autofit/>
          </a:bodyPr>
          <a:lstStyle/>
          <a:p>
            <a:r>
              <a:rPr lang="en-US" sz="2400" b="1" dirty="0" smtClean="0">
                <a:solidFill>
                  <a:srgbClr val="4A452A"/>
                </a:solidFill>
              </a:rPr>
              <a:t>And by </a:t>
            </a:r>
            <a:r>
              <a:rPr lang="en-US" sz="2400" b="1" i="1" dirty="0" smtClean="0">
                <a:solidFill>
                  <a:srgbClr val="7A4116"/>
                </a:solidFill>
              </a:rPr>
              <a:t>family</a:t>
            </a:r>
            <a:r>
              <a:rPr lang="en-US" sz="2400" b="1" i="1" dirty="0" smtClean="0">
                <a:solidFill>
                  <a:srgbClr val="4A452A"/>
                </a:solidFill>
              </a:rPr>
              <a:t>, </a:t>
            </a:r>
            <a:r>
              <a:rPr lang="en-US" sz="2400" b="1" dirty="0" smtClean="0">
                <a:solidFill>
                  <a:srgbClr val="4A452A"/>
                </a:solidFill>
              </a:rPr>
              <a:t>we mean </a:t>
            </a:r>
            <a:r>
              <a:rPr lang="en-US" sz="2400" b="1" i="1" dirty="0" smtClean="0">
                <a:solidFill>
                  <a:srgbClr val="7A4116"/>
                </a:solidFill>
              </a:rPr>
              <a:t>husband and wife </a:t>
            </a:r>
            <a:r>
              <a:rPr lang="en-US" sz="2400" b="1" dirty="0" smtClean="0">
                <a:solidFill>
                  <a:srgbClr val="4A452A"/>
                </a:solidFill>
              </a:rPr>
              <a:t>or </a:t>
            </a:r>
            <a:r>
              <a:rPr lang="en-US" sz="2400" b="1" i="1" dirty="0" smtClean="0">
                <a:solidFill>
                  <a:srgbClr val="7A4116"/>
                </a:solidFill>
              </a:rPr>
              <a:t>husband, wife, and children</a:t>
            </a:r>
            <a:r>
              <a:rPr lang="en-US" sz="2400" b="1" dirty="0" smtClean="0">
                <a:solidFill>
                  <a:srgbClr val="4A452A"/>
                </a:solidFill>
              </a:rPr>
              <a:t>. </a:t>
            </a:r>
          </a:p>
          <a:p>
            <a:pPr lvl="1">
              <a:buFont typeface="Wingdings" charset="2"/>
              <a:buChar char="Ø"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As with </a:t>
            </a:r>
            <a:r>
              <a:rPr lang="en-US" sz="2400" b="1" i="1" dirty="0" smtClean="0">
                <a:solidFill>
                  <a:srgbClr val="7A4116"/>
                </a:solidFill>
              </a:rPr>
              <a:t>faith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sz="2400" b="1" i="1" dirty="0" smtClean="0">
                <a:solidFill>
                  <a:srgbClr val="7A4116"/>
                </a:solidFill>
              </a:rPr>
              <a:t>fellowship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we don’t get to decide what </a:t>
            </a:r>
            <a:r>
              <a:rPr lang="en-US" sz="2400" b="1" i="1" dirty="0" smtClean="0">
                <a:solidFill>
                  <a:srgbClr val="7A4116"/>
                </a:solidFill>
              </a:rPr>
              <a:t>family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means to God or us, </a:t>
            </a:r>
            <a:r>
              <a:rPr lang="en-US" sz="2400" b="1" u="sng" dirty="0" smtClean="0">
                <a:solidFill>
                  <a:srgbClr val="7A4116"/>
                </a:solidFill>
              </a:rPr>
              <a:t>1Pet.4:11</a:t>
            </a:r>
            <a:r>
              <a:rPr lang="en-US" sz="2400" b="1" dirty="0" smtClean="0">
                <a:solidFill>
                  <a:srgbClr val="4A452A"/>
                </a:solidFill>
              </a:rPr>
              <a:t>. </a:t>
            </a:r>
          </a:p>
          <a:p>
            <a:pPr lvl="1">
              <a:buFont typeface="Wingdings" charset="2"/>
              <a:buChar char="Ø"/>
            </a:pPr>
            <a:r>
              <a:rPr lang="en-US" sz="2400" b="1" dirty="0" smtClean="0">
                <a:solidFill>
                  <a:srgbClr val="4A452A"/>
                </a:solidFill>
              </a:rPr>
              <a:t>God set the arrangement for </a:t>
            </a:r>
            <a:r>
              <a:rPr lang="en-US" sz="2400" b="1" i="1" dirty="0" smtClean="0">
                <a:solidFill>
                  <a:srgbClr val="7A4116"/>
                </a:solidFill>
              </a:rPr>
              <a:t>family</a:t>
            </a:r>
            <a:r>
              <a:rPr lang="en-US" sz="2400" b="1" i="1" dirty="0" smtClean="0">
                <a:solidFill>
                  <a:srgbClr val="4A452A"/>
                </a:solidFill>
              </a:rPr>
              <a:t> </a:t>
            </a:r>
            <a:r>
              <a:rPr lang="en-US" sz="2400" b="1" dirty="0" smtClean="0">
                <a:solidFill>
                  <a:srgbClr val="4A452A"/>
                </a:solidFill>
              </a:rPr>
              <a:t>from the very beginning, </a:t>
            </a:r>
            <a:r>
              <a:rPr lang="en-US" sz="2400" b="1" u="sng" dirty="0" smtClean="0">
                <a:solidFill>
                  <a:srgbClr val="7A4116"/>
                </a:solidFill>
              </a:rPr>
              <a:t>Gen.1:26-28</a:t>
            </a:r>
            <a:r>
              <a:rPr lang="en-US" sz="2400" b="1" dirty="0" smtClean="0">
                <a:solidFill>
                  <a:srgbClr val="4A452A"/>
                </a:solidFill>
              </a:rPr>
              <a:t>; </a:t>
            </a:r>
            <a:r>
              <a:rPr lang="en-US" sz="2400" b="1" u="sng" dirty="0" smtClean="0">
                <a:solidFill>
                  <a:srgbClr val="7A4116"/>
                </a:solidFill>
              </a:rPr>
              <a:t>2:23-24</a:t>
            </a:r>
            <a:r>
              <a:rPr lang="en-US" sz="2400" b="1" dirty="0" smtClean="0">
                <a:solidFill>
                  <a:srgbClr val="4A452A"/>
                </a:solidFill>
              </a:rPr>
              <a:t>.  </a:t>
            </a:r>
          </a:p>
          <a:p>
            <a:pPr lvl="1">
              <a:buFont typeface="Wingdings" charset="2"/>
              <a:buChar char="Ø"/>
            </a:pPr>
            <a:r>
              <a:rPr lang="en-US" sz="2400" b="1" dirty="0" smtClean="0">
                <a:solidFill>
                  <a:srgbClr val="4A452A"/>
                </a:solidFill>
              </a:rPr>
              <a:t>But </a:t>
            </a:r>
            <a:r>
              <a:rPr lang="en-US" sz="2400" b="1" i="1" dirty="0" smtClean="0">
                <a:solidFill>
                  <a:srgbClr val="7A4116"/>
                </a:solidFill>
              </a:rPr>
              <a:t>family</a:t>
            </a:r>
            <a:r>
              <a:rPr lang="en-US" sz="2400" b="1" i="1" dirty="0" smtClean="0">
                <a:solidFill>
                  <a:srgbClr val="4A452A"/>
                </a:solidFill>
              </a:rPr>
              <a:t> </a:t>
            </a:r>
            <a:r>
              <a:rPr lang="en-US" sz="2400" b="1" dirty="0" smtClean="0">
                <a:solidFill>
                  <a:srgbClr val="4A452A"/>
                </a:solidFill>
              </a:rPr>
              <a:t>also means </a:t>
            </a:r>
            <a:r>
              <a:rPr lang="en-US" sz="2400" b="1" i="1" dirty="0" smtClean="0">
                <a:solidFill>
                  <a:srgbClr val="7A4116"/>
                </a:solidFill>
              </a:rPr>
              <a:t>kinship</a:t>
            </a:r>
            <a:r>
              <a:rPr lang="en-US" sz="2400" b="1" i="1" dirty="0" smtClean="0">
                <a:solidFill>
                  <a:srgbClr val="4A452A"/>
                </a:solidFill>
              </a:rPr>
              <a:t>,</a:t>
            </a:r>
            <a:r>
              <a:rPr lang="en-US" sz="2400" b="1" dirty="0" smtClean="0">
                <a:solidFill>
                  <a:srgbClr val="4A452A"/>
                </a:solidFill>
              </a:rPr>
              <a:t> </a:t>
            </a:r>
            <a:r>
              <a:rPr lang="en-US" sz="2400" b="1" i="1" dirty="0" smtClean="0">
                <a:solidFill>
                  <a:srgbClr val="7A4116"/>
                </a:solidFill>
              </a:rPr>
              <a:t>belonging</a:t>
            </a:r>
            <a:r>
              <a:rPr lang="en-US" sz="2400" b="1" i="1" dirty="0" smtClean="0">
                <a:solidFill>
                  <a:srgbClr val="4A452A"/>
                </a:solidFill>
              </a:rPr>
              <a:t>, </a:t>
            </a:r>
            <a:r>
              <a:rPr lang="en-US" sz="2400" b="1" dirty="0" smtClean="0">
                <a:solidFill>
                  <a:srgbClr val="4A452A"/>
                </a:solidFill>
              </a:rPr>
              <a:t>and </a:t>
            </a:r>
            <a:r>
              <a:rPr lang="en-US" sz="2400" b="1" i="1" dirty="0" smtClean="0">
                <a:solidFill>
                  <a:srgbClr val="7A4116"/>
                </a:solidFill>
              </a:rPr>
              <a:t>care</a:t>
            </a:r>
            <a:r>
              <a:rPr lang="en-US" sz="2400" b="1" i="1" dirty="0" smtClean="0">
                <a:solidFill>
                  <a:srgbClr val="4A452A"/>
                </a:solidFill>
              </a:rPr>
              <a:t>, </a:t>
            </a:r>
            <a:r>
              <a:rPr lang="en-US" sz="2400" b="1" u="sng" dirty="0" smtClean="0">
                <a:solidFill>
                  <a:srgbClr val="7A4116"/>
                </a:solidFill>
              </a:rPr>
              <a:t>Matt.12:46-50</a:t>
            </a:r>
            <a:r>
              <a:rPr lang="en-US" sz="2400" b="1" dirty="0" smtClean="0">
                <a:solidFill>
                  <a:srgbClr val="4A452A"/>
                </a:solidFill>
              </a:rPr>
              <a:t>; </a:t>
            </a:r>
            <a:r>
              <a:rPr lang="en-US" sz="2400" b="1" u="sng" dirty="0" smtClean="0">
                <a:solidFill>
                  <a:srgbClr val="7A4116"/>
                </a:solidFill>
              </a:rPr>
              <a:t>1Cor.12:22-27</a:t>
            </a:r>
            <a:r>
              <a:rPr lang="en-US" sz="2400" b="1" dirty="0" smtClean="0">
                <a:solidFill>
                  <a:srgbClr val="4A452A"/>
                </a:solidFill>
              </a:rPr>
              <a:t>. </a:t>
            </a:r>
          </a:p>
          <a:p>
            <a:pPr marL="514350" indent="-457200"/>
            <a:r>
              <a:rPr lang="en-US" sz="2400" b="1" dirty="0" smtClean="0">
                <a:solidFill>
                  <a:srgbClr val="4A452A"/>
                </a:solidFill>
              </a:rPr>
              <a:t>Therefore, those who 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</a:rPr>
              <a:t>walk by </a:t>
            </a:r>
            <a:r>
              <a:rPr lang="en-US" sz="2400" b="1" i="1" dirty="0" smtClean="0">
                <a:solidFill>
                  <a:srgbClr val="7A4116"/>
                </a:solidFill>
              </a:rPr>
              <a:t>faith</a:t>
            </a:r>
            <a:r>
              <a:rPr lang="en-US" sz="2400" b="1" dirty="0" smtClean="0">
                <a:solidFill>
                  <a:srgbClr val="4A452A"/>
                </a:solidFill>
              </a:rPr>
              <a:t>, and are thus </a:t>
            </a:r>
            <a:r>
              <a:rPr lang="en-US" sz="2400" b="1" i="1" dirty="0" smtClean="0">
                <a:solidFill>
                  <a:srgbClr val="4A452A"/>
                </a:solidFill>
              </a:rPr>
              <a:t>in</a:t>
            </a:r>
            <a:r>
              <a:rPr lang="en-US" sz="2400" b="1" i="1" dirty="0" smtClean="0">
                <a:solidFill>
                  <a:srgbClr val="7A4116"/>
                </a:solidFill>
              </a:rPr>
              <a:t> fellowship </a:t>
            </a:r>
            <a:r>
              <a:rPr lang="en-US" sz="2400" b="1" i="1" dirty="0" smtClean="0">
                <a:solidFill>
                  <a:srgbClr val="4A452A"/>
                </a:solidFill>
              </a:rPr>
              <a:t>with God</a:t>
            </a:r>
            <a:r>
              <a:rPr lang="en-US" sz="2400" b="1" dirty="0" smtClean="0">
                <a:solidFill>
                  <a:srgbClr val="4A452A"/>
                </a:solidFill>
              </a:rPr>
              <a:t>, do not attempt to define or create </a:t>
            </a:r>
            <a:r>
              <a:rPr lang="en-US" sz="2400" b="1" i="1" dirty="0" smtClean="0">
                <a:solidFill>
                  <a:srgbClr val="7A4116"/>
                </a:solidFill>
              </a:rPr>
              <a:t>family </a:t>
            </a:r>
            <a:r>
              <a:rPr lang="en-US" sz="2400" b="1" dirty="0" smtClean="0">
                <a:solidFill>
                  <a:srgbClr val="4A452A"/>
                </a:solidFill>
              </a:rPr>
              <a:t>differently than He does.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359509" cy="1876186"/>
          </a:xfrm>
          <a:prstGeom prst="rect">
            <a:avLst/>
          </a:prstGeom>
          <a:solidFill>
            <a:srgbClr val="C4BD9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800" b="1" smtClean="0">
                <a:solidFill>
                  <a:srgbClr val="7A4116"/>
                </a:solidFill>
                <a:latin typeface="Book Antiqua"/>
                <a:cs typeface="Book Antiqua"/>
              </a:rPr>
              <a:t>Faith, </a:t>
            </a:r>
            <a: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  <a:t/>
            </a:r>
            <a:b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</a:br>
            <a:r>
              <a:rPr lang="en-US" b="1" smtClean="0">
                <a:solidFill>
                  <a:srgbClr val="7A4116"/>
                </a:solidFill>
                <a:latin typeface="Noteworthy Light"/>
                <a:cs typeface="Noteworthy Light"/>
              </a:rPr>
              <a:t>Fellowship, </a:t>
            </a:r>
            <a:r>
              <a:rPr lang="en-US" sz="3200" smtClean="0">
                <a:solidFill>
                  <a:srgbClr val="807749"/>
                </a:solidFill>
              </a:rPr>
              <a:t>and</a:t>
            </a:r>
            <a:r>
              <a:rPr lang="en-US" b="1" smtClean="0">
                <a:solidFill>
                  <a:srgbClr val="7A4116"/>
                </a:solidFill>
              </a:rPr>
              <a:t/>
            </a:r>
            <a:br>
              <a:rPr lang="en-US" b="1" smtClean="0">
                <a:solidFill>
                  <a:srgbClr val="7A4116"/>
                </a:solidFill>
              </a:rPr>
            </a:br>
            <a:r>
              <a:rPr lang="en-US" b="1" smtClean="0">
                <a:solidFill>
                  <a:srgbClr val="7A4116"/>
                </a:solidFill>
                <a:latin typeface="Apple Chancery"/>
                <a:cs typeface="Apple Chancery"/>
              </a:rPr>
              <a:t>Family</a:t>
            </a:r>
            <a:endParaRPr lang="en-US" b="1" dirty="0">
              <a:solidFill>
                <a:srgbClr val="7A4116"/>
              </a:solidFill>
              <a:latin typeface="Apple Chancery"/>
              <a:cs typeface="Apple Chancer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452" y="1"/>
            <a:ext cx="2699548" cy="187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816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509" y="1"/>
            <a:ext cx="4163416" cy="18761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07749"/>
                </a:solidFill>
              </a:rPr>
              <a:t>For churches,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horse</a:t>
            </a:r>
            <a:r>
              <a:rPr lang="en-US" sz="3600" b="1" i="1" dirty="0" smtClean="0">
                <a:solidFill>
                  <a:srgbClr val="807749"/>
                </a:solidFill>
              </a:rPr>
              <a:t>, </a:t>
            </a:r>
            <a:r>
              <a:rPr lang="en-US" sz="3600" b="1" dirty="0" smtClean="0">
                <a:solidFill>
                  <a:srgbClr val="807749"/>
                </a:solidFill>
              </a:rPr>
              <a:t>and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cart</a:t>
            </a:r>
            <a:r>
              <a:rPr lang="en-US" sz="3600" b="1" i="1" dirty="0" smtClean="0">
                <a:solidFill>
                  <a:srgbClr val="807749"/>
                </a:solidFill>
              </a:rPr>
              <a:t>?</a:t>
            </a:r>
            <a:endParaRPr lang="en-US" sz="3600" b="1" dirty="0">
              <a:solidFill>
                <a:srgbClr val="8077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236"/>
            <a:ext cx="8410802" cy="4567792"/>
          </a:xfrm>
          <a:solidFill>
            <a:schemeClr val="bg2">
              <a:lumMod val="75000"/>
            </a:schemeClr>
          </a:solidFill>
          <a:ln>
            <a:solidFill>
              <a:srgbClr val="7A411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4A452A"/>
                </a:solidFill>
              </a:rPr>
              <a:t>Now, with our terms </a:t>
            </a:r>
            <a:r>
              <a:rPr lang="en-US" sz="2800" b="1" i="1" dirty="0" smtClean="0">
                <a:solidFill>
                  <a:srgbClr val="7A4116"/>
                </a:solidFill>
              </a:rPr>
              <a:t>faith</a:t>
            </a:r>
            <a:r>
              <a:rPr lang="en-US" sz="2800" b="1" i="1" dirty="0" smtClean="0">
                <a:solidFill>
                  <a:srgbClr val="4A452A"/>
                </a:solidFill>
              </a:rPr>
              <a:t>, </a:t>
            </a:r>
            <a:r>
              <a:rPr lang="en-US" sz="2800" b="1" i="1" dirty="0" smtClean="0">
                <a:solidFill>
                  <a:srgbClr val="7A4116"/>
                </a:solidFill>
              </a:rPr>
              <a:t>fellowship</a:t>
            </a:r>
            <a:r>
              <a:rPr lang="en-US" sz="2800" b="1" i="1" dirty="0" smtClean="0">
                <a:solidFill>
                  <a:srgbClr val="4A452A"/>
                </a:solidFill>
              </a:rPr>
              <a:t>, </a:t>
            </a:r>
            <a:r>
              <a:rPr lang="en-US" sz="2800" b="1" dirty="0" smtClean="0">
                <a:solidFill>
                  <a:srgbClr val="4A452A"/>
                </a:solidFill>
              </a:rPr>
              <a:t>and </a:t>
            </a:r>
            <a:r>
              <a:rPr lang="en-US" sz="2800" b="1" i="1" dirty="0" smtClean="0">
                <a:solidFill>
                  <a:srgbClr val="7A4116"/>
                </a:solidFill>
              </a:rPr>
              <a:t>family</a:t>
            </a:r>
            <a:r>
              <a:rPr lang="en-US" sz="2800" b="1" i="1" dirty="0" smtClean="0">
                <a:solidFill>
                  <a:srgbClr val="4A452A"/>
                </a:solidFill>
              </a:rPr>
              <a:t> </a:t>
            </a:r>
            <a:r>
              <a:rPr lang="en-US" sz="2800" b="1" dirty="0" smtClean="0">
                <a:solidFill>
                  <a:srgbClr val="4A452A"/>
                </a:solidFill>
              </a:rPr>
              <a:t>defined, let’s </a:t>
            </a:r>
            <a:r>
              <a:rPr lang="en-US" sz="2800" b="1" i="1" dirty="0" smtClean="0">
                <a:solidFill>
                  <a:srgbClr val="4A452A"/>
                </a:solidFill>
              </a:rPr>
              <a:t>clarify </a:t>
            </a:r>
            <a:r>
              <a:rPr lang="en-US" sz="2800" b="1" dirty="0" smtClean="0">
                <a:solidFill>
                  <a:srgbClr val="4A452A"/>
                </a:solidFill>
              </a:rPr>
              <a:t>the question of our title.   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Virtually all churches (congregations) want to grow, and </a:t>
            </a:r>
            <a:r>
              <a:rPr lang="en-US" sz="2800" b="1" i="1" dirty="0" smtClean="0">
                <a:solidFill>
                  <a:srgbClr val="7A4116"/>
                </a:solidFill>
              </a:rPr>
              <a:t>faith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800" b="1" i="1" dirty="0" smtClean="0">
                <a:solidFill>
                  <a:srgbClr val="7A4116"/>
                </a:solidFill>
              </a:rPr>
              <a:t>fellowship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sz="2800" b="1" i="1" dirty="0" smtClean="0">
                <a:solidFill>
                  <a:srgbClr val="7A4116"/>
                </a:solidFill>
              </a:rPr>
              <a:t>families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are all involved and important.  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But,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Which one of them is the </a:t>
            </a:r>
            <a:r>
              <a:rPr lang="en-US" sz="2800" b="1" i="1" dirty="0" smtClean="0">
                <a:solidFill>
                  <a:srgbClr val="7A4116"/>
                </a:solidFill>
              </a:rPr>
              <a:t>horse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that pulls the </a:t>
            </a:r>
            <a:r>
              <a:rPr lang="en-US" sz="2800" b="1" i="1" dirty="0" smtClean="0">
                <a:solidFill>
                  <a:srgbClr val="7A4116"/>
                </a:solidFill>
              </a:rPr>
              <a:t>cart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containing the other two?</a:t>
            </a:r>
          </a:p>
          <a:p>
            <a:pPr marL="57150" indent="0" algn="ctr">
              <a:buNone/>
            </a:pPr>
            <a:r>
              <a:rPr lang="en-US" sz="2800" b="1" dirty="0" smtClean="0">
                <a:solidFill>
                  <a:srgbClr val="7A4116"/>
                </a:solidFill>
              </a:rPr>
              <a:t>As always, let’s look to the NT for the answer...</a:t>
            </a:r>
            <a:endParaRPr lang="en-US" sz="2800" b="1" dirty="0">
              <a:solidFill>
                <a:srgbClr val="7A4116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359509" cy="1876186"/>
          </a:xfrm>
          <a:prstGeom prst="rect">
            <a:avLst/>
          </a:prstGeom>
          <a:solidFill>
            <a:srgbClr val="C4BD9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800" b="1" smtClean="0">
                <a:solidFill>
                  <a:srgbClr val="7A4116"/>
                </a:solidFill>
                <a:latin typeface="Book Antiqua"/>
                <a:cs typeface="Book Antiqua"/>
              </a:rPr>
              <a:t>Faith, </a:t>
            </a:r>
            <a: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  <a:t/>
            </a:r>
            <a:b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</a:br>
            <a:r>
              <a:rPr lang="en-US" b="1" smtClean="0">
                <a:solidFill>
                  <a:srgbClr val="7A4116"/>
                </a:solidFill>
                <a:latin typeface="Noteworthy Light"/>
                <a:cs typeface="Noteworthy Light"/>
              </a:rPr>
              <a:t>Fellowship, </a:t>
            </a:r>
            <a:r>
              <a:rPr lang="en-US" sz="3200" smtClean="0">
                <a:solidFill>
                  <a:srgbClr val="807749"/>
                </a:solidFill>
              </a:rPr>
              <a:t>and</a:t>
            </a:r>
            <a:r>
              <a:rPr lang="en-US" b="1" smtClean="0">
                <a:solidFill>
                  <a:srgbClr val="7A4116"/>
                </a:solidFill>
              </a:rPr>
              <a:t/>
            </a:r>
            <a:br>
              <a:rPr lang="en-US" b="1" smtClean="0">
                <a:solidFill>
                  <a:srgbClr val="7A4116"/>
                </a:solidFill>
              </a:rPr>
            </a:br>
            <a:r>
              <a:rPr lang="en-US" b="1" smtClean="0">
                <a:solidFill>
                  <a:srgbClr val="7A4116"/>
                </a:solidFill>
                <a:latin typeface="Apple Chancery"/>
                <a:cs typeface="Apple Chancery"/>
              </a:rPr>
              <a:t>Family</a:t>
            </a:r>
            <a:endParaRPr lang="en-US" b="1" dirty="0">
              <a:solidFill>
                <a:srgbClr val="7A4116"/>
              </a:solidFill>
              <a:latin typeface="Apple Chancery"/>
              <a:cs typeface="Apple Chancer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452" y="1"/>
            <a:ext cx="2699548" cy="187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997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509" y="1"/>
            <a:ext cx="4163416" cy="18761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07749"/>
                </a:solidFill>
              </a:rPr>
              <a:t>For churches,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horse</a:t>
            </a:r>
            <a:r>
              <a:rPr lang="en-US" sz="3600" b="1" i="1" dirty="0" smtClean="0">
                <a:solidFill>
                  <a:srgbClr val="807749"/>
                </a:solidFill>
              </a:rPr>
              <a:t>, </a:t>
            </a:r>
            <a:r>
              <a:rPr lang="en-US" sz="3600" b="1" dirty="0" smtClean="0">
                <a:solidFill>
                  <a:srgbClr val="807749"/>
                </a:solidFill>
              </a:rPr>
              <a:t>and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cart</a:t>
            </a:r>
            <a:r>
              <a:rPr lang="en-US" sz="3600" b="1" i="1" dirty="0" smtClean="0">
                <a:solidFill>
                  <a:srgbClr val="807749"/>
                </a:solidFill>
              </a:rPr>
              <a:t>?</a:t>
            </a:r>
            <a:endParaRPr lang="en-US" sz="3600" b="1" dirty="0">
              <a:solidFill>
                <a:srgbClr val="8077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236"/>
            <a:ext cx="8410802" cy="4567792"/>
          </a:xfrm>
          <a:solidFill>
            <a:schemeClr val="bg2">
              <a:lumMod val="75000"/>
            </a:schemeClr>
          </a:solidFill>
          <a:ln>
            <a:solidFill>
              <a:srgbClr val="7A411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Churches </a:t>
            </a:r>
            <a:r>
              <a:rPr lang="en-US" sz="2800" b="1" u="sng" dirty="0" smtClean="0">
                <a:solidFill>
                  <a:schemeClr val="bg2">
                    <a:lumMod val="25000"/>
                  </a:schemeClr>
                </a:solidFill>
              </a:rPr>
              <a:t>correctl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y motivated to grow want to do so </a:t>
            </a:r>
            <a:r>
              <a:rPr lang="en-US" sz="2800" b="1" i="1" dirty="0" smtClean="0">
                <a:solidFill>
                  <a:srgbClr val="7A4116"/>
                </a:solidFill>
              </a:rPr>
              <a:t>in faith</a:t>
            </a:r>
            <a:r>
              <a:rPr lang="en-US" sz="2800" b="1" dirty="0" smtClean="0">
                <a:solidFill>
                  <a:srgbClr val="7A4116"/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sz="2800" b="1" i="1" dirty="0" smtClean="0">
                <a:solidFill>
                  <a:srgbClr val="7A4116"/>
                </a:solidFill>
              </a:rPr>
              <a:t>in number</a:t>
            </a:r>
            <a:r>
              <a:rPr lang="en-US" sz="2800" b="1" dirty="0" smtClean="0">
                <a:solidFill>
                  <a:srgbClr val="4A452A"/>
                </a:solidFill>
              </a:rPr>
              <a:t>, </a:t>
            </a:r>
            <a:r>
              <a:rPr lang="en-US" sz="2800" b="1" u="sng" dirty="0" smtClean="0">
                <a:solidFill>
                  <a:srgbClr val="7A4116"/>
                </a:solidFill>
              </a:rPr>
              <a:t>Acts 16:5</a:t>
            </a:r>
            <a:r>
              <a:rPr lang="en-US" sz="2800" b="1" dirty="0" smtClean="0">
                <a:solidFill>
                  <a:srgbClr val="4A452A"/>
                </a:solidFill>
              </a:rPr>
              <a:t>.</a:t>
            </a:r>
          </a:p>
          <a:p>
            <a:r>
              <a:rPr lang="en-US" sz="2800" b="1" dirty="0" smtClean="0">
                <a:solidFill>
                  <a:srgbClr val="4A452A"/>
                </a:solidFill>
              </a:rPr>
              <a:t>But those </a:t>
            </a:r>
            <a:r>
              <a:rPr lang="en-US" sz="2800" b="1" u="sng" dirty="0" smtClean="0">
                <a:solidFill>
                  <a:srgbClr val="4A452A"/>
                </a:solidFill>
              </a:rPr>
              <a:t>incorrectl</a:t>
            </a:r>
            <a:r>
              <a:rPr lang="en-US" sz="2800" b="1" dirty="0" smtClean="0">
                <a:solidFill>
                  <a:srgbClr val="4A452A"/>
                </a:solidFill>
              </a:rPr>
              <a:t>y motivated seek to grow </a:t>
            </a:r>
            <a:r>
              <a:rPr lang="en-US" sz="2800" b="1" i="1" dirty="0" smtClean="0">
                <a:solidFill>
                  <a:srgbClr val="7A4116"/>
                </a:solidFill>
              </a:rPr>
              <a:t>in number </a:t>
            </a:r>
            <a:r>
              <a:rPr lang="en-US" sz="2800" b="1" dirty="0" smtClean="0">
                <a:solidFill>
                  <a:srgbClr val="4A452A"/>
                </a:solidFill>
              </a:rPr>
              <a:t>by providing more </a:t>
            </a:r>
            <a:r>
              <a:rPr lang="en-US" sz="2800" b="1" i="1" dirty="0" smtClean="0">
                <a:solidFill>
                  <a:srgbClr val="7A4116"/>
                </a:solidFill>
              </a:rPr>
              <a:t>fellowship</a:t>
            </a:r>
            <a:r>
              <a:rPr lang="en-US" sz="2800" b="1" i="1" dirty="0" smtClean="0">
                <a:solidFill>
                  <a:srgbClr val="4A452A"/>
                </a:solidFill>
              </a:rPr>
              <a:t> </a:t>
            </a:r>
            <a:r>
              <a:rPr lang="en-US" sz="2800" b="1" dirty="0" smtClean="0">
                <a:solidFill>
                  <a:srgbClr val="4A452A"/>
                </a:solidFill>
              </a:rPr>
              <a:t>(of the modern and misunderstood variety), and</a:t>
            </a:r>
          </a:p>
          <a:p>
            <a:r>
              <a:rPr lang="en-US" sz="2800" b="1" dirty="0">
                <a:solidFill>
                  <a:srgbClr val="4A452A"/>
                </a:solidFill>
              </a:rPr>
              <a:t>M</a:t>
            </a:r>
            <a:r>
              <a:rPr lang="en-US" sz="2800" b="1" dirty="0" smtClean="0">
                <a:solidFill>
                  <a:srgbClr val="4A452A"/>
                </a:solidFill>
              </a:rPr>
              <a:t>ore </a:t>
            </a:r>
            <a:r>
              <a:rPr lang="en-US" sz="2800" b="1" i="1" dirty="0" smtClean="0">
                <a:solidFill>
                  <a:srgbClr val="7A4116"/>
                </a:solidFill>
              </a:rPr>
              <a:t>family-focused </a:t>
            </a:r>
            <a:r>
              <a:rPr lang="en-US" sz="2800" b="1" dirty="0" smtClean="0">
                <a:solidFill>
                  <a:srgbClr val="4A452A"/>
                </a:solidFill>
              </a:rPr>
              <a:t>atmosphere and activities, and</a:t>
            </a:r>
          </a:p>
          <a:p>
            <a:r>
              <a:rPr lang="en-US" sz="2800" b="1" dirty="0" smtClean="0">
                <a:solidFill>
                  <a:srgbClr val="4A452A"/>
                </a:solidFill>
              </a:rPr>
              <a:t>Then hope </a:t>
            </a:r>
            <a:r>
              <a:rPr lang="en-US" sz="2800" b="1" i="1" dirty="0" smtClean="0">
                <a:solidFill>
                  <a:srgbClr val="7A4116"/>
                </a:solidFill>
              </a:rPr>
              <a:t>faith</a:t>
            </a:r>
            <a:r>
              <a:rPr lang="en-US" sz="2800" b="1" i="1" dirty="0" smtClean="0">
                <a:solidFill>
                  <a:srgbClr val="4A452A"/>
                </a:solidFill>
              </a:rPr>
              <a:t> </a:t>
            </a:r>
            <a:r>
              <a:rPr lang="en-US" sz="2800" b="1" dirty="0" smtClean="0">
                <a:solidFill>
                  <a:srgbClr val="4A452A"/>
                </a:solidFill>
              </a:rPr>
              <a:t>will follow.  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4A452A"/>
                </a:solidFill>
              </a:rPr>
              <a:t>This approach has the </a:t>
            </a:r>
            <a:r>
              <a:rPr lang="en-US" sz="2800" b="1" i="1" dirty="0" smtClean="0">
                <a:solidFill>
                  <a:srgbClr val="7A4116"/>
                </a:solidFill>
              </a:rPr>
              <a:t>cart</a:t>
            </a:r>
            <a:r>
              <a:rPr lang="en-US" sz="2800" b="1" i="1" dirty="0" smtClean="0">
                <a:solidFill>
                  <a:srgbClr val="4A452A"/>
                </a:solidFill>
              </a:rPr>
              <a:t> </a:t>
            </a:r>
            <a:r>
              <a:rPr lang="en-US" sz="2800" b="1" dirty="0" smtClean="0">
                <a:solidFill>
                  <a:srgbClr val="4A452A"/>
                </a:solidFill>
              </a:rPr>
              <a:t>before the </a:t>
            </a:r>
            <a:r>
              <a:rPr lang="en-US" sz="2800" b="1" i="1" dirty="0" smtClean="0">
                <a:solidFill>
                  <a:srgbClr val="7A4116"/>
                </a:solidFill>
              </a:rPr>
              <a:t>horse</a:t>
            </a:r>
            <a:r>
              <a:rPr lang="en-US" sz="2800" b="1" i="1" dirty="0" smtClean="0">
                <a:solidFill>
                  <a:srgbClr val="4A452A"/>
                </a:solidFill>
              </a:rPr>
              <a:t>! </a:t>
            </a:r>
            <a:r>
              <a:rPr lang="en-US" sz="2800" b="1" dirty="0" smtClean="0">
                <a:solidFill>
                  <a:srgbClr val="4A452A"/>
                </a:solidFill>
              </a:rPr>
              <a:t>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359509" cy="1876186"/>
          </a:xfrm>
          <a:prstGeom prst="rect">
            <a:avLst/>
          </a:prstGeom>
          <a:solidFill>
            <a:srgbClr val="C4BD9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800" b="1" smtClean="0">
                <a:solidFill>
                  <a:srgbClr val="7A4116"/>
                </a:solidFill>
                <a:latin typeface="Book Antiqua"/>
                <a:cs typeface="Book Antiqua"/>
              </a:rPr>
              <a:t>Faith, </a:t>
            </a:r>
            <a: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  <a:t/>
            </a:r>
            <a:b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</a:br>
            <a:r>
              <a:rPr lang="en-US" b="1" smtClean="0">
                <a:solidFill>
                  <a:srgbClr val="7A4116"/>
                </a:solidFill>
                <a:latin typeface="Noteworthy Light"/>
                <a:cs typeface="Noteworthy Light"/>
              </a:rPr>
              <a:t>Fellowship, </a:t>
            </a:r>
            <a:r>
              <a:rPr lang="en-US" sz="3200" smtClean="0">
                <a:solidFill>
                  <a:srgbClr val="807749"/>
                </a:solidFill>
              </a:rPr>
              <a:t>and</a:t>
            </a:r>
            <a:r>
              <a:rPr lang="en-US" b="1" smtClean="0">
                <a:solidFill>
                  <a:srgbClr val="7A4116"/>
                </a:solidFill>
              </a:rPr>
              <a:t/>
            </a:r>
            <a:br>
              <a:rPr lang="en-US" b="1" smtClean="0">
                <a:solidFill>
                  <a:srgbClr val="7A4116"/>
                </a:solidFill>
              </a:rPr>
            </a:br>
            <a:r>
              <a:rPr lang="en-US" b="1" smtClean="0">
                <a:solidFill>
                  <a:srgbClr val="7A4116"/>
                </a:solidFill>
                <a:latin typeface="Apple Chancery"/>
                <a:cs typeface="Apple Chancery"/>
              </a:rPr>
              <a:t>Family</a:t>
            </a:r>
            <a:endParaRPr lang="en-US" b="1" dirty="0">
              <a:solidFill>
                <a:srgbClr val="7A4116"/>
              </a:solidFill>
              <a:latin typeface="Apple Chancery"/>
              <a:cs typeface="Apple Chancer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452" y="1"/>
            <a:ext cx="2699548" cy="187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Bent-Up Arrow 5"/>
          <p:cNvSpPr/>
          <p:nvPr/>
        </p:nvSpPr>
        <p:spPr>
          <a:xfrm>
            <a:off x="8254673" y="1587540"/>
            <a:ext cx="837013" cy="4632737"/>
          </a:xfrm>
          <a:prstGeom prst="bentUpArrow">
            <a:avLst/>
          </a:prstGeom>
          <a:solidFill>
            <a:srgbClr val="7A41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35319" y="1645353"/>
            <a:ext cx="2251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A4116"/>
                </a:solidFill>
              </a:rPr>
              <a:t>Why is this so?</a:t>
            </a:r>
            <a:endParaRPr lang="en-US" sz="2400" b="1" dirty="0">
              <a:solidFill>
                <a:srgbClr val="7A41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509" y="1"/>
            <a:ext cx="4163416" cy="18761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07749"/>
                </a:solidFill>
              </a:rPr>
              <a:t>For churches,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horse</a:t>
            </a:r>
            <a:r>
              <a:rPr lang="en-US" sz="3600" b="1" i="1" dirty="0" smtClean="0">
                <a:solidFill>
                  <a:srgbClr val="807749"/>
                </a:solidFill>
              </a:rPr>
              <a:t>, </a:t>
            </a:r>
            <a:r>
              <a:rPr lang="en-US" sz="3600" b="1" dirty="0" smtClean="0">
                <a:solidFill>
                  <a:srgbClr val="807749"/>
                </a:solidFill>
              </a:rPr>
              <a:t>and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cart</a:t>
            </a:r>
            <a:r>
              <a:rPr lang="en-US" sz="3600" b="1" i="1" dirty="0" smtClean="0">
                <a:solidFill>
                  <a:srgbClr val="807749"/>
                </a:solidFill>
              </a:rPr>
              <a:t>?</a:t>
            </a:r>
            <a:endParaRPr lang="en-US" sz="3600" b="1" dirty="0">
              <a:solidFill>
                <a:srgbClr val="8077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236"/>
            <a:ext cx="8410802" cy="4567792"/>
          </a:xfrm>
          <a:solidFill>
            <a:schemeClr val="bg2">
              <a:lumMod val="75000"/>
            </a:schemeClr>
          </a:solidFill>
          <a:ln>
            <a:solidFill>
              <a:srgbClr val="7A411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Churches must grow </a:t>
            </a:r>
            <a:r>
              <a:rPr lang="en-US" sz="2800" b="1" i="1" dirty="0" smtClean="0">
                <a:solidFill>
                  <a:srgbClr val="7A4116"/>
                </a:solidFill>
              </a:rPr>
              <a:t>in faith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first, </a:t>
            </a:r>
            <a:r>
              <a:rPr lang="en-US" sz="2800" b="1" u="sng" dirty="0" smtClean="0">
                <a:solidFill>
                  <a:srgbClr val="7A4116"/>
                </a:solidFill>
              </a:rPr>
              <a:t>Acts 4:4</a:t>
            </a:r>
            <a:r>
              <a:rPr lang="en-US" sz="2800" b="1" dirty="0" smtClean="0">
                <a:solidFill>
                  <a:srgbClr val="7A4116"/>
                </a:solidFill>
              </a:rPr>
              <a:t>; </a:t>
            </a:r>
            <a:r>
              <a:rPr lang="en-US" sz="2800" b="1" u="sng" dirty="0" smtClean="0">
                <a:solidFill>
                  <a:srgbClr val="7A4116"/>
                </a:solidFill>
              </a:rPr>
              <a:t>5:14</a:t>
            </a:r>
            <a:r>
              <a:rPr lang="en-US" sz="2800" b="1" dirty="0" smtClean="0">
                <a:solidFill>
                  <a:srgbClr val="7A4116"/>
                </a:solidFill>
              </a:rPr>
              <a:t>; </a:t>
            </a:r>
            <a:r>
              <a:rPr lang="en-US" sz="2800" b="1" u="sng" dirty="0" smtClean="0">
                <a:solidFill>
                  <a:srgbClr val="7A4116"/>
                </a:solidFill>
              </a:rPr>
              <a:t>6:7</a:t>
            </a:r>
            <a:r>
              <a:rPr lang="en-US" sz="2800" b="1" dirty="0" smtClean="0">
                <a:solidFill>
                  <a:srgbClr val="7A4116"/>
                </a:solidFill>
              </a:rPr>
              <a:t>; </a:t>
            </a:r>
            <a:r>
              <a:rPr lang="en-US" sz="2800" b="1" u="sng" dirty="0" smtClean="0">
                <a:solidFill>
                  <a:srgbClr val="7A4116"/>
                </a:solidFill>
              </a:rPr>
              <a:t>12:24</a:t>
            </a:r>
            <a:r>
              <a:rPr lang="en-US" sz="2800" b="1" dirty="0" smtClean="0">
                <a:solidFill>
                  <a:srgbClr val="7A4116"/>
                </a:solidFill>
              </a:rPr>
              <a:t>; </a:t>
            </a:r>
            <a:r>
              <a:rPr lang="en-US" sz="2800" b="1" u="sng" dirty="0" smtClean="0">
                <a:solidFill>
                  <a:srgbClr val="7A4116"/>
                </a:solidFill>
              </a:rPr>
              <a:t>16:5</a:t>
            </a:r>
            <a:r>
              <a:rPr lang="en-US" sz="2800" b="1" dirty="0" smtClean="0">
                <a:solidFill>
                  <a:srgbClr val="7A4116"/>
                </a:solidFill>
              </a:rPr>
              <a:t>; </a:t>
            </a:r>
            <a:r>
              <a:rPr lang="en-US" sz="2800" b="1" u="sng" dirty="0" smtClean="0">
                <a:solidFill>
                  <a:srgbClr val="7A4116"/>
                </a:solidFill>
              </a:rPr>
              <a:t>19:20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nd then true </a:t>
            </a:r>
            <a:r>
              <a:rPr lang="en-US" sz="2800" b="1" i="1" dirty="0" smtClean="0">
                <a:solidFill>
                  <a:srgbClr val="7A4116"/>
                </a:solidFill>
              </a:rPr>
              <a:t>fellowship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and </a:t>
            </a:r>
            <a:r>
              <a:rPr lang="en-US" sz="2800" b="1" i="1" dirty="0" smtClean="0">
                <a:solidFill>
                  <a:srgbClr val="7A4116"/>
                </a:solidFill>
              </a:rPr>
              <a:t>family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develop from it:</a:t>
            </a:r>
            <a:endParaRPr lang="en-US" sz="2800" b="1" dirty="0" smtClean="0">
              <a:solidFill>
                <a:srgbClr val="4A452A"/>
              </a:solidFill>
            </a:endParaRPr>
          </a:p>
          <a:p>
            <a:pPr lvl="1">
              <a:buFont typeface="Wingdings" charset="2"/>
              <a:buChar char="Ø"/>
            </a:pPr>
            <a:r>
              <a:rPr lang="en-US" b="1" i="1" dirty="0" smtClean="0">
                <a:solidFill>
                  <a:srgbClr val="7A4116"/>
                </a:solidFill>
              </a:rPr>
              <a:t>Fellowship</a:t>
            </a:r>
            <a:r>
              <a:rPr lang="en-US" b="1" i="1" dirty="0" smtClean="0">
                <a:solidFill>
                  <a:srgbClr val="4A452A"/>
                </a:solidFill>
              </a:rPr>
              <a:t> </a:t>
            </a:r>
            <a:r>
              <a:rPr lang="en-US" b="1" dirty="0" smtClean="0">
                <a:solidFill>
                  <a:srgbClr val="4A452A"/>
                </a:solidFill>
              </a:rPr>
              <a:t>came from </a:t>
            </a:r>
            <a:r>
              <a:rPr lang="en-US" b="1" i="1" dirty="0" smtClean="0">
                <a:solidFill>
                  <a:srgbClr val="7A4116"/>
                </a:solidFill>
              </a:rPr>
              <a:t>faith</a:t>
            </a:r>
            <a:r>
              <a:rPr lang="en-US" b="1" i="1" dirty="0" smtClean="0">
                <a:solidFill>
                  <a:srgbClr val="4A452A"/>
                </a:solidFill>
              </a:rPr>
              <a:t>, </a:t>
            </a:r>
            <a:r>
              <a:rPr lang="en-US" b="1" u="sng" dirty="0" smtClean="0">
                <a:solidFill>
                  <a:srgbClr val="7A4116"/>
                </a:solidFill>
              </a:rPr>
              <a:t>Acts 2:41-42</a:t>
            </a:r>
            <a:r>
              <a:rPr lang="en-US" b="1" dirty="0" smtClean="0">
                <a:solidFill>
                  <a:srgbClr val="4A452A"/>
                </a:solidFill>
              </a:rPr>
              <a:t>; </a:t>
            </a:r>
            <a:r>
              <a:rPr lang="en-US" b="1" u="sng" dirty="0" smtClean="0">
                <a:solidFill>
                  <a:srgbClr val="7A4116"/>
                </a:solidFill>
              </a:rPr>
              <a:t>4:32</a:t>
            </a:r>
            <a:r>
              <a:rPr lang="en-US" b="1" dirty="0" smtClean="0">
                <a:solidFill>
                  <a:srgbClr val="4A452A"/>
                </a:solidFill>
              </a:rPr>
              <a:t>;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4A452A"/>
                </a:solidFill>
              </a:rPr>
              <a:t>	</a:t>
            </a:r>
            <a:r>
              <a:rPr lang="en-US" b="1" dirty="0" smtClean="0">
                <a:solidFill>
                  <a:srgbClr val="4A452A"/>
                </a:solidFill>
              </a:rPr>
              <a:t> and</a:t>
            </a:r>
          </a:p>
          <a:p>
            <a:pPr lvl="1">
              <a:buFont typeface="Wingdings" charset="2"/>
              <a:buChar char="Ø"/>
            </a:pPr>
            <a:r>
              <a:rPr lang="en-US" b="1" i="1" dirty="0" smtClean="0">
                <a:solidFill>
                  <a:srgbClr val="7A4116"/>
                </a:solidFill>
              </a:rPr>
              <a:t>Family</a:t>
            </a:r>
            <a:r>
              <a:rPr lang="en-US" b="1" i="1" dirty="0" smtClean="0">
                <a:solidFill>
                  <a:srgbClr val="4A452A"/>
                </a:solidFill>
              </a:rPr>
              <a:t> </a:t>
            </a:r>
            <a:r>
              <a:rPr lang="en-US" b="1" dirty="0" smtClean="0">
                <a:solidFill>
                  <a:srgbClr val="4A452A"/>
                </a:solidFill>
              </a:rPr>
              <a:t>resulted, </a:t>
            </a:r>
            <a:r>
              <a:rPr lang="en-US" b="1" u="sng" dirty="0" smtClean="0">
                <a:solidFill>
                  <a:srgbClr val="7A4116"/>
                </a:solidFill>
              </a:rPr>
              <a:t>Acts 2:43-44</a:t>
            </a:r>
            <a:r>
              <a:rPr lang="en-US" b="1" dirty="0" smtClean="0">
                <a:solidFill>
                  <a:srgbClr val="4A452A"/>
                </a:solidFill>
              </a:rPr>
              <a:t>; </a:t>
            </a:r>
            <a:r>
              <a:rPr lang="en-US" b="1" u="sng" dirty="0" smtClean="0">
                <a:solidFill>
                  <a:srgbClr val="7A4116"/>
                </a:solidFill>
              </a:rPr>
              <a:t>6:1ff</a:t>
            </a:r>
            <a:r>
              <a:rPr lang="en-US" b="1" dirty="0" smtClean="0">
                <a:solidFill>
                  <a:srgbClr val="4A452A"/>
                </a:solidFill>
              </a:rPr>
              <a:t>; </a:t>
            </a:r>
            <a:r>
              <a:rPr lang="en-US" b="1" u="sng" dirty="0" smtClean="0">
                <a:solidFill>
                  <a:srgbClr val="7A4116"/>
                </a:solidFill>
              </a:rPr>
              <a:t>Rom.15:26-27</a:t>
            </a:r>
            <a:r>
              <a:rPr lang="en-US" b="1" dirty="0" smtClean="0">
                <a:solidFill>
                  <a:srgbClr val="4A452A"/>
                </a:solidFill>
              </a:rPr>
              <a:t>. </a:t>
            </a:r>
            <a:endParaRPr lang="en-US" b="1" i="1" dirty="0" smtClean="0">
              <a:solidFill>
                <a:srgbClr val="4A452A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4A452A"/>
                </a:solidFill>
              </a:rPr>
              <a:t>So, </a:t>
            </a:r>
            <a:r>
              <a:rPr lang="en-US" sz="2800" b="1" i="1" dirty="0" smtClean="0">
                <a:solidFill>
                  <a:srgbClr val="7A4116"/>
                </a:solidFill>
              </a:rPr>
              <a:t>faith</a:t>
            </a:r>
            <a:r>
              <a:rPr lang="en-US" sz="2800" b="1" i="1" dirty="0" smtClean="0">
                <a:solidFill>
                  <a:srgbClr val="4A452A"/>
                </a:solidFill>
              </a:rPr>
              <a:t> </a:t>
            </a:r>
            <a:r>
              <a:rPr lang="en-US" sz="2800" b="1" dirty="0" smtClean="0">
                <a:solidFill>
                  <a:srgbClr val="4A452A"/>
                </a:solidFill>
              </a:rPr>
              <a:t>is the </a:t>
            </a:r>
            <a:r>
              <a:rPr lang="en-US" sz="2800" b="1" i="1" dirty="0" smtClean="0">
                <a:solidFill>
                  <a:srgbClr val="7A4116"/>
                </a:solidFill>
              </a:rPr>
              <a:t>horse</a:t>
            </a:r>
            <a:r>
              <a:rPr lang="en-US" sz="2800" b="1" i="1" dirty="0" smtClean="0">
                <a:solidFill>
                  <a:srgbClr val="4A452A"/>
                </a:solidFill>
              </a:rPr>
              <a:t> </a:t>
            </a:r>
            <a:r>
              <a:rPr lang="en-US" sz="2800" b="1" dirty="0" smtClean="0">
                <a:solidFill>
                  <a:srgbClr val="4A452A"/>
                </a:solidFill>
              </a:rPr>
              <a:t>that pulls the </a:t>
            </a:r>
            <a:r>
              <a:rPr lang="en-US" sz="2800" b="1" i="1" dirty="0" smtClean="0">
                <a:solidFill>
                  <a:srgbClr val="7A4116"/>
                </a:solidFill>
              </a:rPr>
              <a:t>cart</a:t>
            </a:r>
            <a:r>
              <a:rPr lang="en-US" sz="2800" b="1" i="1" dirty="0" smtClean="0">
                <a:solidFill>
                  <a:srgbClr val="4A452A"/>
                </a:solidFill>
              </a:rPr>
              <a:t> </a:t>
            </a:r>
            <a:r>
              <a:rPr lang="en-US" sz="2800" b="1" dirty="0" smtClean="0">
                <a:solidFill>
                  <a:srgbClr val="4A452A"/>
                </a:solidFill>
              </a:rPr>
              <a:t>of </a:t>
            </a:r>
            <a:r>
              <a:rPr lang="en-US" sz="2800" b="1" i="1" dirty="0" smtClean="0">
                <a:solidFill>
                  <a:srgbClr val="7A4116"/>
                </a:solidFill>
              </a:rPr>
              <a:t>fellowship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en-US" sz="2800" b="1" dirty="0" smtClean="0">
                <a:solidFill>
                  <a:srgbClr val="7A4116"/>
                </a:solidFill>
              </a:rPr>
              <a:t> </a:t>
            </a:r>
            <a:r>
              <a:rPr lang="en-US" sz="2800" b="1" i="1" dirty="0" smtClean="0">
                <a:solidFill>
                  <a:srgbClr val="7A4116"/>
                </a:solidFill>
              </a:rPr>
              <a:t>family</a:t>
            </a:r>
            <a:r>
              <a:rPr lang="en-US" sz="2800" b="1" i="1" dirty="0" smtClean="0">
                <a:solidFill>
                  <a:srgbClr val="4A452A"/>
                </a:solidFill>
              </a:rPr>
              <a:t>- </a:t>
            </a:r>
            <a:r>
              <a:rPr lang="en-US" sz="2800" b="1" dirty="0" smtClean="0">
                <a:solidFill>
                  <a:srgbClr val="4A452A"/>
                </a:solidFill>
              </a:rPr>
              <a:t>not the other way around!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359509" cy="1876186"/>
          </a:xfrm>
          <a:prstGeom prst="rect">
            <a:avLst/>
          </a:prstGeom>
          <a:solidFill>
            <a:srgbClr val="C4BD9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800" b="1" smtClean="0">
                <a:solidFill>
                  <a:srgbClr val="7A4116"/>
                </a:solidFill>
                <a:latin typeface="Book Antiqua"/>
                <a:cs typeface="Book Antiqua"/>
              </a:rPr>
              <a:t>Faith, </a:t>
            </a:r>
            <a: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  <a:t/>
            </a:r>
            <a:b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</a:br>
            <a:r>
              <a:rPr lang="en-US" b="1" smtClean="0">
                <a:solidFill>
                  <a:srgbClr val="7A4116"/>
                </a:solidFill>
                <a:latin typeface="Noteworthy Light"/>
                <a:cs typeface="Noteworthy Light"/>
              </a:rPr>
              <a:t>Fellowship, </a:t>
            </a:r>
            <a:r>
              <a:rPr lang="en-US" sz="3200" smtClean="0">
                <a:solidFill>
                  <a:srgbClr val="807749"/>
                </a:solidFill>
              </a:rPr>
              <a:t>and</a:t>
            </a:r>
            <a:r>
              <a:rPr lang="en-US" b="1" smtClean="0">
                <a:solidFill>
                  <a:srgbClr val="7A4116"/>
                </a:solidFill>
              </a:rPr>
              <a:t/>
            </a:r>
            <a:br>
              <a:rPr lang="en-US" b="1" smtClean="0">
                <a:solidFill>
                  <a:srgbClr val="7A4116"/>
                </a:solidFill>
              </a:rPr>
            </a:br>
            <a:r>
              <a:rPr lang="en-US" b="1" smtClean="0">
                <a:solidFill>
                  <a:srgbClr val="7A4116"/>
                </a:solidFill>
                <a:latin typeface="Apple Chancery"/>
                <a:cs typeface="Apple Chancery"/>
              </a:rPr>
              <a:t>Family</a:t>
            </a:r>
            <a:endParaRPr lang="en-US" b="1" dirty="0">
              <a:solidFill>
                <a:srgbClr val="7A4116"/>
              </a:solidFill>
              <a:latin typeface="Apple Chancery"/>
              <a:cs typeface="Apple Chancer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44452" y="1"/>
            <a:ext cx="2699548" cy="187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/>
          <p:cNvGrpSpPr/>
          <p:nvPr/>
        </p:nvGrpSpPr>
        <p:grpSpPr>
          <a:xfrm>
            <a:off x="6376001" y="-254484"/>
            <a:ext cx="2767998" cy="2072940"/>
            <a:chOff x="6376001" y="-254484"/>
            <a:chExt cx="2767998" cy="20729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/>
            <a:srcRect l="3232" t="29677" r="5161" b="12688"/>
            <a:stretch/>
          </p:blipFill>
          <p:spPr>
            <a:xfrm flipH="1">
              <a:off x="6376001" y="512343"/>
              <a:ext cx="2767998" cy="130611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944401" y="808203"/>
              <a:ext cx="67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7A4116"/>
                  </a:solidFill>
                </a:rPr>
                <a:t>Faith</a:t>
              </a:r>
              <a:endParaRPr lang="en-US" b="1" i="1" dirty="0">
                <a:solidFill>
                  <a:srgbClr val="7A411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847104">
              <a:off x="7136028" y="180049"/>
              <a:ext cx="12076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7A4116"/>
                  </a:solidFill>
                </a:rPr>
                <a:t>Fellowship</a:t>
              </a:r>
              <a:endParaRPr lang="en-US" sz="1600" b="1" i="1" dirty="0">
                <a:solidFill>
                  <a:srgbClr val="7A4116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9067649">
              <a:off x="6712625" y="295884"/>
              <a:ext cx="858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7A4116"/>
                  </a:solidFill>
                </a:rPr>
                <a:t>Family</a:t>
              </a:r>
              <a:endParaRPr lang="en-US" sz="1600" b="1" i="1" dirty="0">
                <a:solidFill>
                  <a:srgbClr val="7A4116"/>
                </a:solidFill>
              </a:endParaRPr>
            </a:p>
          </p:txBody>
        </p:sp>
      </p:grpSp>
      <p:sp>
        <p:nvSpPr>
          <p:cNvPr id="14" name="Bent-Up Arrow 13"/>
          <p:cNvSpPr/>
          <p:nvPr/>
        </p:nvSpPr>
        <p:spPr>
          <a:xfrm>
            <a:off x="7944401" y="1818456"/>
            <a:ext cx="1199599" cy="4416253"/>
          </a:xfrm>
          <a:prstGeom prst="bentUpArrow">
            <a:avLst/>
          </a:prstGeom>
          <a:solidFill>
            <a:srgbClr val="7A411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509" y="1"/>
            <a:ext cx="4163416" cy="187618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807749"/>
                </a:solidFill>
              </a:rPr>
              <a:t>For churches,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horse</a:t>
            </a:r>
            <a:r>
              <a:rPr lang="en-US" sz="3600" b="1" i="1" dirty="0" smtClean="0">
                <a:solidFill>
                  <a:srgbClr val="807749"/>
                </a:solidFill>
              </a:rPr>
              <a:t>, </a:t>
            </a:r>
            <a:r>
              <a:rPr lang="en-US" sz="3600" b="1" dirty="0" smtClean="0">
                <a:solidFill>
                  <a:srgbClr val="807749"/>
                </a:solidFill>
              </a:rPr>
              <a:t>and which is the </a:t>
            </a:r>
            <a:r>
              <a:rPr lang="en-US" sz="3600" b="1" i="1" dirty="0" smtClean="0">
                <a:solidFill>
                  <a:srgbClr val="7A4116"/>
                </a:solidFill>
              </a:rPr>
              <a:t>cart</a:t>
            </a:r>
            <a:r>
              <a:rPr lang="en-US" sz="3600" b="1" i="1" dirty="0" smtClean="0">
                <a:solidFill>
                  <a:srgbClr val="807749"/>
                </a:solidFill>
              </a:rPr>
              <a:t>?</a:t>
            </a:r>
            <a:endParaRPr lang="en-US" sz="3600" b="1" dirty="0">
              <a:solidFill>
                <a:srgbClr val="80774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236"/>
            <a:ext cx="8410802" cy="4567792"/>
          </a:xfrm>
          <a:solidFill>
            <a:schemeClr val="bg2">
              <a:lumMod val="75000"/>
            </a:schemeClr>
          </a:solidFill>
          <a:ln>
            <a:solidFill>
              <a:srgbClr val="7A4116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So, efforts to grow in the right way, and have true </a:t>
            </a:r>
            <a:r>
              <a:rPr lang="en-US" sz="2400" b="1" dirty="0" smtClean="0">
                <a:solidFill>
                  <a:srgbClr val="7A4116"/>
                </a:solidFill>
              </a:rPr>
              <a:t>fellowship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and a sense of </a:t>
            </a:r>
            <a:r>
              <a:rPr lang="en-US" sz="2400" b="1" dirty="0" smtClean="0">
                <a:solidFill>
                  <a:srgbClr val="7A4116"/>
                </a:solidFill>
              </a:rPr>
              <a:t>family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, must begin with growth in </a:t>
            </a:r>
            <a:r>
              <a:rPr lang="en-US" sz="2400" b="1" dirty="0" smtClean="0">
                <a:solidFill>
                  <a:srgbClr val="7A4116"/>
                </a:solidFill>
              </a:rPr>
              <a:t>faith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 by:</a:t>
            </a:r>
          </a:p>
          <a:p>
            <a:pPr lvl="1">
              <a:buClr>
                <a:srgbClr val="7A4116"/>
              </a:buClr>
              <a:buFont typeface="Wingdings" charset="2"/>
              <a:buChar char="Ø"/>
            </a:pPr>
            <a:r>
              <a:rPr lang="en-US" sz="2400" b="1" i="1" dirty="0" smtClean="0">
                <a:solidFill>
                  <a:srgbClr val="7A4116"/>
                </a:solidFill>
              </a:rPr>
              <a:t>Preaching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and</a:t>
            </a:r>
            <a:r>
              <a:rPr lang="en-US" sz="2400" b="1" dirty="0" smtClean="0">
                <a:solidFill>
                  <a:srgbClr val="7A4116"/>
                </a:solidFill>
              </a:rPr>
              <a:t> </a:t>
            </a:r>
            <a:r>
              <a:rPr lang="en-US" sz="2400" b="1" i="1" dirty="0" smtClean="0">
                <a:solidFill>
                  <a:srgbClr val="7A4116"/>
                </a:solidFill>
              </a:rPr>
              <a:t>teaching </a:t>
            </a:r>
            <a:r>
              <a:rPr lang="en-US" sz="2400" b="1" dirty="0" smtClean="0">
                <a:solidFill>
                  <a:srgbClr val="4A452A"/>
                </a:solidFill>
              </a:rPr>
              <a:t>the</a:t>
            </a:r>
            <a:r>
              <a:rPr lang="en-US" sz="2400" b="1" dirty="0" smtClean="0">
                <a:solidFill>
                  <a:srgbClr val="7A4116"/>
                </a:solidFill>
              </a:rPr>
              <a:t> Word, </a:t>
            </a:r>
            <a:r>
              <a:rPr lang="en-US" sz="2400" b="1" u="sng" dirty="0" smtClean="0">
                <a:solidFill>
                  <a:srgbClr val="7A4116"/>
                </a:solidFill>
              </a:rPr>
              <a:t>2Tim.4:1-4</a:t>
            </a:r>
            <a:r>
              <a:rPr lang="en-US" sz="2400" b="1" dirty="0" smtClean="0">
                <a:solidFill>
                  <a:srgbClr val="7A4116"/>
                </a:solidFill>
              </a:rPr>
              <a:t>; </a:t>
            </a:r>
            <a:r>
              <a:rPr lang="en-US" sz="2400" b="1" u="sng" dirty="0" smtClean="0">
                <a:solidFill>
                  <a:srgbClr val="7A4116"/>
                </a:solidFill>
              </a:rPr>
              <a:t>1Tim.4:16</a:t>
            </a:r>
            <a:r>
              <a:rPr lang="en-US" sz="2400" b="1" dirty="0" smtClean="0">
                <a:solidFill>
                  <a:srgbClr val="7A4116"/>
                </a:solidFill>
              </a:rPr>
              <a:t>; </a:t>
            </a:r>
            <a:r>
              <a:rPr lang="en-US" sz="2400" b="1" dirty="0" smtClean="0">
                <a:solidFill>
                  <a:srgbClr val="4A452A"/>
                </a:solidFill>
              </a:rPr>
              <a:t>and</a:t>
            </a:r>
          </a:p>
          <a:p>
            <a:pPr lvl="1">
              <a:buClr>
                <a:srgbClr val="7A4116"/>
              </a:buClr>
              <a:buFont typeface="Wingdings" charset="2"/>
              <a:buChar char="Ø"/>
            </a:pPr>
            <a:r>
              <a:rPr lang="en-US" sz="2400" b="1" i="1" dirty="0" smtClean="0">
                <a:solidFill>
                  <a:srgbClr val="7A4116"/>
                </a:solidFill>
              </a:rPr>
              <a:t>Developing</a:t>
            </a:r>
            <a:r>
              <a:rPr lang="en-US" sz="2400" b="1" dirty="0" smtClean="0">
                <a:solidFill>
                  <a:srgbClr val="4A452A"/>
                </a:solidFill>
              </a:rPr>
              <a:t> and </a:t>
            </a:r>
            <a:r>
              <a:rPr lang="en-US" sz="2400" b="1" i="1" dirty="0" smtClean="0">
                <a:solidFill>
                  <a:srgbClr val="7A4116"/>
                </a:solidFill>
              </a:rPr>
              <a:t>encouraging</a:t>
            </a:r>
            <a:r>
              <a:rPr lang="en-US" sz="2400" b="1" dirty="0" smtClean="0">
                <a:solidFill>
                  <a:srgbClr val="4A452A"/>
                </a:solidFill>
              </a:rPr>
              <a:t> </a:t>
            </a:r>
            <a:r>
              <a:rPr lang="en-US" sz="2400" b="1" dirty="0">
                <a:solidFill>
                  <a:srgbClr val="7A4116"/>
                </a:solidFill>
              </a:rPr>
              <a:t>d</a:t>
            </a:r>
            <a:r>
              <a:rPr lang="en-US" sz="2400" b="1" dirty="0" smtClean="0">
                <a:solidFill>
                  <a:srgbClr val="7A4116"/>
                </a:solidFill>
              </a:rPr>
              <a:t>edication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to it</a:t>
            </a:r>
            <a:r>
              <a:rPr lang="en-US" sz="2400" b="1" i="1" dirty="0" smtClean="0">
                <a:solidFill>
                  <a:srgbClr val="4A452A"/>
                </a:solidFill>
              </a:rPr>
              <a:t>,</a:t>
            </a:r>
            <a:r>
              <a:rPr lang="en-US" sz="2400" b="1" i="1" dirty="0" smtClean="0">
                <a:solidFill>
                  <a:srgbClr val="7A4116"/>
                </a:solidFill>
              </a:rPr>
              <a:t> </a:t>
            </a:r>
            <a:r>
              <a:rPr lang="en-US" sz="2400" b="1" u="sng" dirty="0" smtClean="0">
                <a:solidFill>
                  <a:srgbClr val="7A4116"/>
                </a:solidFill>
              </a:rPr>
              <a:t>Acts 20:32</a:t>
            </a:r>
            <a:r>
              <a:rPr lang="en-US" sz="2400" b="1" dirty="0" smtClean="0">
                <a:solidFill>
                  <a:srgbClr val="7A4116"/>
                </a:solidFill>
              </a:rPr>
              <a:t>; </a:t>
            </a:r>
            <a:r>
              <a:rPr lang="en-US" sz="2400" b="1" u="sng" dirty="0" smtClean="0">
                <a:solidFill>
                  <a:srgbClr val="7A4116"/>
                </a:solidFill>
              </a:rPr>
              <a:t>2Thess.2:13-15</a:t>
            </a:r>
            <a:r>
              <a:rPr lang="en-US" sz="2400" b="1" dirty="0">
                <a:solidFill>
                  <a:srgbClr val="4A452A"/>
                </a:solidFill>
              </a:rPr>
              <a:t>.</a:t>
            </a:r>
            <a:endParaRPr lang="en-US" sz="2400" b="1" dirty="0" smtClean="0">
              <a:solidFill>
                <a:srgbClr val="4A452A"/>
              </a:solidFill>
            </a:endParaRPr>
          </a:p>
          <a:p>
            <a:pPr lvl="1">
              <a:buClr>
                <a:srgbClr val="7A4116"/>
              </a:buClr>
              <a:buFont typeface="Wingdings" charset="2"/>
              <a:buChar char="Ø"/>
            </a:pPr>
            <a:r>
              <a:rPr lang="en-US" sz="2400" b="1" dirty="0" smtClean="0">
                <a:solidFill>
                  <a:srgbClr val="4A452A"/>
                </a:solidFill>
              </a:rPr>
              <a:t>This will produce</a:t>
            </a:r>
            <a:r>
              <a:rPr lang="en-US" sz="2400" b="1" i="1" dirty="0" smtClean="0">
                <a:solidFill>
                  <a:srgbClr val="4A452A"/>
                </a:solidFill>
              </a:rPr>
              <a:t> </a:t>
            </a:r>
            <a:r>
              <a:rPr lang="en-US" sz="2400" b="1" dirty="0" smtClean="0">
                <a:solidFill>
                  <a:srgbClr val="4A452A"/>
                </a:solidFill>
              </a:rPr>
              <a:t>genuine</a:t>
            </a:r>
            <a:r>
              <a:rPr lang="en-US" sz="2400" b="1" i="1" dirty="0" smtClean="0">
                <a:solidFill>
                  <a:srgbClr val="4A452A"/>
                </a:solidFill>
              </a:rPr>
              <a:t> </a:t>
            </a:r>
            <a:r>
              <a:rPr lang="en-US" sz="2400" b="1" i="1" dirty="0" smtClean="0">
                <a:solidFill>
                  <a:srgbClr val="7A4116"/>
                </a:solidFill>
              </a:rPr>
              <a:t>faith</a:t>
            </a:r>
            <a:r>
              <a:rPr lang="en-US" sz="2400" b="1" dirty="0" smtClean="0">
                <a:solidFill>
                  <a:srgbClr val="4A452A"/>
                </a:solidFill>
              </a:rPr>
              <a:t>, and </a:t>
            </a:r>
            <a:r>
              <a:rPr lang="en-US" sz="2400" b="1" dirty="0" smtClean="0">
                <a:solidFill>
                  <a:srgbClr val="7A4116"/>
                </a:solidFill>
              </a:rPr>
              <a:t>result 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</a:rPr>
              <a:t>in true</a:t>
            </a:r>
            <a:r>
              <a:rPr lang="en-US" sz="2400" b="1" dirty="0" smtClean="0">
                <a:solidFill>
                  <a:srgbClr val="7A4116"/>
                </a:solidFill>
              </a:rPr>
              <a:t> </a:t>
            </a:r>
            <a:r>
              <a:rPr lang="en-US" sz="2400" b="1" i="1" dirty="0" smtClean="0">
                <a:solidFill>
                  <a:srgbClr val="7A4116"/>
                </a:solidFill>
              </a:rPr>
              <a:t>fellowship</a:t>
            </a:r>
            <a:r>
              <a:rPr lang="en-US" sz="2400" b="1" i="1" dirty="0" smtClean="0">
                <a:solidFill>
                  <a:srgbClr val="4A452A"/>
                </a:solidFill>
              </a:rPr>
              <a:t> </a:t>
            </a:r>
            <a:r>
              <a:rPr lang="en-US" sz="2400" b="1" dirty="0" smtClean="0">
                <a:solidFill>
                  <a:srgbClr val="4A452A"/>
                </a:solidFill>
              </a:rPr>
              <a:t>and a real sense of </a:t>
            </a:r>
            <a:r>
              <a:rPr lang="en-US" sz="2400" b="1" i="1" dirty="0" smtClean="0">
                <a:solidFill>
                  <a:srgbClr val="7A4116"/>
                </a:solidFill>
              </a:rPr>
              <a:t>family</a:t>
            </a:r>
            <a:r>
              <a:rPr lang="en-US" sz="2400" b="1" i="1" dirty="0" smtClean="0">
                <a:solidFill>
                  <a:srgbClr val="4A452A"/>
                </a:solidFill>
              </a:rPr>
              <a:t>. </a:t>
            </a:r>
            <a:endParaRPr lang="en-US" sz="2400" b="1" dirty="0" smtClean="0">
              <a:solidFill>
                <a:srgbClr val="4A452A"/>
              </a:solidFill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4A452A"/>
                </a:solidFill>
              </a:rPr>
              <a:t>But if we get the </a:t>
            </a:r>
            <a:r>
              <a:rPr lang="en-US" sz="2400" b="1" i="1" dirty="0" smtClean="0">
                <a:solidFill>
                  <a:srgbClr val="7A4116"/>
                </a:solidFill>
              </a:rPr>
              <a:t>cart</a:t>
            </a:r>
            <a:r>
              <a:rPr lang="en-US" sz="2400" b="1" i="1" dirty="0" smtClean="0">
                <a:solidFill>
                  <a:srgbClr val="4A452A"/>
                </a:solidFill>
              </a:rPr>
              <a:t> </a:t>
            </a:r>
            <a:r>
              <a:rPr lang="en-US" sz="2400" b="1" dirty="0" smtClean="0">
                <a:solidFill>
                  <a:srgbClr val="4A452A"/>
                </a:solidFill>
              </a:rPr>
              <a:t>of </a:t>
            </a:r>
            <a:r>
              <a:rPr lang="en-US" sz="2400" b="1" i="1" dirty="0" smtClean="0">
                <a:solidFill>
                  <a:srgbClr val="7A4116"/>
                </a:solidFill>
              </a:rPr>
              <a:t>fellowship</a:t>
            </a:r>
            <a:r>
              <a:rPr lang="en-US" sz="2400" b="1" i="1" dirty="0" smtClean="0">
                <a:solidFill>
                  <a:srgbClr val="4A452A"/>
                </a:solidFill>
              </a:rPr>
              <a:t> </a:t>
            </a:r>
            <a:r>
              <a:rPr lang="en-US" sz="2400" b="1" dirty="0" smtClean="0">
                <a:solidFill>
                  <a:srgbClr val="4A452A"/>
                </a:solidFill>
              </a:rPr>
              <a:t>and </a:t>
            </a:r>
            <a:r>
              <a:rPr lang="en-US" sz="2400" b="1" i="1" dirty="0" smtClean="0">
                <a:solidFill>
                  <a:srgbClr val="7A4116"/>
                </a:solidFill>
              </a:rPr>
              <a:t>family</a:t>
            </a:r>
            <a:r>
              <a:rPr lang="en-US" sz="2400" b="1" i="1" dirty="0" smtClean="0">
                <a:solidFill>
                  <a:srgbClr val="4A452A"/>
                </a:solidFill>
              </a:rPr>
              <a:t> </a:t>
            </a:r>
            <a:r>
              <a:rPr lang="en-US" sz="2400" b="1" dirty="0" smtClean="0">
                <a:solidFill>
                  <a:srgbClr val="4A452A"/>
                </a:solidFill>
              </a:rPr>
              <a:t>ahead of the </a:t>
            </a:r>
            <a:r>
              <a:rPr lang="en-US" sz="2400" b="1" i="1" dirty="0" smtClean="0">
                <a:solidFill>
                  <a:srgbClr val="7A4116"/>
                </a:solidFill>
              </a:rPr>
              <a:t>horse</a:t>
            </a:r>
            <a:r>
              <a:rPr lang="en-US" sz="2400" b="1" i="1" dirty="0" smtClean="0">
                <a:solidFill>
                  <a:srgbClr val="4A452A"/>
                </a:solidFill>
              </a:rPr>
              <a:t> </a:t>
            </a:r>
            <a:r>
              <a:rPr lang="en-US" sz="2400" b="1" dirty="0" smtClean="0">
                <a:solidFill>
                  <a:srgbClr val="4A452A"/>
                </a:solidFill>
              </a:rPr>
              <a:t>of </a:t>
            </a:r>
            <a:r>
              <a:rPr lang="en-US" sz="2400" b="1" i="1" dirty="0" smtClean="0">
                <a:solidFill>
                  <a:srgbClr val="7A4116"/>
                </a:solidFill>
              </a:rPr>
              <a:t>faith</a:t>
            </a:r>
            <a:r>
              <a:rPr lang="en-US" sz="2400" b="1" i="1" dirty="0" smtClean="0">
                <a:solidFill>
                  <a:srgbClr val="4A452A"/>
                </a:solidFill>
              </a:rPr>
              <a:t>, </a:t>
            </a:r>
            <a:r>
              <a:rPr lang="en-US" sz="2400" b="1" dirty="0" smtClean="0">
                <a:solidFill>
                  <a:srgbClr val="4A452A"/>
                </a:solidFill>
              </a:rPr>
              <a:t>we will have members dependent on artificial </a:t>
            </a:r>
            <a:r>
              <a:rPr lang="en-US" sz="2400" b="1" i="1" dirty="0" smtClean="0">
                <a:solidFill>
                  <a:srgbClr val="7A4116"/>
                </a:solidFill>
              </a:rPr>
              <a:t>socializing</a:t>
            </a:r>
            <a:r>
              <a:rPr lang="en-US" sz="2400" b="1" i="1" dirty="0" smtClean="0">
                <a:solidFill>
                  <a:srgbClr val="4A452A"/>
                </a:solidFill>
              </a:rPr>
              <a:t> </a:t>
            </a:r>
            <a:r>
              <a:rPr lang="en-US" sz="2400" b="1" dirty="0" smtClean="0">
                <a:solidFill>
                  <a:srgbClr val="4A452A"/>
                </a:solidFill>
              </a:rPr>
              <a:t>and physical</a:t>
            </a:r>
            <a:r>
              <a:rPr lang="en-US" sz="2400" b="1" i="1" dirty="0" smtClean="0">
                <a:solidFill>
                  <a:srgbClr val="4A452A"/>
                </a:solidFill>
              </a:rPr>
              <a:t> </a:t>
            </a:r>
            <a:r>
              <a:rPr lang="en-US" sz="2400" b="1" i="1" dirty="0" smtClean="0">
                <a:solidFill>
                  <a:srgbClr val="7A4116"/>
                </a:solidFill>
              </a:rPr>
              <a:t>relationships</a:t>
            </a:r>
            <a:r>
              <a:rPr lang="en-US" sz="2400" b="1" i="1" dirty="0" smtClean="0">
                <a:solidFill>
                  <a:srgbClr val="4A452A"/>
                </a:solidFill>
              </a:rPr>
              <a:t> </a:t>
            </a:r>
            <a:r>
              <a:rPr lang="en-US" sz="2400" b="1" dirty="0" smtClean="0">
                <a:solidFill>
                  <a:srgbClr val="4A452A"/>
                </a:solidFill>
              </a:rPr>
              <a:t>instead of </a:t>
            </a:r>
            <a:r>
              <a:rPr lang="en-US" sz="2400" b="1" dirty="0" smtClean="0">
                <a:solidFill>
                  <a:srgbClr val="7A4116"/>
                </a:solidFill>
              </a:rPr>
              <a:t>God’s Word</a:t>
            </a:r>
            <a:r>
              <a:rPr lang="en-US" sz="2400" b="1" dirty="0" smtClean="0">
                <a:solidFill>
                  <a:srgbClr val="4A452A"/>
                </a:solidFill>
              </a:rPr>
              <a:t>!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2359509" cy="1876186"/>
          </a:xfrm>
          <a:prstGeom prst="rect">
            <a:avLst/>
          </a:prstGeom>
          <a:solidFill>
            <a:srgbClr val="C4BD97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800" b="1" smtClean="0">
                <a:solidFill>
                  <a:srgbClr val="7A4116"/>
                </a:solidFill>
                <a:latin typeface="Book Antiqua"/>
                <a:cs typeface="Book Antiqua"/>
              </a:rPr>
              <a:t>Faith, </a:t>
            </a:r>
            <a: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  <a:t/>
            </a:r>
            <a:br>
              <a:rPr lang="en-US" b="1" smtClean="0">
                <a:solidFill>
                  <a:srgbClr val="7A4116"/>
                </a:solidFill>
                <a:latin typeface="Book Antiqua"/>
                <a:cs typeface="Book Antiqua"/>
              </a:rPr>
            </a:br>
            <a:r>
              <a:rPr lang="en-US" b="1" smtClean="0">
                <a:solidFill>
                  <a:srgbClr val="7A4116"/>
                </a:solidFill>
                <a:latin typeface="Noteworthy Light"/>
                <a:cs typeface="Noteworthy Light"/>
              </a:rPr>
              <a:t>Fellowship, </a:t>
            </a:r>
            <a:r>
              <a:rPr lang="en-US" sz="3200" smtClean="0">
                <a:solidFill>
                  <a:srgbClr val="807749"/>
                </a:solidFill>
              </a:rPr>
              <a:t>and</a:t>
            </a:r>
            <a:r>
              <a:rPr lang="en-US" b="1" smtClean="0">
                <a:solidFill>
                  <a:srgbClr val="7A4116"/>
                </a:solidFill>
              </a:rPr>
              <a:t/>
            </a:r>
            <a:br>
              <a:rPr lang="en-US" b="1" smtClean="0">
                <a:solidFill>
                  <a:srgbClr val="7A4116"/>
                </a:solidFill>
              </a:rPr>
            </a:br>
            <a:r>
              <a:rPr lang="en-US" b="1" smtClean="0">
                <a:solidFill>
                  <a:srgbClr val="7A4116"/>
                </a:solidFill>
                <a:latin typeface="Apple Chancery"/>
                <a:cs typeface="Apple Chancery"/>
              </a:rPr>
              <a:t>Family</a:t>
            </a:r>
            <a:endParaRPr lang="en-US" b="1" dirty="0">
              <a:solidFill>
                <a:srgbClr val="7A4116"/>
              </a:solidFill>
              <a:latin typeface="Apple Chancery"/>
              <a:cs typeface="Apple Chancery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376001" y="-254484"/>
            <a:ext cx="2767998" cy="2072940"/>
            <a:chOff x="6376001" y="-254484"/>
            <a:chExt cx="2767998" cy="20729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3232" t="29677" r="5161" b="12688"/>
            <a:stretch/>
          </p:blipFill>
          <p:spPr>
            <a:xfrm flipH="1">
              <a:off x="6376001" y="512343"/>
              <a:ext cx="2767998" cy="130611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944401" y="808203"/>
              <a:ext cx="678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7A4116"/>
                  </a:solidFill>
                </a:rPr>
                <a:t>Faith</a:t>
              </a:r>
              <a:endParaRPr lang="en-US" b="1" i="1" dirty="0">
                <a:solidFill>
                  <a:srgbClr val="7A411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8847104">
              <a:off x="7136028" y="180049"/>
              <a:ext cx="120761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7A4116"/>
                  </a:solidFill>
                </a:rPr>
                <a:t>Fellowship</a:t>
              </a:r>
              <a:endParaRPr lang="en-US" sz="1600" b="1" i="1" dirty="0">
                <a:solidFill>
                  <a:srgbClr val="7A4116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9067649">
              <a:off x="6712625" y="295884"/>
              <a:ext cx="8586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solidFill>
                    <a:srgbClr val="7A4116"/>
                  </a:solidFill>
                </a:rPr>
                <a:t>Family</a:t>
              </a:r>
              <a:endParaRPr lang="en-US" sz="1600" b="1" i="1" dirty="0">
                <a:solidFill>
                  <a:srgbClr val="7A411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67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4323</TotalTime>
  <Words>947</Words>
  <Application>Microsoft Macintosh PowerPoint</Application>
  <PresentationFormat>On-screen Show (4:3)</PresentationFormat>
  <Paragraphs>78</Paragraphs>
  <Slides>11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Faith,  Fellowship, and Family</vt:lpstr>
      <vt:lpstr>For churches, which is the horse, and which is the cart?</vt:lpstr>
      <vt:lpstr>For churches, which is the horse, and which is the cart?</vt:lpstr>
      <vt:lpstr>For churches, which is the horse, and which is the cart?</vt:lpstr>
      <vt:lpstr>For churches, which is the horse, and which is the cart?</vt:lpstr>
      <vt:lpstr>For churches, which is the horse, and which is the cart?</vt:lpstr>
      <vt:lpstr>For churches, which is the horse, and which is the cart?</vt:lpstr>
      <vt:lpstr>For churches, which is the horse, and which is the cart?</vt:lpstr>
      <vt:lpstr>For churches, which is the horse, and which is the cart?</vt:lpstr>
      <vt:lpstr>PowerPoint Presentation</vt:lpstr>
    </vt:vector>
  </TitlesOfParts>
  <Company>Southside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Faith, Fellowship, and Family</dc:title>
  <dc:creator>Philip Strong</dc:creator>
  <cp:lastModifiedBy>Philip Strong</cp:lastModifiedBy>
  <cp:revision>48</cp:revision>
  <cp:lastPrinted>2016-09-03T15:56:45Z</cp:lastPrinted>
  <dcterms:created xsi:type="dcterms:W3CDTF">2014-08-28T17:25:20Z</dcterms:created>
  <dcterms:modified xsi:type="dcterms:W3CDTF">2016-09-04T12:25:43Z</dcterms:modified>
</cp:coreProperties>
</file>