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2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24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36DB-064C-EE4F-BE61-AC4A88FF5AFC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AED40-9118-BA4D-A4B5-14FD8C24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r>
              <a:rPr lang="en-US" baseline="0" dirty="0" smtClean="0"/>
              <a:t> Additional Note:  </a:t>
            </a:r>
            <a:r>
              <a:rPr lang="en-US" i="1" baseline="0" dirty="0" smtClean="0"/>
              <a:t>Aspiring to </a:t>
            </a:r>
            <a:r>
              <a:rPr lang="en-US" i="0" baseline="0" dirty="0" smtClean="0"/>
              <a:t>and </a:t>
            </a:r>
            <a:r>
              <a:rPr lang="en-US" i="1" baseline="0" dirty="0" smtClean="0"/>
              <a:t>desiring the office </a:t>
            </a:r>
            <a:r>
              <a:rPr lang="en-US" i="0" baseline="0" dirty="0" smtClean="0"/>
              <a:t>is </a:t>
            </a:r>
            <a:r>
              <a:rPr lang="en-US" i="0" u="sng" baseline="0" dirty="0" smtClean="0"/>
              <a:t>not</a:t>
            </a:r>
            <a:r>
              <a:rPr lang="en-US" i="0" u="none" baseline="0" dirty="0" smtClean="0"/>
              <a:t> for personal glory or to </a:t>
            </a:r>
            <a:r>
              <a:rPr lang="en-US" i="1" u="none" baseline="0" dirty="0" smtClean="0"/>
              <a:t>lord over </a:t>
            </a:r>
            <a:r>
              <a:rPr lang="en-US" i="0" u="none" baseline="0" dirty="0" smtClean="0"/>
              <a:t>the sheep; but because he </a:t>
            </a:r>
            <a:r>
              <a:rPr lang="en-US" i="1" u="none" baseline="0" dirty="0" smtClean="0"/>
              <a:t>loves the sheep, </a:t>
            </a:r>
            <a:r>
              <a:rPr lang="en-US" i="0" u="none" baseline="0" dirty="0" smtClean="0"/>
              <a:t>and wants the best for them.  Having the </a:t>
            </a:r>
            <a:r>
              <a:rPr lang="en-US" i="1" u="none" baseline="0" dirty="0" smtClean="0"/>
              <a:t>ability </a:t>
            </a:r>
            <a:r>
              <a:rPr lang="en-US" i="0" u="none" baseline="0" dirty="0" smtClean="0"/>
              <a:t>but not the </a:t>
            </a:r>
            <a:r>
              <a:rPr lang="en-US" i="1" u="none" baseline="0" dirty="0" smtClean="0"/>
              <a:t>love, </a:t>
            </a:r>
            <a:r>
              <a:rPr lang="en-US" i="0" u="none" baseline="0" dirty="0" smtClean="0"/>
              <a:t>or the </a:t>
            </a:r>
            <a:r>
              <a:rPr lang="en-US" i="1" u="none" baseline="0" dirty="0" smtClean="0"/>
              <a:t>love </a:t>
            </a:r>
            <a:r>
              <a:rPr lang="en-US" i="0" u="none" baseline="0" dirty="0" smtClean="0"/>
              <a:t>without the </a:t>
            </a:r>
            <a:r>
              <a:rPr lang="en-US" i="1" u="none" baseline="0" dirty="0" smtClean="0"/>
              <a:t>ability </a:t>
            </a:r>
            <a:r>
              <a:rPr lang="en-US" i="0" u="none" baseline="0" dirty="0" smtClean="0"/>
              <a:t>does not profit the sheep.  Having </a:t>
            </a:r>
            <a:r>
              <a:rPr lang="en-US" i="1" u="none" baseline="0" dirty="0" smtClean="0"/>
              <a:t>both </a:t>
            </a:r>
            <a:r>
              <a:rPr lang="en-US" i="0" u="none" baseline="0" dirty="0" smtClean="0"/>
              <a:t>but withholding them is selfish </a:t>
            </a:r>
            <a:r>
              <a:rPr lang="en-US" i="0" u="none" baseline="0" smtClean="0"/>
              <a:t>and cruel.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AED40-9118-BA4D-A4B5-14FD8C248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9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0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6C06-05E8-FC4F-AB6D-2CBEB4C0E655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6F0F-F9FD-AB49-BCD6-BE8065A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92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3733" y="133061"/>
            <a:ext cx="4040918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Psalm 23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97" y="1880176"/>
            <a:ext cx="4505036" cy="47910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Primarily, this is a psalm extolling the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provision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protection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of the Lord through the metaphor of a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Shepherd.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592B02"/>
                </a:solidFill>
              </a:rPr>
              <a:t>But secondarily, it is also a psalm that demonstrates the </a:t>
            </a:r>
            <a:r>
              <a:rPr lang="en-US" b="1" i="1" dirty="0" smtClean="0">
                <a:solidFill>
                  <a:srgbClr val="592B02"/>
                </a:solidFill>
              </a:rPr>
              <a:t>need </a:t>
            </a:r>
            <a:r>
              <a:rPr lang="en-US" b="1" dirty="0" smtClean="0">
                <a:solidFill>
                  <a:srgbClr val="592B02"/>
                </a:solidFill>
              </a:rPr>
              <a:t>of the </a:t>
            </a:r>
            <a:r>
              <a:rPr lang="en-US" b="1" i="1" dirty="0" smtClean="0">
                <a:solidFill>
                  <a:srgbClr val="592B02"/>
                </a:solidFill>
              </a:rPr>
              <a:t>sheep </a:t>
            </a:r>
            <a:r>
              <a:rPr lang="en-US" b="1" dirty="0" smtClean="0">
                <a:solidFill>
                  <a:srgbClr val="592B02"/>
                </a:solidFill>
              </a:rPr>
              <a:t>for such a </a:t>
            </a:r>
            <a:r>
              <a:rPr lang="en-US" b="1" i="1" dirty="0" smtClean="0">
                <a:solidFill>
                  <a:srgbClr val="592B02"/>
                </a:solidFill>
              </a:rPr>
              <a:t>Shepherd</a:t>
            </a:r>
            <a:r>
              <a:rPr lang="mr-IN" b="1" i="1" dirty="0" smtClean="0">
                <a:solidFill>
                  <a:srgbClr val="592B02"/>
                </a:solidFill>
              </a:rPr>
              <a:t>…</a:t>
            </a:r>
            <a:endParaRPr lang="en-US" b="1" i="1" dirty="0" smtClean="0">
              <a:solidFill>
                <a:srgbClr val="592B02"/>
              </a:solidFill>
            </a:endParaRPr>
          </a:p>
          <a:p>
            <a:r>
              <a:rPr lang="en-US" b="1" dirty="0" smtClean="0">
                <a:solidFill>
                  <a:srgbClr val="592B02"/>
                </a:solidFill>
              </a:rPr>
              <a:t>Or </a:t>
            </a:r>
            <a:r>
              <a:rPr lang="en-US" b="1" i="1" dirty="0" smtClean="0">
                <a:solidFill>
                  <a:srgbClr val="592B02"/>
                </a:solidFill>
              </a:rPr>
              <a:t>shepherds</a:t>
            </a:r>
            <a:r>
              <a:rPr lang="en-US" b="1" i="1" dirty="0" smtClean="0">
                <a:solidFill>
                  <a:srgbClr val="984807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cf.</a:t>
            </a:r>
            <a:r>
              <a:rPr lang="en-US" b="1" u="sng" dirty="0" smtClean="0">
                <a:solidFill>
                  <a:srgbClr val="000000"/>
                </a:solidFill>
              </a:rPr>
              <a:t>1Pet.5:1-4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700" y="1868632"/>
            <a:ext cx="3962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5240" y="392545"/>
            <a:ext cx="4378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The Sheep of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182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56"/>
            <a:ext cx="8229600" cy="914544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The Sheep of </a:t>
            </a:r>
            <a:r>
              <a:rPr lang="en-US" sz="6000" b="1" u="sng" dirty="0" smtClean="0"/>
              <a:t>Psalm 23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0818" y="1685636"/>
            <a:ext cx="4996881" cy="506354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592B02"/>
                </a:solidFill>
              </a:rPr>
              <a:t>Will </a:t>
            </a:r>
            <a:r>
              <a:rPr lang="en-US" sz="2600" b="1" i="1" dirty="0" smtClean="0">
                <a:solidFill>
                  <a:srgbClr val="592B02"/>
                </a:solidFill>
              </a:rPr>
              <a:t>want </a:t>
            </a:r>
            <a:r>
              <a:rPr lang="en-US" sz="2600" b="1" dirty="0" smtClean="0">
                <a:solidFill>
                  <a:srgbClr val="592B02"/>
                </a:solidFill>
              </a:rPr>
              <a:t>(</a:t>
            </a:r>
            <a:r>
              <a:rPr lang="en-US" sz="2600" b="1" i="1" dirty="0" smtClean="0">
                <a:solidFill>
                  <a:srgbClr val="592B02"/>
                </a:solidFill>
              </a:rPr>
              <a:t>lack</a:t>
            </a:r>
            <a:r>
              <a:rPr lang="en-US" sz="2600" b="1" i="1" dirty="0">
                <a:solidFill>
                  <a:srgbClr val="592B02"/>
                </a:solidFill>
              </a:rPr>
              <a:t>;</a:t>
            </a:r>
            <a:r>
              <a:rPr lang="en-US" sz="2600" b="1" i="1" dirty="0" smtClean="0">
                <a:solidFill>
                  <a:srgbClr val="592B02"/>
                </a:solidFill>
              </a:rPr>
              <a:t> </a:t>
            </a:r>
            <a:r>
              <a:rPr lang="en-US" sz="2600" b="1" dirty="0" smtClean="0">
                <a:solidFill>
                  <a:srgbClr val="592B02"/>
                </a:solidFill>
              </a:rPr>
              <a:t>be </a:t>
            </a:r>
            <a:r>
              <a:rPr lang="en-US" sz="2600" b="1" i="1" dirty="0" smtClean="0">
                <a:solidFill>
                  <a:srgbClr val="592B02"/>
                </a:solidFill>
              </a:rPr>
              <a:t>in need</a:t>
            </a:r>
            <a:r>
              <a:rPr lang="en-US" sz="2600" b="1" dirty="0" smtClean="0">
                <a:solidFill>
                  <a:srgbClr val="592B02"/>
                </a:solidFill>
              </a:rPr>
              <a:t>),</a:t>
            </a:r>
            <a:r>
              <a:rPr lang="en-US" sz="2600" b="1" i="1" dirty="0" smtClean="0">
                <a:solidFill>
                  <a:srgbClr val="592B02"/>
                </a:solidFill>
              </a:rPr>
              <a:t> </a:t>
            </a:r>
            <a:r>
              <a:rPr lang="en-US" sz="2600" b="1" u="sng" dirty="0" smtClean="0">
                <a:solidFill>
                  <a:srgbClr val="4F6228"/>
                </a:solidFill>
              </a:rPr>
              <a:t>v.1</a:t>
            </a:r>
            <a:endParaRPr lang="en-US" sz="2600" b="1" u="sng" dirty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rgbClr val="4F6228"/>
                </a:solidFill>
              </a:rPr>
              <a:t>Titus 1:5</a:t>
            </a:r>
            <a:r>
              <a:rPr lang="en-US" sz="2600" b="1" dirty="0" smtClean="0">
                <a:solidFill>
                  <a:srgbClr val="4F6228"/>
                </a:solidFill>
              </a:rPr>
              <a:t>; </a:t>
            </a:r>
            <a:r>
              <a:rPr lang="en-US" sz="2600" b="1" u="sng" dirty="0" smtClean="0">
                <a:solidFill>
                  <a:srgbClr val="4F6228"/>
                </a:solidFill>
              </a:rPr>
              <a:t>1Tim.3:15</a:t>
            </a:r>
          </a:p>
          <a:p>
            <a:r>
              <a:rPr lang="en-US" sz="2600" b="1" dirty="0" smtClean="0">
                <a:solidFill>
                  <a:srgbClr val="592B02"/>
                </a:solidFill>
              </a:rPr>
              <a:t>Struggle to find </a:t>
            </a:r>
            <a:r>
              <a:rPr lang="en-US" sz="2600" b="1" i="1" dirty="0" smtClean="0">
                <a:solidFill>
                  <a:srgbClr val="592B02"/>
                </a:solidFill>
              </a:rPr>
              <a:t>green pastures </a:t>
            </a:r>
            <a:r>
              <a:rPr lang="en-US" sz="2600" b="1" dirty="0" smtClean="0">
                <a:solidFill>
                  <a:srgbClr val="592B02"/>
                </a:solidFill>
              </a:rPr>
              <a:t>and </a:t>
            </a:r>
            <a:r>
              <a:rPr lang="en-US" sz="2600" b="1" i="1" dirty="0" smtClean="0">
                <a:solidFill>
                  <a:srgbClr val="592B02"/>
                </a:solidFill>
              </a:rPr>
              <a:t>quiet waters, </a:t>
            </a:r>
            <a:r>
              <a:rPr lang="en-US" sz="2600" b="1" u="sng" dirty="0" smtClean="0">
                <a:solidFill>
                  <a:srgbClr val="4F6228"/>
                </a:solidFill>
              </a:rPr>
              <a:t>v.2</a:t>
            </a:r>
            <a:endParaRPr lang="en-US" sz="2600" b="1" dirty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rgbClr val="4F6228"/>
                </a:solidFill>
              </a:rPr>
              <a:t>1Tim.1:3-11</a:t>
            </a:r>
          </a:p>
          <a:p>
            <a:r>
              <a:rPr lang="en-US" sz="2600" b="1" dirty="0" smtClean="0">
                <a:solidFill>
                  <a:srgbClr val="592B02"/>
                </a:solidFill>
              </a:rPr>
              <a:t>May not be </a:t>
            </a:r>
            <a:r>
              <a:rPr lang="en-US" sz="2600" b="1" i="1" dirty="0" smtClean="0">
                <a:solidFill>
                  <a:srgbClr val="592B02"/>
                </a:solidFill>
              </a:rPr>
              <a:t>restored, </a:t>
            </a:r>
            <a:r>
              <a:rPr lang="en-US" sz="2600" b="1" u="sng" dirty="0" smtClean="0">
                <a:solidFill>
                  <a:srgbClr val="4F6228"/>
                </a:solidFill>
              </a:rPr>
              <a:t>v.3a</a:t>
            </a:r>
            <a:endParaRPr lang="en-US" sz="2600" b="1" dirty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rgbClr val="4F6228"/>
                </a:solidFill>
              </a:rPr>
              <a:t>Luke 15:1-7</a:t>
            </a:r>
          </a:p>
          <a:p>
            <a:r>
              <a:rPr lang="en-US" sz="2600" b="1" dirty="0" smtClean="0">
                <a:solidFill>
                  <a:srgbClr val="592B02"/>
                </a:solidFill>
              </a:rPr>
              <a:t>Lack </a:t>
            </a:r>
            <a:r>
              <a:rPr lang="en-US" sz="2600" b="1" i="1" dirty="0" smtClean="0">
                <a:solidFill>
                  <a:srgbClr val="592B02"/>
                </a:solidFill>
              </a:rPr>
              <a:t>guidance in paths of righteousness, </a:t>
            </a:r>
            <a:r>
              <a:rPr lang="en-US" sz="2600" b="1" u="sng" dirty="0" smtClean="0">
                <a:solidFill>
                  <a:srgbClr val="4F6228"/>
                </a:solidFill>
              </a:rPr>
              <a:t>v.3b</a:t>
            </a:r>
            <a:endParaRPr lang="en-US" sz="2600" b="1" dirty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rgbClr val="4F6228"/>
                </a:solidFill>
              </a:rPr>
              <a:t>Acts 14:22-23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700" y="1669484"/>
            <a:ext cx="3962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6273" y="1016000"/>
            <a:ext cx="84905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Thus, </a:t>
            </a: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</a:rPr>
              <a:t>without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Shepherds,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Sheep: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4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56"/>
            <a:ext cx="8229600" cy="914544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The Sheep of </a:t>
            </a:r>
            <a:r>
              <a:rPr lang="en-US" sz="6000" b="1" u="sng" dirty="0" smtClean="0"/>
              <a:t>Psalm 23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2365" y="1685636"/>
            <a:ext cx="4985336" cy="5063547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rgbClr val="592B02"/>
                </a:solidFill>
              </a:rPr>
              <a:t>Will be </a:t>
            </a:r>
            <a:r>
              <a:rPr lang="en-US" sz="2500" b="1" i="1" dirty="0" smtClean="0">
                <a:solidFill>
                  <a:srgbClr val="592B02"/>
                </a:solidFill>
              </a:rPr>
              <a:t>fearful, alone, </a:t>
            </a:r>
            <a:r>
              <a:rPr lang="en-US" sz="2500" b="1" dirty="0" smtClean="0">
                <a:solidFill>
                  <a:srgbClr val="592B02"/>
                </a:solidFill>
              </a:rPr>
              <a:t>and </a:t>
            </a:r>
            <a:r>
              <a:rPr lang="en-US" sz="2500" b="1" i="1" dirty="0" smtClean="0">
                <a:solidFill>
                  <a:srgbClr val="592B02"/>
                </a:solidFill>
              </a:rPr>
              <a:t>uncomfortable, </a:t>
            </a:r>
            <a:r>
              <a:rPr lang="en-US" sz="2500" b="1" u="sng" dirty="0" smtClean="0">
                <a:solidFill>
                  <a:srgbClr val="4F6228"/>
                </a:solidFill>
              </a:rPr>
              <a:t>v.4</a:t>
            </a:r>
            <a:endParaRPr lang="en-US" sz="2500" b="1" dirty="0" smtClean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500" b="1" u="sng" dirty="0" smtClean="0">
                <a:solidFill>
                  <a:srgbClr val="4F6228"/>
                </a:solidFill>
              </a:rPr>
              <a:t>Titus 1:10-16</a:t>
            </a:r>
          </a:p>
          <a:p>
            <a:r>
              <a:rPr lang="en-US" sz="2500" b="1" dirty="0" smtClean="0">
                <a:solidFill>
                  <a:srgbClr val="592B02"/>
                </a:solidFill>
              </a:rPr>
              <a:t>Lack </a:t>
            </a:r>
            <a:r>
              <a:rPr lang="en-US" sz="2500" b="1" i="1" dirty="0" smtClean="0">
                <a:solidFill>
                  <a:srgbClr val="592B02"/>
                </a:solidFill>
              </a:rPr>
              <a:t>provision </a:t>
            </a:r>
            <a:r>
              <a:rPr lang="en-US" sz="2500" b="1" dirty="0" smtClean="0">
                <a:solidFill>
                  <a:srgbClr val="592B02"/>
                </a:solidFill>
              </a:rPr>
              <a:t>and </a:t>
            </a:r>
            <a:r>
              <a:rPr lang="en-US" sz="2500" b="1" i="1" dirty="0" smtClean="0">
                <a:solidFill>
                  <a:srgbClr val="592B02"/>
                </a:solidFill>
              </a:rPr>
              <a:t>protection, </a:t>
            </a:r>
            <a:r>
              <a:rPr lang="en-US" sz="2500" b="1" u="sng" dirty="0" smtClean="0">
                <a:solidFill>
                  <a:srgbClr val="4F6228"/>
                </a:solidFill>
              </a:rPr>
              <a:t>v.5</a:t>
            </a:r>
            <a:endParaRPr lang="en-US" sz="2500" b="1" dirty="0" smtClean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500" b="1" u="sng" dirty="0" smtClean="0">
                <a:solidFill>
                  <a:srgbClr val="4F6228"/>
                </a:solidFill>
              </a:rPr>
              <a:t>John 10:9-15</a:t>
            </a:r>
            <a:endParaRPr lang="en-US" sz="2500" b="1" u="sng" dirty="0" smtClean="0">
              <a:solidFill>
                <a:srgbClr val="4F6228"/>
              </a:solidFill>
            </a:endParaRPr>
          </a:p>
          <a:p>
            <a:r>
              <a:rPr lang="en-US" sz="2500" b="1" dirty="0" smtClean="0">
                <a:solidFill>
                  <a:srgbClr val="592B02"/>
                </a:solidFill>
              </a:rPr>
              <a:t>May become eternally </a:t>
            </a:r>
            <a:r>
              <a:rPr lang="en-US" sz="2500" b="1" i="1" dirty="0" smtClean="0">
                <a:solidFill>
                  <a:srgbClr val="592B02"/>
                </a:solidFill>
              </a:rPr>
              <a:t>lost </a:t>
            </a:r>
            <a:r>
              <a:rPr lang="en-US" sz="2500" b="1" dirty="0" smtClean="0">
                <a:solidFill>
                  <a:srgbClr val="592B02"/>
                </a:solidFill>
              </a:rPr>
              <a:t>and </a:t>
            </a:r>
            <a:r>
              <a:rPr lang="en-US" sz="2500" b="1" i="1" dirty="0" smtClean="0">
                <a:solidFill>
                  <a:srgbClr val="592B02"/>
                </a:solidFill>
              </a:rPr>
              <a:t>separated, </a:t>
            </a:r>
            <a:r>
              <a:rPr lang="en-US" sz="2500" b="1" u="sng" dirty="0" smtClean="0">
                <a:solidFill>
                  <a:srgbClr val="4F6228"/>
                </a:solidFill>
              </a:rPr>
              <a:t>v.6</a:t>
            </a:r>
            <a:endParaRPr lang="en-US" sz="2500" b="1" dirty="0" smtClean="0">
              <a:solidFill>
                <a:srgbClr val="4F6228"/>
              </a:solidFill>
            </a:endParaRPr>
          </a:p>
          <a:p>
            <a:pPr marL="0" indent="0" algn="ctr">
              <a:buNone/>
            </a:pPr>
            <a:r>
              <a:rPr lang="en-US" sz="2500" b="1" u="sng" dirty="0" smtClean="0">
                <a:solidFill>
                  <a:srgbClr val="4F6228"/>
                </a:solidFill>
              </a:rPr>
              <a:t>Acts 20:27-32</a:t>
            </a:r>
            <a:endParaRPr lang="en-US" sz="2500" b="1" dirty="0" smtClean="0">
              <a:solidFill>
                <a:srgbClr val="4F6228"/>
              </a:solidFill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</a:rPr>
              <a:t>Now...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700" y="1669484"/>
            <a:ext cx="3962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6273" y="1016000"/>
            <a:ext cx="84905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Thus, </a:t>
            </a: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</a:rPr>
              <a:t>without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Shepherds,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Sheep: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56"/>
            <a:ext cx="8229600" cy="914544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The Sheep of </a:t>
            </a:r>
            <a:r>
              <a:rPr lang="en-US" sz="6000" b="1" u="sng" dirty="0" smtClean="0"/>
              <a:t>Psalm 23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2365" y="1685636"/>
            <a:ext cx="4985336" cy="506354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4F6228"/>
                </a:solidFill>
              </a:rPr>
              <a:t>Sheep </a:t>
            </a:r>
            <a:r>
              <a:rPr lang="en-US" sz="2800" b="1" i="1" dirty="0" smtClean="0">
                <a:solidFill>
                  <a:srgbClr val="4F6228"/>
                </a:solidFill>
              </a:rPr>
              <a:t>need </a:t>
            </a:r>
            <a:r>
              <a:rPr lang="en-US" sz="2800" b="1" dirty="0" smtClean="0">
                <a:solidFill>
                  <a:srgbClr val="4F6228"/>
                </a:solidFill>
              </a:rPr>
              <a:t>Shepherds</a:t>
            </a:r>
            <a:r>
              <a:rPr lang="mr-IN" sz="2800" b="1" dirty="0" smtClean="0">
                <a:solidFill>
                  <a:srgbClr val="4F6228"/>
                </a:solidFill>
              </a:rPr>
              <a:t>…</a:t>
            </a:r>
            <a:endParaRPr lang="en-US" sz="2800" b="1" dirty="0" smtClean="0">
              <a:solidFill>
                <a:srgbClr val="4F6228"/>
              </a:solidFill>
            </a:endParaRPr>
          </a:p>
          <a:p>
            <a:pPr marL="1257300" lvl="3" indent="0">
              <a:buNone/>
            </a:pPr>
            <a:r>
              <a:rPr lang="en-US" sz="2800" b="1" u="sng" dirty="0" smtClean="0">
                <a:solidFill>
                  <a:srgbClr val="592B02"/>
                </a:solidFill>
              </a:rPr>
              <a:t>we</a:t>
            </a:r>
            <a:r>
              <a:rPr lang="en-US" sz="2800" b="1" dirty="0" smtClean="0">
                <a:solidFill>
                  <a:srgbClr val="592B02"/>
                </a:solidFill>
              </a:rPr>
              <a:t> are sheep.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4F6228"/>
                </a:solidFill>
              </a:rPr>
              <a:t>As such, we need (in our case) </a:t>
            </a:r>
            <a:r>
              <a:rPr lang="en-US" sz="2800" b="1" i="1" u="sng" dirty="0" smtClean="0">
                <a:solidFill>
                  <a:srgbClr val="592B02"/>
                </a:solidFill>
              </a:rPr>
              <a:t>additional</a:t>
            </a:r>
            <a:r>
              <a:rPr lang="en-US" sz="2800" b="1" dirty="0" smtClean="0">
                <a:solidFill>
                  <a:srgbClr val="4F6228"/>
                </a:solidFill>
              </a:rPr>
              <a:t> Shepherds that understand and are willing help meet the </a:t>
            </a:r>
            <a:r>
              <a:rPr lang="en-US" sz="2800" b="1" i="1" dirty="0" smtClean="0">
                <a:solidFill>
                  <a:srgbClr val="4F6228"/>
                </a:solidFill>
              </a:rPr>
              <a:t>needs </a:t>
            </a:r>
            <a:r>
              <a:rPr lang="en-US" sz="2800" b="1" dirty="0" smtClean="0">
                <a:solidFill>
                  <a:srgbClr val="4F6228"/>
                </a:solidFill>
              </a:rPr>
              <a:t>of the sheep.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r>
              <a:rPr lang="en-US" sz="2800" b="1" u="sng" dirty="0" smtClean="0">
                <a:solidFill>
                  <a:srgbClr val="592B02"/>
                </a:solidFill>
              </a:rPr>
              <a:t>1Timoth</a:t>
            </a:r>
            <a:r>
              <a:rPr lang="en-US" sz="2800" b="1" dirty="0" smtClean="0">
                <a:solidFill>
                  <a:srgbClr val="592B02"/>
                </a:solidFill>
              </a:rPr>
              <a:t>y</a:t>
            </a:r>
            <a:r>
              <a:rPr lang="en-US" sz="2800" b="1" u="sng" dirty="0" smtClean="0">
                <a:solidFill>
                  <a:srgbClr val="592B02"/>
                </a:solidFill>
              </a:rPr>
              <a:t> 3:1</a:t>
            </a:r>
            <a:r>
              <a:rPr lang="en-US" sz="2800" b="1" dirty="0" smtClean="0">
                <a:solidFill>
                  <a:srgbClr val="4F6228"/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aspiring </a:t>
            </a:r>
            <a:r>
              <a:rPr lang="en-US" sz="2800" b="1" dirty="0" smtClean="0">
                <a:solidFill>
                  <a:srgbClr val="4F6228"/>
                </a:solidFill>
              </a:rPr>
              <a:t>to the office of </a:t>
            </a:r>
            <a:r>
              <a:rPr lang="en-US" sz="2800" b="1" i="1" dirty="0" smtClean="0">
                <a:solidFill>
                  <a:srgbClr val="4F6228"/>
                </a:solidFill>
              </a:rPr>
              <a:t>overseer/shepherd</a:t>
            </a:r>
            <a:r>
              <a:rPr lang="en-US" sz="2800" b="1" dirty="0" smtClean="0">
                <a:solidFill>
                  <a:srgbClr val="4F6228"/>
                </a:solidFill>
              </a:rPr>
              <a:t> it is a </a:t>
            </a:r>
            <a:r>
              <a:rPr lang="en-US" sz="2800" b="1" i="1" dirty="0" smtClean="0">
                <a:solidFill>
                  <a:srgbClr val="4F6228"/>
                </a:solidFill>
              </a:rPr>
              <a:t>fine work </a:t>
            </a:r>
            <a:r>
              <a:rPr lang="en-US" sz="2800" b="1" dirty="0" smtClean="0">
                <a:solidFill>
                  <a:srgbClr val="4F6228"/>
                </a:solidFill>
              </a:rPr>
              <a:t>he desires to do</a:t>
            </a:r>
            <a:r>
              <a:rPr lang="mr-IN" sz="2800" b="1" dirty="0" smtClean="0">
                <a:solidFill>
                  <a:srgbClr val="4F6228"/>
                </a:solidFill>
              </a:rPr>
              <a:t>…</a:t>
            </a: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r>
              <a:rPr lang="en-US" sz="2800" b="1" dirty="0" smtClean="0">
                <a:solidFill>
                  <a:srgbClr val="592B02"/>
                </a:solidFill>
              </a:rPr>
              <a:t>because it needs doing.</a:t>
            </a:r>
            <a:endParaRPr lang="en-US" sz="2800" b="1" u="sng" dirty="0" smtClean="0">
              <a:solidFill>
                <a:srgbClr val="592B02"/>
              </a:solidFill>
            </a:endParaRPr>
          </a:p>
          <a:p>
            <a:pPr marL="0" indent="0">
              <a:buNone/>
            </a:pPr>
            <a:endParaRPr lang="en-US" sz="2500" b="1" dirty="0" smtClean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700" y="1669484"/>
            <a:ext cx="3962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6273" y="1016000"/>
            <a:ext cx="84905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Conclusions/ Take-Home Points:</a:t>
            </a:r>
          </a:p>
        </p:txBody>
      </p:sp>
    </p:spTree>
    <p:extLst>
      <p:ext uri="{BB962C8B-B14F-4D97-AF65-F5344CB8AC3E}">
        <p14:creationId xmlns:p14="http://schemas.microsoft.com/office/powerpoint/2010/main" val="152112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96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348</Words>
  <Application>Microsoft Macintosh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Psalm 23</vt:lpstr>
      <vt:lpstr>The Sheep of Psalm 23</vt:lpstr>
      <vt:lpstr>The Sheep of Psalm 23</vt:lpstr>
      <vt:lpstr>The Sheep of Psalm 23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11</cp:revision>
  <dcterms:created xsi:type="dcterms:W3CDTF">2019-02-03T11:04:47Z</dcterms:created>
  <dcterms:modified xsi:type="dcterms:W3CDTF">2019-02-03T12:52:11Z</dcterms:modified>
</cp:coreProperties>
</file>