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6"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15" autoAdjust="0"/>
    <p:restoredTop sz="69182" autoAdjust="0"/>
  </p:normalViewPr>
  <p:slideViewPr>
    <p:cSldViewPr snapToGrid="0" snapToObjects="1">
      <p:cViewPr varScale="1">
        <p:scale>
          <a:sx n="136" d="100"/>
          <a:sy n="136" d="100"/>
        </p:scale>
        <p:origin x="-832" y="-104"/>
      </p:cViewPr>
      <p:guideLst>
        <p:guide orient="horz" pos="2160"/>
        <p:guide pos="2880"/>
      </p:guideLst>
    </p:cSldViewPr>
  </p:slideViewPr>
  <p:notesTextViewPr>
    <p:cViewPr>
      <p:scale>
        <a:sx n="100" d="100"/>
        <a:sy n="100" d="100"/>
      </p:scale>
      <p:origin x="0" y="1352"/>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F1E00F-C621-AE4B-8884-5728C0694145}" type="datetimeFigureOut">
              <a:rPr lang="en-US" smtClean="0"/>
              <a:t>9/11/17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FEDEA2-4F9E-6343-A985-F277EF4F8EF7}" type="slidenum">
              <a:rPr lang="en-US" smtClean="0"/>
              <a:t>‹#›</a:t>
            </a:fld>
            <a:endParaRPr lang="en-US"/>
          </a:p>
        </p:txBody>
      </p:sp>
    </p:spTree>
    <p:extLst>
      <p:ext uri="{BB962C8B-B14F-4D97-AF65-F5344CB8AC3E}">
        <p14:creationId xmlns:p14="http://schemas.microsoft.com/office/powerpoint/2010/main" val="24504789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FEDEA2-4F9E-6343-A985-F277EF4F8EF7}" type="slidenum">
              <a:rPr lang="en-US" smtClean="0"/>
              <a:t>1</a:t>
            </a:fld>
            <a:endParaRPr lang="en-US"/>
          </a:p>
        </p:txBody>
      </p:sp>
    </p:spTree>
    <p:extLst>
      <p:ext uri="{BB962C8B-B14F-4D97-AF65-F5344CB8AC3E}">
        <p14:creationId xmlns:p14="http://schemas.microsoft.com/office/powerpoint/2010/main" val="1661915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b="1" kern="1200" dirty="0" smtClean="0">
                <a:solidFill>
                  <a:schemeClr val="tx1"/>
                </a:solidFill>
                <a:effectLst/>
                <a:latin typeface="+mn-lt"/>
                <a:ea typeface="+mn-ea"/>
                <a:cs typeface="+mn-cs"/>
              </a:rPr>
              <a:t>Self-Deception: Six Lies We Tell Ourselves about Sin</a:t>
            </a:r>
          </a:p>
          <a:p>
            <a:pPr algn="ct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results of being spiritually deceived are the same whether Satan, Someone Else, or Self is the source of the deception.  But, being </a:t>
            </a:r>
            <a:r>
              <a:rPr lang="en-US" sz="1200" i="1" kern="1200" dirty="0" smtClean="0">
                <a:solidFill>
                  <a:schemeClr val="tx1"/>
                </a:solidFill>
                <a:effectLst/>
                <a:latin typeface="+mn-lt"/>
                <a:ea typeface="+mn-ea"/>
                <a:cs typeface="+mn-cs"/>
              </a:rPr>
              <a:t>self-deceived</a:t>
            </a:r>
            <a:r>
              <a:rPr lang="en-US" sz="1200" kern="1200" dirty="0" smtClean="0">
                <a:solidFill>
                  <a:schemeClr val="tx1"/>
                </a:solidFill>
                <a:effectLst/>
                <a:latin typeface="+mn-lt"/>
                <a:ea typeface="+mn-ea"/>
                <a:cs typeface="+mn-cs"/>
              </a:rPr>
              <a:t> is probably the most dangerous because it tends to be the most pervasive, and the hardest to correct.  We can become complicit in our own deception regarding many things, but let’s consider six lies we tell ourselves about sin</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“It’s not </a:t>
            </a:r>
            <a:r>
              <a:rPr lang="en-US" sz="1200" b="1" i="1" kern="1200" dirty="0" smtClean="0">
                <a:solidFill>
                  <a:schemeClr val="tx1"/>
                </a:solidFill>
                <a:effectLst/>
                <a:latin typeface="+mn-lt"/>
                <a:ea typeface="+mn-ea"/>
                <a:cs typeface="+mn-cs"/>
              </a:rPr>
              <a:t>that </a:t>
            </a:r>
            <a:r>
              <a:rPr lang="en-US" sz="1200" b="1" kern="1200" dirty="0" smtClean="0">
                <a:solidFill>
                  <a:schemeClr val="tx1"/>
                </a:solidFill>
                <a:effectLst/>
                <a:latin typeface="+mn-lt"/>
                <a:ea typeface="+mn-ea"/>
                <a:cs typeface="+mn-cs"/>
              </a:rPr>
              <a:t>bad.”  </a:t>
            </a:r>
            <a:r>
              <a:rPr lang="en-US" sz="1200" kern="1200" dirty="0" smtClean="0">
                <a:solidFill>
                  <a:schemeClr val="tx1"/>
                </a:solidFill>
                <a:effectLst/>
                <a:latin typeface="+mn-lt"/>
                <a:ea typeface="+mn-ea"/>
                <a:cs typeface="+mn-cs"/>
              </a:rPr>
              <a:t>The effort to </a:t>
            </a:r>
            <a:r>
              <a:rPr lang="en-US" sz="1200" i="1" kern="1200" dirty="0" smtClean="0">
                <a:solidFill>
                  <a:schemeClr val="tx1"/>
                </a:solidFill>
                <a:effectLst/>
                <a:latin typeface="+mn-lt"/>
                <a:ea typeface="+mn-ea"/>
                <a:cs typeface="+mn-cs"/>
              </a:rPr>
              <a:t>classify </a:t>
            </a:r>
            <a:r>
              <a:rPr lang="en-US" sz="1200" kern="1200" dirty="0" smtClean="0">
                <a:solidFill>
                  <a:schemeClr val="tx1"/>
                </a:solidFill>
                <a:effectLst/>
                <a:latin typeface="+mn-lt"/>
                <a:ea typeface="+mn-ea"/>
                <a:cs typeface="+mn-cs"/>
              </a:rPr>
              <a:t>sin is one of the first steps, and therefore the “entry level,” for self-deception regarding it.  We begin to deceive ourselves by relegating some sins to the “not </a:t>
            </a:r>
            <a:r>
              <a:rPr lang="en-US" sz="1200" i="1" kern="1200" dirty="0" smtClean="0">
                <a:solidFill>
                  <a:schemeClr val="tx1"/>
                </a:solidFill>
                <a:effectLst/>
                <a:latin typeface="+mn-lt"/>
                <a:ea typeface="+mn-ea"/>
                <a:cs typeface="+mn-cs"/>
              </a:rPr>
              <a:t>so </a:t>
            </a:r>
            <a:r>
              <a:rPr lang="en-US" sz="1200" kern="1200" dirty="0" smtClean="0">
                <a:solidFill>
                  <a:schemeClr val="tx1"/>
                </a:solidFill>
                <a:effectLst/>
                <a:latin typeface="+mn-lt"/>
                <a:ea typeface="+mn-ea"/>
                <a:cs typeface="+mn-cs"/>
              </a:rPr>
              <a:t>bad” category- after all, “It’s not like I killed someone, I just…”  Two things need to be realized: 1) Sin = Sin, </a:t>
            </a:r>
            <a:r>
              <a:rPr lang="en-US" sz="1200" u="sng" kern="1200" dirty="0" smtClean="0">
                <a:solidFill>
                  <a:schemeClr val="tx1"/>
                </a:solidFill>
                <a:effectLst/>
                <a:latin typeface="+mn-lt"/>
                <a:ea typeface="+mn-ea"/>
                <a:cs typeface="+mn-cs"/>
              </a:rPr>
              <a:t>1John 3:4</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“Everyone who practices sin also practices lawlessness; and sin is lawlessness.”   </a:t>
            </a:r>
            <a:r>
              <a:rPr lang="en-US" sz="1200" kern="1200" dirty="0" smtClean="0">
                <a:solidFill>
                  <a:schemeClr val="tx1"/>
                </a:solidFill>
                <a:effectLst/>
                <a:latin typeface="+mn-lt"/>
                <a:ea typeface="+mn-ea"/>
                <a:cs typeface="+mn-cs"/>
              </a:rPr>
              <a:t>And, 2) N.T. lists that contain sins such as </a:t>
            </a:r>
            <a:r>
              <a:rPr lang="en-US" sz="1200" i="1" kern="1200" dirty="0" smtClean="0">
                <a:solidFill>
                  <a:schemeClr val="tx1"/>
                </a:solidFill>
                <a:effectLst/>
                <a:latin typeface="+mn-lt"/>
                <a:ea typeface="+mn-ea"/>
                <a:cs typeface="+mn-cs"/>
              </a:rPr>
              <a:t>idolatry, adultery,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homosexuality </a:t>
            </a:r>
            <a:r>
              <a:rPr lang="en-US" sz="1200" kern="1200" dirty="0" smtClean="0">
                <a:solidFill>
                  <a:schemeClr val="tx1"/>
                </a:solidFill>
                <a:effectLst/>
                <a:latin typeface="+mn-lt"/>
                <a:ea typeface="+mn-ea"/>
                <a:cs typeface="+mn-cs"/>
              </a:rPr>
              <a:t>also include </a:t>
            </a:r>
            <a:r>
              <a:rPr lang="en-US" sz="1200" i="1" kern="1200" dirty="0" smtClean="0">
                <a:solidFill>
                  <a:schemeClr val="tx1"/>
                </a:solidFill>
                <a:effectLst/>
                <a:latin typeface="+mn-lt"/>
                <a:ea typeface="+mn-ea"/>
                <a:cs typeface="+mn-cs"/>
              </a:rPr>
              <a:t>covetousness, reviling </a:t>
            </a:r>
            <a:r>
              <a:rPr lang="en-US" sz="1200" kern="1200" dirty="0" smtClean="0">
                <a:solidFill>
                  <a:schemeClr val="tx1"/>
                </a:solidFill>
                <a:effectLst/>
                <a:latin typeface="+mn-lt"/>
                <a:ea typeface="+mn-ea"/>
                <a:cs typeface="+mn-cs"/>
              </a:rPr>
              <a:t>(abusive, especially with language)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swindling </a:t>
            </a:r>
            <a:r>
              <a:rPr lang="en-US" sz="1200" kern="1200" dirty="0" smtClean="0">
                <a:solidFill>
                  <a:schemeClr val="tx1"/>
                </a:solidFill>
                <a:effectLst/>
                <a:latin typeface="+mn-lt"/>
                <a:ea typeface="+mn-ea"/>
                <a:cs typeface="+mn-cs"/>
              </a:rPr>
              <a:t>(cheating) in those that prevent the attainment of heaven, </a:t>
            </a:r>
            <a:r>
              <a:rPr lang="en-US" sz="1200" u="sng" kern="1200" dirty="0" smtClean="0">
                <a:solidFill>
                  <a:schemeClr val="tx1"/>
                </a:solidFill>
                <a:effectLst/>
                <a:latin typeface="+mn-lt"/>
                <a:ea typeface="+mn-ea"/>
                <a:cs typeface="+mn-cs"/>
              </a:rPr>
              <a:t>1Corinthians 6:9-10</a:t>
            </a:r>
            <a:r>
              <a:rPr lang="en-US" sz="1200" kern="1200" dirty="0" smtClean="0">
                <a:solidFill>
                  <a:schemeClr val="tx1"/>
                </a:solidFill>
                <a:effectLst/>
                <a:latin typeface="+mn-lt"/>
                <a:ea typeface="+mn-ea"/>
                <a:cs typeface="+mn-cs"/>
              </a:rPr>
              <a:t>.  Apparently, God doesn’t use the same system of taxonomy that we do</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“It doesn’t hurt </a:t>
            </a:r>
            <a:r>
              <a:rPr lang="en-US" sz="1200" b="1" i="1" kern="1200" dirty="0" smtClean="0">
                <a:solidFill>
                  <a:schemeClr val="tx1"/>
                </a:solidFill>
                <a:effectLst/>
                <a:latin typeface="+mn-lt"/>
                <a:ea typeface="+mn-ea"/>
                <a:cs typeface="+mn-cs"/>
              </a:rPr>
              <a:t>anyone but me.”  </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With this second lie, we admit that the thought or deed is “sinful,” but still seek to deceive ourselves by assuming its effect is just personal.  No matter how secret the sin, or innocuous its effects may seem- personally or otherwise, sin NEVER affects just you!  It affects God who gave His son to pardon you, </a:t>
            </a:r>
            <a:r>
              <a:rPr lang="en-US" sz="1200" u="sng" kern="1200" dirty="0" smtClean="0">
                <a:solidFill>
                  <a:schemeClr val="tx1"/>
                </a:solidFill>
                <a:effectLst/>
                <a:latin typeface="+mn-lt"/>
                <a:ea typeface="+mn-ea"/>
                <a:cs typeface="+mn-cs"/>
              </a:rPr>
              <a:t>John 3:16</a:t>
            </a:r>
            <a:r>
              <a:rPr lang="en-US" sz="1200" kern="1200" dirty="0" smtClean="0">
                <a:solidFill>
                  <a:schemeClr val="tx1"/>
                </a:solidFill>
                <a:effectLst/>
                <a:latin typeface="+mn-lt"/>
                <a:ea typeface="+mn-ea"/>
                <a:cs typeface="+mn-cs"/>
              </a:rPr>
              <a:t>; and it affects Jesus the Christ who gave His life on the cross purchase your redemption from sin, </a:t>
            </a:r>
            <a:r>
              <a:rPr lang="en-US" sz="1200" u="sng" kern="1200" dirty="0" smtClean="0">
                <a:solidFill>
                  <a:schemeClr val="tx1"/>
                </a:solidFill>
                <a:effectLst/>
                <a:latin typeface="+mn-lt"/>
                <a:ea typeface="+mn-ea"/>
                <a:cs typeface="+mn-cs"/>
              </a:rPr>
              <a:t>1Cor.15:3</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Gal.1:4</a:t>
            </a:r>
            <a:r>
              <a:rPr lang="en-US" sz="1200" kern="1200" dirty="0" smtClean="0">
                <a:solidFill>
                  <a:schemeClr val="tx1"/>
                </a:solidFill>
                <a:effectLst/>
                <a:latin typeface="+mn-lt"/>
                <a:ea typeface="+mn-ea"/>
                <a:cs typeface="+mn-cs"/>
              </a:rPr>
              <a:t>.  Think of each and every one of your sins as driving additional nails into the hands and feet of the Savior, and the heart of His Father as He watches, and then ask yourself, “Is </a:t>
            </a:r>
            <a:r>
              <a:rPr lang="en-US" sz="1200" i="1" kern="1200" dirty="0" smtClean="0">
                <a:solidFill>
                  <a:schemeClr val="tx1"/>
                </a:solidFill>
                <a:effectLst/>
                <a:latin typeface="+mn-lt"/>
                <a:ea typeface="+mn-ea"/>
                <a:cs typeface="+mn-cs"/>
              </a:rPr>
              <a:t>this </a:t>
            </a:r>
            <a:r>
              <a:rPr lang="en-US" sz="1200" kern="1200" dirty="0" smtClean="0">
                <a:solidFill>
                  <a:schemeClr val="tx1"/>
                </a:solidFill>
                <a:effectLst/>
                <a:latin typeface="+mn-lt"/>
                <a:ea typeface="+mn-ea"/>
                <a:cs typeface="+mn-cs"/>
              </a:rPr>
              <a:t>sin really worth that?”  None of them are, and we need to stop deceiving ourselves into thinking our sins occur in a vacuum.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“It’s only this </a:t>
            </a:r>
            <a:r>
              <a:rPr lang="en-US" sz="1200" b="1" i="1" kern="1200" dirty="0" smtClean="0">
                <a:solidFill>
                  <a:schemeClr val="tx1"/>
                </a:solidFill>
                <a:effectLst/>
                <a:latin typeface="+mn-lt"/>
                <a:ea typeface="+mn-ea"/>
                <a:cs typeface="+mn-cs"/>
              </a:rPr>
              <a:t>one time.”  </a:t>
            </a:r>
            <a:r>
              <a:rPr lang="en-US" sz="1200" kern="1200" dirty="0" smtClean="0">
                <a:solidFill>
                  <a:schemeClr val="tx1"/>
                </a:solidFill>
                <a:effectLst/>
                <a:latin typeface="+mn-lt"/>
                <a:ea typeface="+mn-ea"/>
                <a:cs typeface="+mn-cs"/>
              </a:rPr>
              <a:t>Even if this were true, and it rarely is, once is still enough.  I understand that </a:t>
            </a:r>
            <a:r>
              <a:rPr lang="en-US" sz="1200" u="sng" kern="1200" dirty="0" smtClean="0">
                <a:solidFill>
                  <a:schemeClr val="tx1"/>
                </a:solidFill>
                <a:effectLst/>
                <a:latin typeface="+mn-lt"/>
                <a:ea typeface="+mn-ea"/>
                <a:cs typeface="+mn-cs"/>
              </a:rPr>
              <a:t>1John 3:7-10</a:t>
            </a:r>
            <a:r>
              <a:rPr lang="en-US" sz="1200" kern="1200" dirty="0" smtClean="0">
                <a:solidFill>
                  <a:schemeClr val="tx1"/>
                </a:solidFill>
                <a:effectLst/>
                <a:latin typeface="+mn-lt"/>
                <a:ea typeface="+mn-ea"/>
                <a:cs typeface="+mn-cs"/>
              </a:rPr>
              <a:t> speaks of the </a:t>
            </a:r>
            <a:r>
              <a:rPr lang="en-US" sz="1200" i="1" kern="1200" dirty="0" smtClean="0">
                <a:solidFill>
                  <a:schemeClr val="tx1"/>
                </a:solidFill>
                <a:effectLst/>
                <a:latin typeface="+mn-lt"/>
                <a:ea typeface="+mn-ea"/>
                <a:cs typeface="+mn-cs"/>
              </a:rPr>
              <a:t>“practice” </a:t>
            </a:r>
            <a:r>
              <a:rPr lang="en-US" sz="1200" kern="1200" dirty="0" smtClean="0">
                <a:solidFill>
                  <a:schemeClr val="tx1"/>
                </a:solidFill>
                <a:effectLst/>
                <a:latin typeface="+mn-lt"/>
                <a:ea typeface="+mn-ea"/>
                <a:cs typeface="+mn-cs"/>
              </a:rPr>
              <a:t>of </a:t>
            </a:r>
            <a:r>
              <a:rPr lang="en-US" sz="1200" i="1" kern="1200" dirty="0" smtClean="0">
                <a:solidFill>
                  <a:schemeClr val="tx1"/>
                </a:solidFill>
                <a:effectLst/>
                <a:latin typeface="+mn-lt"/>
                <a:ea typeface="+mn-ea"/>
                <a:cs typeface="+mn-cs"/>
              </a:rPr>
              <a:t>righteousness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sin, </a:t>
            </a:r>
            <a:r>
              <a:rPr lang="en-US" sz="1200" kern="1200" dirty="0" smtClean="0">
                <a:solidFill>
                  <a:schemeClr val="tx1"/>
                </a:solidFill>
                <a:effectLst/>
                <a:latin typeface="+mn-lt"/>
                <a:ea typeface="+mn-ea"/>
                <a:cs typeface="+mn-cs"/>
              </a:rPr>
              <a:t>but remember that one sin committed one time also caused the apostle Peter to pronounce Simon as being </a:t>
            </a:r>
            <a:r>
              <a:rPr lang="en-US" sz="1200" i="1" kern="1200" dirty="0" smtClean="0">
                <a:solidFill>
                  <a:schemeClr val="tx1"/>
                </a:solidFill>
                <a:effectLst/>
                <a:latin typeface="+mn-lt"/>
                <a:ea typeface="+mn-ea"/>
                <a:cs typeface="+mn-cs"/>
              </a:rPr>
              <a:t>“in the gall bitterness and the bondage of iniquity,” </a:t>
            </a:r>
            <a:r>
              <a:rPr lang="en-US" sz="1200" u="sng" kern="1200" dirty="0" smtClean="0">
                <a:solidFill>
                  <a:schemeClr val="tx1"/>
                </a:solidFill>
                <a:effectLst/>
                <a:latin typeface="+mn-lt"/>
                <a:ea typeface="+mn-ea"/>
                <a:cs typeface="+mn-cs"/>
              </a:rPr>
              <a:t>Acts 8:12-23</a:t>
            </a:r>
            <a:r>
              <a:rPr lang="en-US" sz="1200" kern="1200" dirty="0" smtClean="0">
                <a:solidFill>
                  <a:schemeClr val="tx1"/>
                </a:solidFill>
                <a:effectLst/>
                <a:latin typeface="+mn-lt"/>
                <a:ea typeface="+mn-ea"/>
                <a:cs typeface="+mn-cs"/>
              </a:rPr>
              <a:t>!  This third lie we tell ourselves is an attempt to convince ourselves that “one time won’t matter.”  The O.T. examples of Cain (</a:t>
            </a:r>
            <a:r>
              <a:rPr lang="en-US" sz="1200" u="sng" kern="1200" dirty="0" smtClean="0">
                <a:solidFill>
                  <a:schemeClr val="tx1"/>
                </a:solidFill>
                <a:effectLst/>
                <a:latin typeface="+mn-lt"/>
                <a:ea typeface="+mn-ea"/>
                <a:cs typeface="+mn-cs"/>
              </a:rPr>
              <a:t>Genesis 4:3-15</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Uzzah</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2Samuel 6:1-7</a:t>
            </a:r>
            <a:r>
              <a:rPr lang="en-US" sz="1200" kern="1200" dirty="0" smtClean="0">
                <a:solidFill>
                  <a:schemeClr val="tx1"/>
                </a:solidFill>
                <a:effectLst/>
                <a:latin typeface="+mn-lt"/>
                <a:ea typeface="+mn-ea"/>
                <a:cs typeface="+mn-cs"/>
              </a:rPr>
              <a:t>), and Nadab and Abihu (</a:t>
            </a:r>
            <a:r>
              <a:rPr lang="en-US" sz="1200" u="sng" kern="1200" dirty="0" smtClean="0">
                <a:solidFill>
                  <a:schemeClr val="tx1"/>
                </a:solidFill>
                <a:effectLst/>
                <a:latin typeface="+mn-lt"/>
                <a:ea typeface="+mn-ea"/>
                <a:cs typeface="+mn-cs"/>
              </a:rPr>
              <a:t>Leviticus 10:1-2</a:t>
            </a:r>
            <a:r>
              <a:rPr lang="en-US" sz="1200" kern="1200" dirty="0" smtClean="0">
                <a:solidFill>
                  <a:schemeClr val="tx1"/>
                </a:solidFill>
                <a:effectLst/>
                <a:latin typeface="+mn-lt"/>
                <a:ea typeface="+mn-ea"/>
                <a:cs typeface="+mn-cs"/>
              </a:rPr>
              <a:t>) all demonstrate the fallacy of the “just one time” lie.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“One time </a:t>
            </a:r>
            <a:r>
              <a:rPr lang="en-US" sz="1200" b="1" i="1" kern="1200" dirty="0" smtClean="0">
                <a:solidFill>
                  <a:schemeClr val="tx1"/>
                </a:solidFill>
                <a:effectLst/>
                <a:latin typeface="+mn-lt"/>
                <a:ea typeface="+mn-ea"/>
                <a:cs typeface="+mn-cs"/>
              </a:rPr>
              <a:t>more </a:t>
            </a:r>
            <a:r>
              <a:rPr lang="en-US" sz="1200" b="1" kern="1200" dirty="0" smtClean="0">
                <a:solidFill>
                  <a:schemeClr val="tx1"/>
                </a:solidFill>
                <a:effectLst/>
                <a:latin typeface="+mn-lt"/>
                <a:ea typeface="+mn-ea"/>
                <a:cs typeface="+mn-cs"/>
              </a:rPr>
              <a:t>then I’ll quit.”  </a:t>
            </a:r>
            <a:r>
              <a:rPr lang="en-US" sz="1200" kern="1200" dirty="0" smtClean="0">
                <a:solidFill>
                  <a:schemeClr val="tx1"/>
                </a:solidFill>
                <a:effectLst/>
                <a:latin typeface="+mn-lt"/>
                <a:ea typeface="+mn-ea"/>
                <a:cs typeface="+mn-cs"/>
              </a:rPr>
              <a:t>Notice the </a:t>
            </a:r>
            <a:r>
              <a:rPr lang="en-US" sz="1200" i="1" kern="1200" dirty="0" smtClean="0">
                <a:solidFill>
                  <a:schemeClr val="tx1"/>
                </a:solidFill>
                <a:effectLst/>
                <a:latin typeface="+mn-lt"/>
                <a:ea typeface="+mn-ea"/>
                <a:cs typeface="+mn-cs"/>
              </a:rPr>
              <a:t>progressive </a:t>
            </a:r>
            <a:r>
              <a:rPr lang="en-US" sz="1200" kern="1200" dirty="0" smtClean="0">
                <a:solidFill>
                  <a:schemeClr val="tx1"/>
                </a:solidFill>
                <a:effectLst/>
                <a:latin typeface="+mn-lt"/>
                <a:ea typeface="+mn-ea"/>
                <a:cs typeface="+mn-cs"/>
              </a:rPr>
              <a:t>nature of these self-deceptions.  Each time a previous lie is shown to be so, and even admitted to be false, we stubbornly and foolishly tell ourselves another one to keep up the deception.  This demonstrates the </a:t>
            </a:r>
            <a:r>
              <a:rPr lang="en-US" sz="1200" b="1" kern="1200" dirty="0" smtClean="0">
                <a:solidFill>
                  <a:schemeClr val="tx1"/>
                </a:solidFill>
                <a:effectLst/>
                <a:latin typeface="+mn-lt"/>
                <a:ea typeface="+mn-ea"/>
                <a:cs typeface="+mn-cs"/>
              </a:rPr>
              <a:t>real </a:t>
            </a:r>
            <a:r>
              <a:rPr lang="en-US" sz="1200" kern="1200" dirty="0" smtClean="0">
                <a:solidFill>
                  <a:schemeClr val="tx1"/>
                </a:solidFill>
                <a:effectLst/>
                <a:latin typeface="+mn-lt"/>
                <a:ea typeface="+mn-ea"/>
                <a:cs typeface="+mn-cs"/>
              </a:rPr>
              <a:t>problem: we simply want to sin, and are willing to keep lying to ourselves (and others) to feel better about the fact that our hearts are not right, </a:t>
            </a:r>
            <a:r>
              <a:rPr lang="en-US" sz="1200" u="sng" kern="1200" dirty="0" smtClean="0">
                <a:solidFill>
                  <a:schemeClr val="tx1"/>
                </a:solidFill>
                <a:effectLst/>
                <a:latin typeface="+mn-lt"/>
                <a:ea typeface="+mn-ea"/>
                <a:cs typeface="+mn-cs"/>
              </a:rPr>
              <a:t>James 4:1-4</a:t>
            </a:r>
            <a:r>
              <a:rPr lang="en-US" sz="1200" kern="1200" dirty="0" smtClean="0">
                <a:solidFill>
                  <a:schemeClr val="tx1"/>
                </a:solidFill>
                <a:effectLst/>
                <a:latin typeface="+mn-lt"/>
                <a:ea typeface="+mn-ea"/>
                <a:cs typeface="+mn-cs"/>
              </a:rPr>
              <a:t>; and our lusts/desires are getting the better of us, </a:t>
            </a:r>
            <a:r>
              <a:rPr lang="en-US" sz="1200" u="sng" kern="1200" dirty="0" smtClean="0">
                <a:solidFill>
                  <a:schemeClr val="tx1"/>
                </a:solidFill>
                <a:effectLst/>
                <a:latin typeface="+mn-lt"/>
                <a:ea typeface="+mn-ea"/>
                <a:cs typeface="+mn-cs"/>
              </a:rPr>
              <a:t>James 1:14</a:t>
            </a:r>
            <a:r>
              <a:rPr lang="en-US" sz="1200" kern="1200" dirty="0" smtClean="0">
                <a:solidFill>
                  <a:schemeClr val="tx1"/>
                </a:solidFill>
                <a:effectLst/>
                <a:latin typeface="+mn-lt"/>
                <a:ea typeface="+mn-ea"/>
                <a:cs typeface="+mn-cs"/>
              </a:rPr>
              <a:t>.  The “one </a:t>
            </a:r>
            <a:r>
              <a:rPr lang="en-US" sz="1200" i="1" kern="1200" dirty="0" smtClean="0">
                <a:solidFill>
                  <a:schemeClr val="tx1"/>
                </a:solidFill>
                <a:effectLst/>
                <a:latin typeface="+mn-lt"/>
                <a:ea typeface="+mn-ea"/>
                <a:cs typeface="+mn-cs"/>
              </a:rPr>
              <a:t>more </a:t>
            </a:r>
            <a:r>
              <a:rPr lang="en-US" sz="1200" kern="1200" dirty="0" smtClean="0">
                <a:solidFill>
                  <a:schemeClr val="tx1"/>
                </a:solidFill>
                <a:effectLst/>
                <a:latin typeface="+mn-lt"/>
                <a:ea typeface="+mn-ea"/>
                <a:cs typeface="+mn-cs"/>
              </a:rPr>
              <a:t>time” lie just furthers that narrative with another layer of self-deception, </a:t>
            </a:r>
            <a:r>
              <a:rPr lang="en-US" sz="1200" u="sng" kern="1200" dirty="0" smtClean="0">
                <a:solidFill>
                  <a:schemeClr val="tx1"/>
                </a:solidFill>
                <a:effectLst/>
                <a:latin typeface="+mn-lt"/>
                <a:ea typeface="+mn-ea"/>
                <a:cs typeface="+mn-cs"/>
              </a:rPr>
              <a:t>Heb.3:13</a:t>
            </a:r>
            <a:r>
              <a:rPr lang="en-U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“I’m in control- I can quit </a:t>
            </a:r>
            <a:r>
              <a:rPr lang="en-US" sz="1200" b="1" i="1" kern="1200" dirty="0" smtClean="0">
                <a:solidFill>
                  <a:schemeClr val="tx1"/>
                </a:solidFill>
                <a:effectLst/>
                <a:latin typeface="+mn-lt"/>
                <a:ea typeface="+mn-ea"/>
                <a:cs typeface="+mn-cs"/>
              </a:rPr>
              <a:t>anytime.”  </a:t>
            </a:r>
            <a:r>
              <a:rPr lang="en-US" sz="1200" kern="1200" dirty="0" smtClean="0">
                <a:solidFill>
                  <a:schemeClr val="tx1"/>
                </a:solidFill>
                <a:effectLst/>
                <a:latin typeface="+mn-lt"/>
                <a:ea typeface="+mn-ea"/>
                <a:cs typeface="+mn-cs"/>
              </a:rPr>
              <a:t>Sin, like drugs, is addictive, pervasive, and destructive.  And just like a narcotic, it gives the user a false sense of control or security until it has gained complete mastery and domination.  Paul addressed this aspect of sin in </a:t>
            </a:r>
            <a:r>
              <a:rPr lang="en-US" sz="1200" u="sng" kern="1200" dirty="0" smtClean="0">
                <a:solidFill>
                  <a:schemeClr val="tx1"/>
                </a:solidFill>
                <a:effectLst/>
                <a:latin typeface="+mn-lt"/>
                <a:ea typeface="+mn-ea"/>
                <a:cs typeface="+mn-cs"/>
              </a:rPr>
              <a:t>Romans 6:12-13</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“Therefore do not let sin reign in your mortal body that you should obey its lusts, and do not go on presenting the members of your body as instruments of unrighteousness; but present yourselves to God as those alive from the dead, and your members as instruments of righteousness to God.”  </a:t>
            </a:r>
            <a:r>
              <a:rPr lang="en-US" sz="1200" kern="1200" dirty="0" smtClean="0">
                <a:solidFill>
                  <a:schemeClr val="tx1"/>
                </a:solidFill>
                <a:effectLst/>
                <a:latin typeface="+mn-lt"/>
                <a:ea typeface="+mn-ea"/>
                <a:cs typeface="+mn-cs"/>
              </a:rPr>
              <a:t>The fifth lie with which we attempt to deceive ourselves about sin is “I’m in control- I can quit anytime I want.”  While this IS technically and theoretically true, the reality is often very different.  Typically, with this particular lie, we’re just </a:t>
            </a:r>
            <a:r>
              <a:rPr lang="en-US" sz="1200" i="1" kern="1200" dirty="0" smtClean="0">
                <a:solidFill>
                  <a:schemeClr val="tx1"/>
                </a:solidFill>
                <a:effectLst/>
                <a:latin typeface="+mn-lt"/>
                <a:ea typeface="+mn-ea"/>
                <a:cs typeface="+mn-cs"/>
              </a:rPr>
              <a:t>making another provision </a:t>
            </a:r>
            <a:r>
              <a:rPr lang="en-US" sz="1200" kern="1200" dirty="0" smtClean="0">
                <a:solidFill>
                  <a:schemeClr val="tx1"/>
                </a:solidFill>
                <a:effectLst/>
                <a:latin typeface="+mn-lt"/>
                <a:ea typeface="+mn-ea"/>
                <a:cs typeface="+mn-cs"/>
              </a:rPr>
              <a:t>for our </a:t>
            </a:r>
            <a:r>
              <a:rPr lang="en-US" sz="1200" i="1" kern="1200" dirty="0" smtClean="0">
                <a:solidFill>
                  <a:schemeClr val="tx1"/>
                </a:solidFill>
                <a:effectLst/>
                <a:latin typeface="+mn-lt"/>
                <a:ea typeface="+mn-ea"/>
                <a:cs typeface="+mn-cs"/>
              </a:rPr>
              <a:t>flesh in regard to its lust, </a:t>
            </a:r>
            <a:r>
              <a:rPr lang="en-US" sz="1200" u="sng" kern="1200" dirty="0" smtClean="0">
                <a:solidFill>
                  <a:schemeClr val="tx1"/>
                </a:solidFill>
                <a:effectLst/>
                <a:latin typeface="+mn-lt"/>
                <a:ea typeface="+mn-ea"/>
                <a:cs typeface="+mn-cs"/>
              </a:rPr>
              <a:t>Romans 13:14</a:t>
            </a:r>
            <a:r>
              <a:rPr lang="en-US"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“God still loves and </a:t>
            </a:r>
            <a:r>
              <a:rPr lang="en-US" sz="1200" b="1" i="1" kern="1200" dirty="0" smtClean="0">
                <a:solidFill>
                  <a:schemeClr val="tx1"/>
                </a:solidFill>
                <a:effectLst/>
                <a:latin typeface="+mn-lt"/>
                <a:ea typeface="+mn-ea"/>
                <a:cs typeface="+mn-cs"/>
              </a:rPr>
              <a:t>will forgive me.”  </a:t>
            </a:r>
            <a:r>
              <a:rPr lang="en-US" sz="1200" kern="1200" dirty="0" smtClean="0">
                <a:solidFill>
                  <a:schemeClr val="tx1"/>
                </a:solidFill>
                <a:effectLst/>
                <a:latin typeface="+mn-lt"/>
                <a:ea typeface="+mn-ea"/>
                <a:cs typeface="+mn-cs"/>
              </a:rPr>
              <a:t>It is true that God always loves us, </a:t>
            </a:r>
            <a:r>
              <a:rPr lang="en-US" sz="1200" u="sng" kern="1200" dirty="0" smtClean="0">
                <a:solidFill>
                  <a:schemeClr val="tx1"/>
                </a:solidFill>
                <a:effectLst/>
                <a:latin typeface="+mn-lt"/>
                <a:ea typeface="+mn-ea"/>
                <a:cs typeface="+mn-cs"/>
              </a:rPr>
              <a:t>Romans 8:35ff</a:t>
            </a:r>
            <a:r>
              <a:rPr lang="en-US" sz="1200" kern="1200" dirty="0" smtClean="0">
                <a:solidFill>
                  <a:schemeClr val="tx1"/>
                </a:solidFill>
                <a:effectLst/>
                <a:latin typeface="+mn-lt"/>
                <a:ea typeface="+mn-ea"/>
                <a:cs typeface="+mn-cs"/>
              </a:rPr>
              <a:t>.  But it does not follow that God will continue to forgive sins of which we are unwilling to repent, </a:t>
            </a:r>
            <a:r>
              <a:rPr lang="en-US" sz="1200" u="sng" kern="1200" dirty="0" smtClean="0">
                <a:solidFill>
                  <a:schemeClr val="tx1"/>
                </a:solidFill>
                <a:effectLst/>
                <a:latin typeface="+mn-lt"/>
                <a:ea typeface="+mn-ea"/>
                <a:cs typeface="+mn-cs"/>
              </a:rPr>
              <a:t>Luke 13:3</a:t>
            </a:r>
            <a:r>
              <a:rPr lang="en-US" sz="1200" u="none"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Acts 3:19</a:t>
            </a:r>
            <a:r>
              <a:rPr lang="en-US" sz="1200" kern="1200" dirty="0" smtClean="0">
                <a:solidFill>
                  <a:schemeClr val="tx1"/>
                </a:solidFill>
                <a:effectLst/>
                <a:latin typeface="+mn-lt"/>
                <a:ea typeface="+mn-ea"/>
                <a:cs typeface="+mn-cs"/>
              </a:rPr>
              <a:t>.  God loves and promises to save us </a:t>
            </a:r>
            <a:r>
              <a:rPr lang="en-US" sz="1200" i="1" kern="1200" dirty="0" smtClean="0">
                <a:solidFill>
                  <a:schemeClr val="tx1"/>
                </a:solidFill>
                <a:effectLst/>
                <a:latin typeface="+mn-lt"/>
                <a:ea typeface="+mn-ea"/>
                <a:cs typeface="+mn-cs"/>
              </a:rPr>
              <a:t>from </a:t>
            </a:r>
            <a:r>
              <a:rPr lang="en-US" sz="1200" kern="1200" dirty="0" smtClean="0">
                <a:solidFill>
                  <a:schemeClr val="tx1"/>
                </a:solidFill>
                <a:effectLst/>
                <a:latin typeface="+mn-lt"/>
                <a:ea typeface="+mn-ea"/>
                <a:cs typeface="+mn-cs"/>
              </a:rPr>
              <a:t>sin, not </a:t>
            </a:r>
            <a:r>
              <a:rPr lang="en-US" sz="1200" i="1" kern="1200" dirty="0" smtClean="0">
                <a:solidFill>
                  <a:schemeClr val="tx1"/>
                </a:solidFill>
                <a:effectLst/>
                <a:latin typeface="+mn-lt"/>
                <a:ea typeface="+mn-ea"/>
                <a:cs typeface="+mn-cs"/>
              </a:rPr>
              <a:t>in </a:t>
            </a:r>
            <a:r>
              <a:rPr lang="en-US" sz="1200" kern="1200" dirty="0" smtClean="0">
                <a:solidFill>
                  <a:schemeClr val="tx1"/>
                </a:solidFill>
                <a:effectLst/>
                <a:latin typeface="+mn-lt"/>
                <a:ea typeface="+mn-ea"/>
                <a:cs typeface="+mn-cs"/>
              </a:rPr>
              <a:t>it!  This sixth lie represents a complete surrender of ourselves to sin.  At this point we’ve given up and given in so totally that we no longer even attempt to excuse or mitigate our sin.  Now we’re not even trying- sin has mastered us and Satan is in control of our lives…. and it all started with one “little” sin, and one “little” lie to ourselves about it!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Conclusion: </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Folks, it doesn’t have to be this way, </a:t>
            </a:r>
            <a:r>
              <a:rPr lang="en-US" sz="1200" u="sng" kern="1200" dirty="0" smtClean="0">
                <a:solidFill>
                  <a:schemeClr val="tx1"/>
                </a:solidFill>
                <a:effectLst/>
                <a:latin typeface="+mn-lt"/>
                <a:ea typeface="+mn-ea"/>
                <a:cs typeface="+mn-cs"/>
              </a:rPr>
              <a:t>1Corinthians 15:</a:t>
            </a:r>
            <a:r>
              <a:rPr lang="en-US" sz="1200" u="sng" kern="1200" dirty="0" smtClean="0">
                <a:solidFill>
                  <a:schemeClr val="tx1"/>
                </a:solidFill>
                <a:effectLst/>
                <a:latin typeface="+mn-lt"/>
                <a:ea typeface="+mn-ea"/>
                <a:cs typeface="+mn-cs"/>
              </a:rPr>
              <a:t>34</a:t>
            </a:r>
            <a:r>
              <a:rPr lang="en-US" sz="1200" u="none" kern="1200" dirty="0" smtClean="0">
                <a:solidFill>
                  <a:schemeClr val="tx1"/>
                </a:solidFill>
                <a:effectLst/>
                <a:latin typeface="+mn-lt"/>
                <a:ea typeface="+mn-ea"/>
                <a:cs typeface="+mn-cs"/>
              </a:rPr>
              <a:t>.</a:t>
            </a:r>
            <a:r>
              <a:rPr lang="en-US" sz="1200" u="none" kern="1200" baseline="0" dirty="0" smtClean="0">
                <a:solidFill>
                  <a:schemeClr val="tx1"/>
                </a:solidFill>
                <a:effectLst/>
                <a:latin typeface="+mn-lt"/>
                <a:ea typeface="+mn-ea"/>
                <a:cs typeface="+mn-cs"/>
              </a:rPr>
              <a:t>  We have not only a </a:t>
            </a:r>
            <a:r>
              <a:rPr lang="en-US" sz="1200" i="1" u="none" kern="1200" baseline="0" dirty="0" smtClean="0">
                <a:solidFill>
                  <a:schemeClr val="tx1"/>
                </a:solidFill>
                <a:effectLst/>
                <a:latin typeface="+mn-lt"/>
                <a:ea typeface="+mn-ea"/>
                <a:cs typeface="+mn-cs"/>
              </a:rPr>
              <a:t>choice, </a:t>
            </a:r>
            <a:r>
              <a:rPr lang="en-US" sz="1200" i="0" u="none" kern="1200" baseline="0" dirty="0" smtClean="0">
                <a:solidFill>
                  <a:schemeClr val="tx1"/>
                </a:solidFill>
                <a:effectLst/>
                <a:latin typeface="+mn-lt"/>
                <a:ea typeface="+mn-ea"/>
                <a:cs typeface="+mn-cs"/>
              </a:rPr>
              <a:t>but the </a:t>
            </a:r>
            <a:r>
              <a:rPr lang="en-US" sz="1200" i="1" u="none" kern="1200" baseline="0" dirty="0" smtClean="0">
                <a:solidFill>
                  <a:schemeClr val="tx1"/>
                </a:solidFill>
                <a:effectLst/>
                <a:latin typeface="+mn-lt"/>
                <a:ea typeface="+mn-ea"/>
                <a:cs typeface="+mn-cs"/>
              </a:rPr>
              <a:t>ability </a:t>
            </a:r>
            <a:r>
              <a:rPr lang="en-US" sz="1200" i="0" u="none" kern="1200" baseline="0" smtClean="0">
                <a:solidFill>
                  <a:schemeClr val="tx1"/>
                </a:solidFill>
                <a:effectLst/>
                <a:latin typeface="+mn-lt"/>
                <a:ea typeface="+mn-ea"/>
                <a:cs typeface="+mn-cs"/>
              </a:rPr>
              <a:t>to overcome, </a:t>
            </a:r>
            <a:r>
              <a:rPr lang="en-US" sz="1200" i="0" u="sng" kern="1200" baseline="0" smtClean="0">
                <a:solidFill>
                  <a:schemeClr val="tx1"/>
                </a:solidFill>
                <a:effectLst/>
                <a:latin typeface="+mn-lt"/>
                <a:ea typeface="+mn-ea"/>
                <a:cs typeface="+mn-cs"/>
              </a:rPr>
              <a:t>1Pet.1:14-16</a:t>
            </a:r>
            <a:r>
              <a:rPr lang="en-US" sz="1200" i="0" u="none" kern="1200" baseline="0" smtClean="0">
                <a:solidFill>
                  <a:schemeClr val="tx1"/>
                </a:solidFill>
                <a:effectLst/>
                <a:latin typeface="+mn-lt"/>
                <a:ea typeface="+mn-ea"/>
                <a:cs typeface="+mn-cs"/>
              </a:rPr>
              <a:t>!</a:t>
            </a:r>
            <a:r>
              <a:rPr lang="en-US" sz="1200" kern="120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DFEDEA2-4F9E-6343-A985-F277EF4F8EF7}" type="slidenum">
              <a:rPr lang="en-US" smtClean="0"/>
              <a:t>2</a:t>
            </a:fld>
            <a:endParaRPr lang="en-US"/>
          </a:p>
        </p:txBody>
      </p:sp>
    </p:spTree>
    <p:extLst>
      <p:ext uri="{BB962C8B-B14F-4D97-AF65-F5344CB8AC3E}">
        <p14:creationId xmlns:p14="http://schemas.microsoft.com/office/powerpoint/2010/main" val="1047683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C70D1-49C1-4743-B2F3-9EF7FA4CFC1C}"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220B4-2008-8F42-A330-8960D767BBEA}" type="slidenum">
              <a:rPr lang="en-US" smtClean="0"/>
              <a:t>‹#›</a:t>
            </a:fld>
            <a:endParaRPr lang="en-US"/>
          </a:p>
        </p:txBody>
      </p:sp>
    </p:spTree>
    <p:extLst>
      <p:ext uri="{BB962C8B-B14F-4D97-AF65-F5344CB8AC3E}">
        <p14:creationId xmlns:p14="http://schemas.microsoft.com/office/powerpoint/2010/main" val="1037169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C70D1-49C1-4743-B2F3-9EF7FA4CFC1C}"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220B4-2008-8F42-A330-8960D767BBEA}" type="slidenum">
              <a:rPr lang="en-US" smtClean="0"/>
              <a:t>‹#›</a:t>
            </a:fld>
            <a:endParaRPr lang="en-US"/>
          </a:p>
        </p:txBody>
      </p:sp>
    </p:spTree>
    <p:extLst>
      <p:ext uri="{BB962C8B-B14F-4D97-AF65-F5344CB8AC3E}">
        <p14:creationId xmlns:p14="http://schemas.microsoft.com/office/powerpoint/2010/main" val="340811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C70D1-49C1-4743-B2F3-9EF7FA4CFC1C}"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220B4-2008-8F42-A330-8960D767BBEA}" type="slidenum">
              <a:rPr lang="en-US" smtClean="0"/>
              <a:t>‹#›</a:t>
            </a:fld>
            <a:endParaRPr lang="en-US"/>
          </a:p>
        </p:txBody>
      </p:sp>
    </p:spTree>
    <p:extLst>
      <p:ext uri="{BB962C8B-B14F-4D97-AF65-F5344CB8AC3E}">
        <p14:creationId xmlns:p14="http://schemas.microsoft.com/office/powerpoint/2010/main" val="704083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C70D1-49C1-4743-B2F3-9EF7FA4CFC1C}"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220B4-2008-8F42-A330-8960D767BBEA}" type="slidenum">
              <a:rPr lang="en-US" smtClean="0"/>
              <a:t>‹#›</a:t>
            </a:fld>
            <a:endParaRPr lang="en-US"/>
          </a:p>
        </p:txBody>
      </p:sp>
    </p:spTree>
    <p:extLst>
      <p:ext uri="{BB962C8B-B14F-4D97-AF65-F5344CB8AC3E}">
        <p14:creationId xmlns:p14="http://schemas.microsoft.com/office/powerpoint/2010/main" val="133045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C70D1-49C1-4743-B2F3-9EF7FA4CFC1C}"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220B4-2008-8F42-A330-8960D767BBEA}" type="slidenum">
              <a:rPr lang="en-US" smtClean="0"/>
              <a:t>‹#›</a:t>
            </a:fld>
            <a:endParaRPr lang="en-US"/>
          </a:p>
        </p:txBody>
      </p:sp>
    </p:spTree>
    <p:extLst>
      <p:ext uri="{BB962C8B-B14F-4D97-AF65-F5344CB8AC3E}">
        <p14:creationId xmlns:p14="http://schemas.microsoft.com/office/powerpoint/2010/main" val="1170491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C70D1-49C1-4743-B2F3-9EF7FA4CFC1C}" type="datetimeFigureOut">
              <a:rPr lang="en-US" smtClean="0"/>
              <a:t>9/11/17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220B4-2008-8F42-A330-8960D767BBEA}" type="slidenum">
              <a:rPr lang="en-US" smtClean="0"/>
              <a:t>‹#›</a:t>
            </a:fld>
            <a:endParaRPr lang="en-US"/>
          </a:p>
        </p:txBody>
      </p:sp>
    </p:spTree>
    <p:extLst>
      <p:ext uri="{BB962C8B-B14F-4D97-AF65-F5344CB8AC3E}">
        <p14:creationId xmlns:p14="http://schemas.microsoft.com/office/powerpoint/2010/main" val="324226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C70D1-49C1-4743-B2F3-9EF7FA4CFC1C}" type="datetimeFigureOut">
              <a:rPr lang="en-US" smtClean="0"/>
              <a:t>9/11/17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B220B4-2008-8F42-A330-8960D767BBEA}" type="slidenum">
              <a:rPr lang="en-US" smtClean="0"/>
              <a:t>‹#›</a:t>
            </a:fld>
            <a:endParaRPr lang="en-US"/>
          </a:p>
        </p:txBody>
      </p:sp>
    </p:spTree>
    <p:extLst>
      <p:ext uri="{BB962C8B-B14F-4D97-AF65-F5344CB8AC3E}">
        <p14:creationId xmlns:p14="http://schemas.microsoft.com/office/powerpoint/2010/main" val="796966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C70D1-49C1-4743-B2F3-9EF7FA4CFC1C}" type="datetimeFigureOut">
              <a:rPr lang="en-US" smtClean="0"/>
              <a:t>9/11/17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B220B4-2008-8F42-A330-8960D767BBEA}" type="slidenum">
              <a:rPr lang="en-US" smtClean="0"/>
              <a:t>‹#›</a:t>
            </a:fld>
            <a:endParaRPr lang="en-US"/>
          </a:p>
        </p:txBody>
      </p:sp>
    </p:spTree>
    <p:extLst>
      <p:ext uri="{BB962C8B-B14F-4D97-AF65-F5344CB8AC3E}">
        <p14:creationId xmlns:p14="http://schemas.microsoft.com/office/powerpoint/2010/main" val="125872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C70D1-49C1-4743-B2F3-9EF7FA4CFC1C}" type="datetimeFigureOut">
              <a:rPr lang="en-US" smtClean="0"/>
              <a:t>9/11/17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B220B4-2008-8F42-A330-8960D767BBEA}" type="slidenum">
              <a:rPr lang="en-US" smtClean="0"/>
              <a:t>‹#›</a:t>
            </a:fld>
            <a:endParaRPr lang="en-US"/>
          </a:p>
        </p:txBody>
      </p:sp>
    </p:spTree>
    <p:extLst>
      <p:ext uri="{BB962C8B-B14F-4D97-AF65-F5344CB8AC3E}">
        <p14:creationId xmlns:p14="http://schemas.microsoft.com/office/powerpoint/2010/main" val="58876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C70D1-49C1-4743-B2F3-9EF7FA4CFC1C}" type="datetimeFigureOut">
              <a:rPr lang="en-US" smtClean="0"/>
              <a:t>9/11/17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220B4-2008-8F42-A330-8960D767BBEA}" type="slidenum">
              <a:rPr lang="en-US" smtClean="0"/>
              <a:t>‹#›</a:t>
            </a:fld>
            <a:endParaRPr lang="en-US"/>
          </a:p>
        </p:txBody>
      </p:sp>
    </p:spTree>
    <p:extLst>
      <p:ext uri="{BB962C8B-B14F-4D97-AF65-F5344CB8AC3E}">
        <p14:creationId xmlns:p14="http://schemas.microsoft.com/office/powerpoint/2010/main" val="304417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C70D1-49C1-4743-B2F3-9EF7FA4CFC1C}" type="datetimeFigureOut">
              <a:rPr lang="en-US" smtClean="0"/>
              <a:t>9/11/17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220B4-2008-8F42-A330-8960D767BBEA}" type="slidenum">
              <a:rPr lang="en-US" smtClean="0"/>
              <a:t>‹#›</a:t>
            </a:fld>
            <a:endParaRPr lang="en-US"/>
          </a:p>
        </p:txBody>
      </p:sp>
    </p:spTree>
    <p:extLst>
      <p:ext uri="{BB962C8B-B14F-4D97-AF65-F5344CB8AC3E}">
        <p14:creationId xmlns:p14="http://schemas.microsoft.com/office/powerpoint/2010/main" val="3427600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C70D1-49C1-4743-B2F3-9EF7FA4CFC1C}" type="datetimeFigureOut">
              <a:rPr lang="en-US" smtClean="0"/>
              <a:t>9/11/17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220B4-2008-8F42-A330-8960D767BBEA}" type="slidenum">
              <a:rPr lang="en-US" smtClean="0"/>
              <a:t>‹#›</a:t>
            </a:fld>
            <a:endParaRPr lang="en-US"/>
          </a:p>
        </p:txBody>
      </p:sp>
    </p:spTree>
    <p:extLst>
      <p:ext uri="{BB962C8B-B14F-4D97-AF65-F5344CB8AC3E}">
        <p14:creationId xmlns:p14="http://schemas.microsoft.com/office/powerpoint/2010/main" val="2197337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9499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373539"/>
            <a:ext cx="4431179" cy="1470025"/>
          </a:xfrm>
        </p:spPr>
        <p:txBody>
          <a:bodyPr>
            <a:normAutofit/>
          </a:bodyPr>
          <a:lstStyle/>
          <a:p>
            <a:r>
              <a:rPr lang="en-US" b="1" dirty="0" smtClean="0">
                <a:latin typeface="Chalkboard"/>
                <a:cs typeface="Chalkboard"/>
              </a:rPr>
              <a:t>Self-Deception:</a:t>
            </a:r>
            <a:endParaRPr lang="en-US" b="1" dirty="0">
              <a:latin typeface="Chalkboard"/>
              <a:cs typeface="Chalkboard"/>
            </a:endParaRPr>
          </a:p>
        </p:txBody>
      </p:sp>
      <p:sp>
        <p:nvSpPr>
          <p:cNvPr id="3" name="Subtitle 2"/>
          <p:cNvSpPr>
            <a:spLocks noGrp="1"/>
          </p:cNvSpPr>
          <p:nvPr>
            <p:ph type="subTitle" idx="1"/>
          </p:nvPr>
        </p:nvSpPr>
        <p:spPr>
          <a:xfrm>
            <a:off x="143385" y="4383370"/>
            <a:ext cx="4431178" cy="2000929"/>
          </a:xfrm>
        </p:spPr>
        <p:txBody>
          <a:bodyPr>
            <a:noAutofit/>
          </a:bodyPr>
          <a:lstStyle/>
          <a:p>
            <a:pPr>
              <a:spcBef>
                <a:spcPts val="0"/>
              </a:spcBef>
            </a:pPr>
            <a:r>
              <a:rPr lang="en-US" sz="3600" b="1" dirty="0" smtClean="0">
                <a:solidFill>
                  <a:schemeClr val="accent6">
                    <a:lumMod val="50000"/>
                  </a:schemeClr>
                </a:solidFill>
                <a:latin typeface="Chalkboard"/>
                <a:cs typeface="Chalkboard"/>
              </a:rPr>
              <a:t>Six Lies </a:t>
            </a:r>
          </a:p>
          <a:p>
            <a:pPr>
              <a:spcBef>
                <a:spcPts val="0"/>
              </a:spcBef>
            </a:pPr>
            <a:r>
              <a:rPr lang="en-US" sz="3600" b="1" dirty="0" smtClean="0">
                <a:solidFill>
                  <a:schemeClr val="accent6">
                    <a:lumMod val="50000"/>
                  </a:schemeClr>
                </a:solidFill>
                <a:latin typeface="Chalkboard"/>
                <a:cs typeface="Chalkboard"/>
              </a:rPr>
              <a:t>We Tell Ourselves</a:t>
            </a:r>
          </a:p>
          <a:p>
            <a:pPr>
              <a:spcBef>
                <a:spcPts val="0"/>
              </a:spcBef>
            </a:pPr>
            <a:r>
              <a:rPr lang="en-US" sz="3600" b="1" dirty="0" smtClean="0">
                <a:solidFill>
                  <a:schemeClr val="accent6">
                    <a:lumMod val="50000"/>
                  </a:schemeClr>
                </a:solidFill>
                <a:latin typeface="Chalkboard"/>
                <a:cs typeface="Chalkboard"/>
              </a:rPr>
              <a:t>about </a:t>
            </a:r>
            <a:r>
              <a:rPr lang="en-US" sz="3600" b="1" dirty="0" smtClean="0">
                <a:solidFill>
                  <a:schemeClr val="tx1"/>
                </a:solidFill>
                <a:latin typeface="Chalkboard"/>
                <a:cs typeface="Chalkboard"/>
              </a:rPr>
              <a:t>Sin</a:t>
            </a:r>
            <a:endParaRPr lang="en-US" sz="3600" b="1" dirty="0">
              <a:solidFill>
                <a:schemeClr val="tx1"/>
              </a:solidFill>
              <a:latin typeface="Chalkboard"/>
              <a:cs typeface="Chalkboard"/>
            </a:endParaRPr>
          </a:p>
        </p:txBody>
      </p:sp>
      <p:sp>
        <p:nvSpPr>
          <p:cNvPr id="4" name="TextBox 3"/>
          <p:cNvSpPr txBox="1">
            <a:spLocks/>
          </p:cNvSpPr>
          <p:nvPr/>
        </p:nvSpPr>
        <p:spPr>
          <a:xfrm>
            <a:off x="4431179" y="4014"/>
            <a:ext cx="4707567" cy="6848028"/>
          </a:xfrm>
          <a:prstGeom prst="rect">
            <a:avLst/>
          </a:prstGeom>
          <a:solidFill>
            <a:schemeClr val="tx1">
              <a:alpha val="50000"/>
            </a:schemeClr>
          </a:solidFill>
        </p:spPr>
        <p:txBody>
          <a:bodyPr wrap="square" rtlCol="0" anchor="ctr">
            <a:spAutoFit/>
          </a:bodyPr>
          <a:lstStyle/>
          <a:p>
            <a:pPr marL="514350" indent="-514350">
              <a:spcAft>
                <a:spcPts val="600"/>
              </a:spcAft>
              <a:buFont typeface="+mj-lt"/>
              <a:buAutoNum type="arabicPeriod"/>
            </a:pPr>
            <a:r>
              <a:rPr lang="en-US" sz="2400" b="1" dirty="0" smtClean="0">
                <a:solidFill>
                  <a:schemeClr val="bg1"/>
                </a:solidFill>
                <a:latin typeface="Chalkboard"/>
                <a:cs typeface="Chalkboard"/>
              </a:rPr>
              <a:t>“It’s not </a:t>
            </a:r>
            <a:r>
              <a:rPr lang="en-US" sz="2400" b="1" i="1" dirty="0" smtClean="0">
                <a:solidFill>
                  <a:schemeClr val="bg1"/>
                </a:solidFill>
                <a:latin typeface="Chalkboard"/>
                <a:cs typeface="Chalkboard"/>
              </a:rPr>
              <a:t>that </a:t>
            </a:r>
            <a:r>
              <a:rPr lang="en-US" sz="2400" b="1" dirty="0" smtClean="0">
                <a:solidFill>
                  <a:schemeClr val="bg1"/>
                </a:solidFill>
                <a:latin typeface="Chalkboard"/>
                <a:cs typeface="Chalkboard"/>
              </a:rPr>
              <a:t>bad.”</a:t>
            </a:r>
          </a:p>
          <a:p>
            <a:pPr lvl="1">
              <a:spcAft>
                <a:spcPts val="600"/>
              </a:spcAft>
            </a:pPr>
            <a:r>
              <a:rPr lang="en-US" sz="2400" b="1" u="sng" dirty="0" smtClean="0">
                <a:solidFill>
                  <a:schemeClr val="bg1"/>
                </a:solidFill>
                <a:latin typeface="Chalkboard"/>
                <a:cs typeface="Chalkboard"/>
              </a:rPr>
              <a:t>1John 3:4</a:t>
            </a:r>
            <a:r>
              <a:rPr lang="en-US" sz="2400" b="1" dirty="0" smtClean="0">
                <a:solidFill>
                  <a:schemeClr val="bg1"/>
                </a:solidFill>
                <a:latin typeface="Chalkboard"/>
                <a:cs typeface="Chalkboard"/>
              </a:rPr>
              <a:t>; </a:t>
            </a:r>
            <a:r>
              <a:rPr lang="en-US" sz="2400" b="1" u="sng" dirty="0" smtClean="0">
                <a:solidFill>
                  <a:schemeClr val="bg1"/>
                </a:solidFill>
                <a:latin typeface="Chalkboard"/>
                <a:cs typeface="Chalkboard"/>
              </a:rPr>
              <a:t>1Cor.6:9-10</a:t>
            </a:r>
            <a:endParaRPr lang="en-US" sz="2400" b="1" dirty="0" smtClean="0">
              <a:solidFill>
                <a:schemeClr val="bg1"/>
              </a:solidFill>
              <a:latin typeface="Chalkboard"/>
              <a:cs typeface="Chalkboard"/>
            </a:endParaRPr>
          </a:p>
          <a:p>
            <a:pPr marL="514350" indent="-514350">
              <a:spcAft>
                <a:spcPts val="600"/>
              </a:spcAft>
              <a:buFont typeface="+mj-lt"/>
              <a:buAutoNum type="arabicPeriod"/>
            </a:pPr>
            <a:r>
              <a:rPr lang="en-US" sz="2400" b="1" dirty="0" smtClean="0">
                <a:solidFill>
                  <a:schemeClr val="bg1"/>
                </a:solidFill>
                <a:latin typeface="Chalkboard"/>
                <a:cs typeface="Chalkboard"/>
              </a:rPr>
              <a:t>“It doesn’t hurt or affect </a:t>
            </a:r>
            <a:r>
              <a:rPr lang="en-US" sz="2400" b="1" i="1" dirty="0" smtClean="0">
                <a:solidFill>
                  <a:schemeClr val="bg1"/>
                </a:solidFill>
                <a:latin typeface="Chalkboard"/>
                <a:cs typeface="Chalkboard"/>
              </a:rPr>
              <a:t>anyone but me.” </a:t>
            </a:r>
          </a:p>
          <a:p>
            <a:pPr lvl="1">
              <a:spcAft>
                <a:spcPts val="600"/>
              </a:spcAft>
            </a:pPr>
            <a:r>
              <a:rPr lang="en-US" sz="2400" b="1" u="sng" dirty="0" smtClean="0">
                <a:solidFill>
                  <a:schemeClr val="bg1"/>
                </a:solidFill>
                <a:latin typeface="Chalkboard"/>
                <a:cs typeface="Chalkboard"/>
              </a:rPr>
              <a:t>John 3:16</a:t>
            </a:r>
            <a:r>
              <a:rPr lang="en-US" sz="2400" b="1" dirty="0" smtClean="0">
                <a:solidFill>
                  <a:schemeClr val="bg1"/>
                </a:solidFill>
                <a:latin typeface="Chalkboard"/>
                <a:cs typeface="Chalkboard"/>
              </a:rPr>
              <a:t>; </a:t>
            </a:r>
            <a:r>
              <a:rPr lang="en-US" sz="2400" b="1" u="sng" dirty="0" smtClean="0">
                <a:solidFill>
                  <a:schemeClr val="bg1"/>
                </a:solidFill>
                <a:latin typeface="Chalkboard"/>
                <a:cs typeface="Chalkboard"/>
              </a:rPr>
              <a:t>1Cor.15:3</a:t>
            </a:r>
            <a:r>
              <a:rPr lang="en-US" sz="2400" b="1" dirty="0" smtClean="0">
                <a:solidFill>
                  <a:schemeClr val="bg1"/>
                </a:solidFill>
                <a:latin typeface="Chalkboard"/>
                <a:cs typeface="Chalkboard"/>
              </a:rPr>
              <a:t>; </a:t>
            </a:r>
            <a:r>
              <a:rPr lang="en-US" sz="2400" b="1" u="sng" dirty="0" smtClean="0">
                <a:solidFill>
                  <a:schemeClr val="bg1"/>
                </a:solidFill>
                <a:latin typeface="Chalkboard"/>
                <a:cs typeface="Chalkboard"/>
              </a:rPr>
              <a:t>Gal.1:4</a:t>
            </a:r>
          </a:p>
          <a:p>
            <a:pPr marL="514350" indent="-514350">
              <a:spcAft>
                <a:spcPts val="600"/>
              </a:spcAft>
              <a:buFont typeface="+mj-lt"/>
              <a:buAutoNum type="arabicPeriod"/>
            </a:pPr>
            <a:r>
              <a:rPr lang="en-US" sz="2400" b="1" dirty="0" smtClean="0">
                <a:solidFill>
                  <a:schemeClr val="bg1"/>
                </a:solidFill>
                <a:latin typeface="Chalkboard"/>
                <a:cs typeface="Chalkboard"/>
              </a:rPr>
              <a:t>“It’s only this </a:t>
            </a:r>
            <a:r>
              <a:rPr lang="en-US" sz="2400" b="1" i="1" dirty="0" smtClean="0">
                <a:solidFill>
                  <a:schemeClr val="bg1"/>
                </a:solidFill>
                <a:latin typeface="Chalkboard"/>
                <a:cs typeface="Chalkboard"/>
              </a:rPr>
              <a:t>one time.”</a:t>
            </a:r>
          </a:p>
          <a:p>
            <a:pPr lvl="1">
              <a:spcAft>
                <a:spcPts val="600"/>
              </a:spcAft>
            </a:pPr>
            <a:r>
              <a:rPr lang="en-US" sz="2400" b="1" u="sng" dirty="0" smtClean="0">
                <a:solidFill>
                  <a:schemeClr val="bg1"/>
                </a:solidFill>
                <a:latin typeface="Chalkboard"/>
                <a:cs typeface="Chalkboard"/>
              </a:rPr>
              <a:t>Acts 8:12-23</a:t>
            </a:r>
            <a:r>
              <a:rPr lang="en-US" sz="2400" b="1" dirty="0" smtClean="0">
                <a:solidFill>
                  <a:schemeClr val="bg1"/>
                </a:solidFill>
                <a:latin typeface="Chalkboard"/>
                <a:cs typeface="Chalkboard"/>
              </a:rPr>
              <a:t>; </a:t>
            </a:r>
            <a:r>
              <a:rPr lang="en-US" sz="2400" b="1" u="sng" dirty="0">
                <a:solidFill>
                  <a:schemeClr val="bg1"/>
                </a:solidFill>
                <a:latin typeface="Chalkboard"/>
                <a:cs typeface="Chalkboard"/>
              </a:rPr>
              <a:t>2Sam.6:1-</a:t>
            </a:r>
            <a:r>
              <a:rPr lang="en-US" sz="2400" b="1" u="sng" dirty="0" smtClean="0">
                <a:solidFill>
                  <a:schemeClr val="bg1"/>
                </a:solidFill>
                <a:latin typeface="Chalkboard"/>
                <a:cs typeface="Chalkboard"/>
              </a:rPr>
              <a:t>7</a:t>
            </a:r>
            <a:r>
              <a:rPr lang="en-US" sz="2400" b="1" dirty="0" smtClean="0">
                <a:solidFill>
                  <a:schemeClr val="bg1"/>
                </a:solidFill>
                <a:latin typeface="Chalkboard"/>
                <a:cs typeface="Chalkboard"/>
              </a:rPr>
              <a:t> </a:t>
            </a:r>
            <a:endParaRPr lang="en-US" sz="2400" b="1" u="sng" dirty="0">
              <a:solidFill>
                <a:schemeClr val="bg1"/>
              </a:solidFill>
              <a:latin typeface="Chalkboard"/>
              <a:cs typeface="Chalkboard"/>
            </a:endParaRPr>
          </a:p>
          <a:p>
            <a:pPr marL="514350" indent="-514350">
              <a:spcAft>
                <a:spcPts val="600"/>
              </a:spcAft>
              <a:buFont typeface="+mj-lt"/>
              <a:buAutoNum type="arabicPeriod"/>
            </a:pPr>
            <a:r>
              <a:rPr lang="en-US" sz="2400" b="1" dirty="0" smtClean="0">
                <a:solidFill>
                  <a:schemeClr val="bg1"/>
                </a:solidFill>
                <a:latin typeface="Chalkboard"/>
                <a:cs typeface="Chalkboard"/>
              </a:rPr>
              <a:t> “One time </a:t>
            </a:r>
            <a:r>
              <a:rPr lang="en-US" sz="2400" b="1" i="1" dirty="0" smtClean="0">
                <a:solidFill>
                  <a:schemeClr val="bg1"/>
                </a:solidFill>
                <a:latin typeface="Chalkboard"/>
                <a:cs typeface="Chalkboard"/>
              </a:rPr>
              <a:t>more, </a:t>
            </a:r>
            <a:r>
              <a:rPr lang="en-US" sz="2400" b="1" dirty="0" smtClean="0">
                <a:solidFill>
                  <a:schemeClr val="bg1"/>
                </a:solidFill>
                <a:latin typeface="Chalkboard"/>
                <a:cs typeface="Chalkboard"/>
              </a:rPr>
              <a:t>then I’ll quit.”</a:t>
            </a:r>
          </a:p>
          <a:p>
            <a:pPr lvl="1">
              <a:spcAft>
                <a:spcPts val="600"/>
              </a:spcAft>
            </a:pPr>
            <a:r>
              <a:rPr lang="en-US" sz="2400" b="1" u="sng" dirty="0" smtClean="0">
                <a:solidFill>
                  <a:schemeClr val="bg1"/>
                </a:solidFill>
                <a:latin typeface="Chalkboard"/>
                <a:cs typeface="Chalkboard"/>
              </a:rPr>
              <a:t>Jas.4:1-4</a:t>
            </a:r>
            <a:r>
              <a:rPr lang="en-US" sz="2400" b="1" dirty="0" smtClean="0">
                <a:solidFill>
                  <a:schemeClr val="bg1"/>
                </a:solidFill>
                <a:latin typeface="Chalkboard"/>
                <a:cs typeface="Chalkboard"/>
              </a:rPr>
              <a:t>; </a:t>
            </a:r>
            <a:r>
              <a:rPr lang="en-US" sz="2400" b="1" u="sng" dirty="0" smtClean="0">
                <a:solidFill>
                  <a:schemeClr val="bg1"/>
                </a:solidFill>
                <a:latin typeface="Chalkboard"/>
                <a:cs typeface="Chalkboard"/>
              </a:rPr>
              <a:t>1:14</a:t>
            </a:r>
            <a:r>
              <a:rPr lang="en-US" sz="2400" b="1" dirty="0" smtClean="0">
                <a:solidFill>
                  <a:schemeClr val="bg1"/>
                </a:solidFill>
                <a:latin typeface="Chalkboard"/>
                <a:cs typeface="Chalkboard"/>
              </a:rPr>
              <a:t>;  </a:t>
            </a:r>
            <a:r>
              <a:rPr lang="en-US" sz="2400" b="1" u="sng" dirty="0" smtClean="0">
                <a:solidFill>
                  <a:schemeClr val="bg1"/>
                </a:solidFill>
                <a:latin typeface="Chalkboard"/>
                <a:cs typeface="Chalkboard"/>
              </a:rPr>
              <a:t>Heb.3:13</a:t>
            </a:r>
          </a:p>
          <a:p>
            <a:pPr marL="514350" indent="-514350">
              <a:spcAft>
                <a:spcPts val="600"/>
              </a:spcAft>
              <a:buFont typeface="+mj-lt"/>
              <a:buAutoNum type="arabicPeriod"/>
            </a:pPr>
            <a:r>
              <a:rPr lang="en-US" sz="2400" b="1" dirty="0" smtClean="0">
                <a:solidFill>
                  <a:schemeClr val="bg1"/>
                </a:solidFill>
                <a:latin typeface="Chalkboard"/>
                <a:cs typeface="Chalkboard"/>
              </a:rPr>
              <a:t>“I’m in control- I can quit </a:t>
            </a:r>
            <a:r>
              <a:rPr lang="en-US" sz="2400" b="1" i="1" dirty="0" smtClean="0">
                <a:solidFill>
                  <a:schemeClr val="bg1"/>
                </a:solidFill>
                <a:latin typeface="Chalkboard"/>
                <a:cs typeface="Chalkboard"/>
              </a:rPr>
              <a:t>anytime.”</a:t>
            </a:r>
          </a:p>
          <a:p>
            <a:pPr lvl="1">
              <a:spcAft>
                <a:spcPts val="600"/>
              </a:spcAft>
            </a:pPr>
            <a:r>
              <a:rPr lang="en-US" sz="2400" b="1" u="sng" dirty="0" smtClean="0">
                <a:solidFill>
                  <a:schemeClr val="bg1"/>
                </a:solidFill>
                <a:latin typeface="Chalkboard"/>
                <a:cs typeface="Chalkboard"/>
              </a:rPr>
              <a:t>Rom.6:12-13</a:t>
            </a:r>
            <a:r>
              <a:rPr lang="en-US" sz="2400" b="1" dirty="0" smtClean="0">
                <a:solidFill>
                  <a:schemeClr val="bg1"/>
                </a:solidFill>
                <a:latin typeface="Chalkboard"/>
                <a:cs typeface="Chalkboard"/>
              </a:rPr>
              <a:t>; </a:t>
            </a:r>
            <a:r>
              <a:rPr lang="en-US" sz="2400" b="1" u="sng" dirty="0" smtClean="0">
                <a:solidFill>
                  <a:schemeClr val="bg1"/>
                </a:solidFill>
                <a:latin typeface="Chalkboard"/>
                <a:cs typeface="Chalkboard"/>
              </a:rPr>
              <a:t>13:14</a:t>
            </a:r>
          </a:p>
          <a:p>
            <a:pPr marL="514350" indent="-514350">
              <a:spcAft>
                <a:spcPts val="600"/>
              </a:spcAft>
              <a:buFont typeface="+mj-lt"/>
              <a:buAutoNum type="arabicPeriod"/>
            </a:pPr>
            <a:r>
              <a:rPr lang="en-US" sz="2400" b="1" dirty="0" smtClean="0">
                <a:solidFill>
                  <a:schemeClr val="bg1"/>
                </a:solidFill>
                <a:latin typeface="Chalkboard"/>
                <a:cs typeface="Chalkboard"/>
              </a:rPr>
              <a:t>“God still loves and </a:t>
            </a:r>
            <a:r>
              <a:rPr lang="en-US" sz="2400" b="1" i="1" dirty="0" smtClean="0">
                <a:solidFill>
                  <a:schemeClr val="bg1"/>
                </a:solidFill>
                <a:latin typeface="Chalkboard"/>
                <a:cs typeface="Chalkboard"/>
              </a:rPr>
              <a:t>will forgive me.” </a:t>
            </a:r>
          </a:p>
          <a:p>
            <a:pPr lvl="1">
              <a:spcAft>
                <a:spcPts val="600"/>
              </a:spcAft>
            </a:pPr>
            <a:r>
              <a:rPr lang="en-US" sz="2400" b="1" u="sng" dirty="0" smtClean="0">
                <a:solidFill>
                  <a:schemeClr val="bg1"/>
                </a:solidFill>
                <a:latin typeface="Chalkboard"/>
                <a:cs typeface="Chalkboard"/>
              </a:rPr>
              <a:t>Rom.8:35ff</a:t>
            </a:r>
            <a:r>
              <a:rPr lang="en-US" sz="2400" b="1" dirty="0" smtClean="0">
                <a:solidFill>
                  <a:schemeClr val="bg1"/>
                </a:solidFill>
                <a:latin typeface="Chalkboard"/>
                <a:cs typeface="Chalkboard"/>
              </a:rPr>
              <a:t>; </a:t>
            </a:r>
            <a:r>
              <a:rPr lang="en-US" sz="2400" b="1" u="sng" dirty="0" smtClean="0">
                <a:solidFill>
                  <a:schemeClr val="bg1"/>
                </a:solidFill>
                <a:latin typeface="Chalkboard"/>
                <a:cs typeface="Chalkboard"/>
              </a:rPr>
              <a:t>Luke 13:3</a:t>
            </a:r>
            <a:endParaRPr lang="en-US" sz="2400" b="1" u="sng" dirty="0">
              <a:solidFill>
                <a:schemeClr val="bg1"/>
              </a:solidFill>
              <a:latin typeface="Chalkboard"/>
              <a:cs typeface="Chalkboard"/>
            </a:endParaRPr>
          </a:p>
        </p:txBody>
      </p:sp>
      <p:sp>
        <p:nvSpPr>
          <p:cNvPr id="5" name="TextBox 4"/>
          <p:cNvSpPr txBox="1"/>
          <p:nvPr/>
        </p:nvSpPr>
        <p:spPr>
          <a:xfrm>
            <a:off x="0" y="0"/>
            <a:ext cx="4431178" cy="3677930"/>
          </a:xfrm>
          <a:prstGeom prst="rect">
            <a:avLst/>
          </a:prstGeom>
          <a:solidFill>
            <a:schemeClr val="bg1">
              <a:alpha val="70000"/>
            </a:schemeClr>
          </a:solidFill>
        </p:spPr>
        <p:txBody>
          <a:bodyPr wrap="square" rtlCol="0" anchor="ctr">
            <a:spAutoFit/>
          </a:bodyPr>
          <a:lstStyle/>
          <a:p>
            <a:pPr>
              <a:spcAft>
                <a:spcPts val="600"/>
              </a:spcAft>
            </a:pPr>
            <a:r>
              <a:rPr lang="en-US" sz="3600" b="1" dirty="0">
                <a:latin typeface="Chalkboard"/>
                <a:cs typeface="Chalkboard"/>
              </a:rPr>
              <a:t>The Truth? </a:t>
            </a:r>
          </a:p>
          <a:p>
            <a:pPr algn="ctr"/>
            <a:r>
              <a:rPr lang="en-US" sz="3200" b="1" dirty="0" smtClean="0">
                <a:solidFill>
                  <a:schemeClr val="accent6">
                    <a:lumMod val="50000"/>
                  </a:schemeClr>
                </a:solidFill>
                <a:latin typeface="Chalkboard"/>
                <a:cs typeface="Chalkboard"/>
              </a:rPr>
              <a:t>The </a:t>
            </a:r>
            <a:r>
              <a:rPr lang="en-US" sz="3200" b="1" i="1" dirty="0" smtClean="0">
                <a:solidFill>
                  <a:schemeClr val="accent6">
                    <a:lumMod val="50000"/>
                  </a:schemeClr>
                </a:solidFill>
                <a:latin typeface="Chalkboard"/>
                <a:cs typeface="Chalkboard"/>
              </a:rPr>
              <a:t>wages </a:t>
            </a:r>
            <a:r>
              <a:rPr lang="en-US" sz="3200" b="1" dirty="0" smtClean="0">
                <a:solidFill>
                  <a:schemeClr val="accent6">
                    <a:lumMod val="50000"/>
                  </a:schemeClr>
                </a:solidFill>
                <a:latin typeface="Chalkboard"/>
                <a:cs typeface="Chalkboard"/>
              </a:rPr>
              <a:t>of sin is still </a:t>
            </a:r>
            <a:r>
              <a:rPr lang="en-US" sz="3200" b="1" i="1" dirty="0" smtClean="0">
                <a:solidFill>
                  <a:schemeClr val="accent6">
                    <a:lumMod val="50000"/>
                  </a:schemeClr>
                </a:solidFill>
                <a:latin typeface="Chalkboard"/>
                <a:cs typeface="Chalkboard"/>
              </a:rPr>
              <a:t>death, </a:t>
            </a:r>
            <a:r>
              <a:rPr lang="en-US" sz="3200" b="1" u="sng" dirty="0" smtClean="0">
                <a:solidFill>
                  <a:srgbClr val="000000"/>
                </a:solidFill>
                <a:latin typeface="Chalkboard"/>
                <a:cs typeface="Chalkboard"/>
              </a:rPr>
              <a:t>Rom.6:23</a:t>
            </a:r>
            <a:r>
              <a:rPr lang="en-US" sz="3200" b="1" dirty="0" smtClean="0">
                <a:solidFill>
                  <a:schemeClr val="accent6">
                    <a:lumMod val="50000"/>
                  </a:schemeClr>
                </a:solidFill>
                <a:latin typeface="Chalkboard"/>
                <a:cs typeface="Chalkboard"/>
              </a:rPr>
              <a:t>;</a:t>
            </a:r>
          </a:p>
          <a:p>
            <a:pPr algn="ctr"/>
            <a:r>
              <a:rPr lang="en-US" sz="3200" b="1" dirty="0" smtClean="0">
                <a:solidFill>
                  <a:schemeClr val="accent6">
                    <a:lumMod val="50000"/>
                  </a:schemeClr>
                </a:solidFill>
                <a:latin typeface="Chalkboard"/>
                <a:cs typeface="Chalkboard"/>
              </a:rPr>
              <a:t>but it </a:t>
            </a:r>
            <a:r>
              <a:rPr lang="en-US" sz="3200" b="1" dirty="0">
                <a:solidFill>
                  <a:schemeClr val="accent6">
                    <a:lumMod val="50000"/>
                  </a:schemeClr>
                </a:solidFill>
                <a:latin typeface="Chalkboard"/>
                <a:cs typeface="Chalkboard"/>
              </a:rPr>
              <a:t>doesn’t have to be this </a:t>
            </a:r>
            <a:r>
              <a:rPr lang="en-US" sz="3200" b="1" dirty="0" smtClean="0">
                <a:solidFill>
                  <a:schemeClr val="accent6">
                    <a:lumMod val="50000"/>
                  </a:schemeClr>
                </a:solidFill>
                <a:latin typeface="Chalkboard"/>
                <a:cs typeface="Chalkboard"/>
              </a:rPr>
              <a:t>way for you!</a:t>
            </a:r>
            <a:r>
              <a:rPr lang="en-US" sz="3200" b="1" u="sng" dirty="0" smtClean="0">
                <a:latin typeface="Chalkboard"/>
                <a:cs typeface="Chalkboard"/>
              </a:rPr>
              <a:t>1Cor</a:t>
            </a:r>
            <a:r>
              <a:rPr lang="en-US" sz="3200" b="1" u="sng" dirty="0">
                <a:latin typeface="Chalkboard"/>
                <a:cs typeface="Chalkboard"/>
              </a:rPr>
              <a:t>.15:</a:t>
            </a:r>
            <a:r>
              <a:rPr lang="en-US" sz="3200" b="1" u="sng" dirty="0" smtClean="0">
                <a:latin typeface="Chalkboard"/>
                <a:cs typeface="Chalkboard"/>
              </a:rPr>
              <a:t>34</a:t>
            </a:r>
          </a:p>
          <a:p>
            <a:pPr algn="ctr"/>
            <a:r>
              <a:rPr lang="en-US" sz="3200" b="1" u="sng" dirty="0" smtClean="0">
                <a:latin typeface="Chalkboard"/>
                <a:cs typeface="Chalkboard"/>
              </a:rPr>
              <a:t>1Pet.1</a:t>
            </a:r>
            <a:r>
              <a:rPr lang="en-US" sz="3200" b="1" u="sng" smtClean="0">
                <a:latin typeface="Chalkboard"/>
                <a:cs typeface="Chalkboard"/>
              </a:rPr>
              <a:t>:14-</a:t>
            </a:r>
            <a:r>
              <a:rPr lang="en-US" sz="3200" b="1" u="sng" dirty="0" smtClean="0">
                <a:latin typeface="Chalkboard"/>
                <a:cs typeface="Chalkboard"/>
              </a:rPr>
              <a:t>16</a:t>
            </a:r>
            <a:endParaRPr lang="en-US" sz="3200" b="1" dirty="0">
              <a:latin typeface="Chalkboard"/>
              <a:cs typeface="Chalkboard"/>
            </a:endParaRPr>
          </a:p>
        </p:txBody>
      </p:sp>
    </p:spTree>
    <p:extLst>
      <p:ext uri="{BB962C8B-B14F-4D97-AF65-F5344CB8AC3E}">
        <p14:creationId xmlns:p14="http://schemas.microsoft.com/office/powerpoint/2010/main" val="55658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1500"/>
                            </p:stCondLst>
                            <p:childTnLst>
                              <p:par>
                                <p:cTn id="9" presetID="9" presetClass="entr" presetSubtype="0" fill="hold" grpId="0"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par>
                          <p:cTn id="12" fill="hold">
                            <p:stCondLst>
                              <p:cond delay="4000"/>
                            </p:stCondLst>
                            <p:childTnLst>
                              <p:par>
                                <p:cTn id="13" presetID="9"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par>
                          <p:cTn id="16" fill="hold">
                            <p:stCondLst>
                              <p:cond delay="4500"/>
                            </p:stCondLst>
                            <p:childTnLst>
                              <p:par>
                                <p:cTn id="17" presetID="9"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ssolve">
                                      <p:cBhvr>
                                        <p:cTn id="24" dur="500"/>
                                        <p:tgtEl>
                                          <p:spTgt spid="4"/>
                                        </p:tgtEl>
                                      </p:cBhvr>
                                    </p:animEffect>
                                  </p:childTnLst>
                                </p:cTn>
                              </p:par>
                              <p:par>
                                <p:cTn id="25" presetID="9" presetClass="entr" presetSubtype="0" fill="hold" nodeType="with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dissolve">
                                      <p:cBhvr>
                                        <p:cTn id="27" dur="500"/>
                                        <p:tgtEl>
                                          <p:spTgt spid="4">
                                            <p:txEl>
                                              <p:pRg st="0" end="0"/>
                                            </p:txEl>
                                          </p:spTgt>
                                        </p:tgtEl>
                                      </p:cBhvr>
                                    </p:animEffect>
                                  </p:childTnLst>
                                </p:cTn>
                              </p:par>
                            </p:childTnLst>
                          </p:cTn>
                        </p:par>
                        <p:par>
                          <p:cTn id="28" fill="hold">
                            <p:stCondLst>
                              <p:cond delay="500"/>
                            </p:stCondLst>
                            <p:childTnLst>
                              <p:par>
                                <p:cTn id="29" presetID="9" presetClass="entr" presetSubtype="0" fill="hold" nodeType="afterEffect">
                                  <p:stCondLst>
                                    <p:cond delay="200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dissolve">
                                      <p:cBhvr>
                                        <p:cTn id="31" dur="500"/>
                                        <p:tgtEl>
                                          <p:spTgt spid="4">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dissolve">
                                      <p:cBhvr>
                                        <p:cTn id="36" dur="500"/>
                                        <p:tgtEl>
                                          <p:spTgt spid="4">
                                            <p:txEl>
                                              <p:pRg st="2" end="2"/>
                                            </p:txEl>
                                          </p:spTgt>
                                        </p:tgtEl>
                                      </p:cBhvr>
                                    </p:animEffect>
                                  </p:childTnLst>
                                </p:cTn>
                              </p:par>
                            </p:childTnLst>
                          </p:cTn>
                        </p:par>
                        <p:par>
                          <p:cTn id="37" fill="hold">
                            <p:stCondLst>
                              <p:cond delay="500"/>
                            </p:stCondLst>
                            <p:childTnLst>
                              <p:par>
                                <p:cTn id="38" presetID="9" presetClass="entr" presetSubtype="0" fill="hold" nodeType="afterEffect">
                                  <p:stCondLst>
                                    <p:cond delay="200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dissolve">
                                      <p:cBhvr>
                                        <p:cTn id="40" dur="500"/>
                                        <p:tgtEl>
                                          <p:spTgt spid="4">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Effect transition="in" filter="dissolve">
                                      <p:cBhvr>
                                        <p:cTn id="45" dur="500"/>
                                        <p:tgtEl>
                                          <p:spTgt spid="4">
                                            <p:txEl>
                                              <p:pRg st="4" end="4"/>
                                            </p:txEl>
                                          </p:spTgt>
                                        </p:tgtEl>
                                      </p:cBhvr>
                                    </p:animEffect>
                                  </p:childTnLst>
                                </p:cTn>
                              </p:par>
                            </p:childTnLst>
                          </p:cTn>
                        </p:par>
                        <p:par>
                          <p:cTn id="46" fill="hold">
                            <p:stCondLst>
                              <p:cond delay="500"/>
                            </p:stCondLst>
                            <p:childTnLst>
                              <p:par>
                                <p:cTn id="47" presetID="9" presetClass="entr" presetSubtype="0" fill="hold" nodeType="afterEffect">
                                  <p:stCondLst>
                                    <p:cond delay="200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dissolve">
                                      <p:cBhvr>
                                        <p:cTn id="49" dur="500"/>
                                        <p:tgtEl>
                                          <p:spTgt spid="4">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4">
                                            <p:txEl>
                                              <p:pRg st="6" end="6"/>
                                            </p:txEl>
                                          </p:spTgt>
                                        </p:tgtEl>
                                        <p:attrNameLst>
                                          <p:attrName>style.visibility</p:attrName>
                                        </p:attrNameLst>
                                      </p:cBhvr>
                                      <p:to>
                                        <p:strVal val="visible"/>
                                      </p:to>
                                    </p:set>
                                    <p:animEffect transition="in" filter="dissolve">
                                      <p:cBhvr>
                                        <p:cTn id="54" dur="500"/>
                                        <p:tgtEl>
                                          <p:spTgt spid="4">
                                            <p:txEl>
                                              <p:pRg st="6" end="6"/>
                                            </p:txEl>
                                          </p:spTgt>
                                        </p:tgtEl>
                                      </p:cBhvr>
                                    </p:animEffect>
                                  </p:childTnLst>
                                </p:cTn>
                              </p:par>
                            </p:childTnLst>
                          </p:cTn>
                        </p:par>
                        <p:par>
                          <p:cTn id="55" fill="hold">
                            <p:stCondLst>
                              <p:cond delay="500"/>
                            </p:stCondLst>
                            <p:childTnLst>
                              <p:par>
                                <p:cTn id="56" presetID="9" presetClass="entr" presetSubtype="0" fill="hold" nodeType="afterEffect">
                                  <p:stCondLst>
                                    <p:cond delay="2000"/>
                                  </p:stCondLst>
                                  <p:childTnLst>
                                    <p:set>
                                      <p:cBhvr>
                                        <p:cTn id="57" dur="1" fill="hold">
                                          <p:stCondLst>
                                            <p:cond delay="0"/>
                                          </p:stCondLst>
                                        </p:cTn>
                                        <p:tgtEl>
                                          <p:spTgt spid="4">
                                            <p:txEl>
                                              <p:pRg st="7" end="7"/>
                                            </p:txEl>
                                          </p:spTgt>
                                        </p:tgtEl>
                                        <p:attrNameLst>
                                          <p:attrName>style.visibility</p:attrName>
                                        </p:attrNameLst>
                                      </p:cBhvr>
                                      <p:to>
                                        <p:strVal val="visible"/>
                                      </p:to>
                                    </p:set>
                                    <p:animEffect transition="in" filter="dissolve">
                                      <p:cBhvr>
                                        <p:cTn id="58" dur="5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dissolve">
                                      <p:cBhvr>
                                        <p:cTn id="63" dur="500"/>
                                        <p:tgtEl>
                                          <p:spTgt spid="4">
                                            <p:txEl>
                                              <p:pRg st="8" end="8"/>
                                            </p:txEl>
                                          </p:spTgt>
                                        </p:tgtEl>
                                      </p:cBhvr>
                                    </p:animEffect>
                                  </p:childTnLst>
                                </p:cTn>
                              </p:par>
                            </p:childTnLst>
                          </p:cTn>
                        </p:par>
                        <p:par>
                          <p:cTn id="64" fill="hold">
                            <p:stCondLst>
                              <p:cond delay="500"/>
                            </p:stCondLst>
                            <p:childTnLst>
                              <p:par>
                                <p:cTn id="65" presetID="9" presetClass="entr" presetSubtype="0" fill="hold" nodeType="afterEffect">
                                  <p:stCondLst>
                                    <p:cond delay="2000"/>
                                  </p:stCondLst>
                                  <p:childTnLst>
                                    <p:set>
                                      <p:cBhvr>
                                        <p:cTn id="66" dur="1" fill="hold">
                                          <p:stCondLst>
                                            <p:cond delay="0"/>
                                          </p:stCondLst>
                                        </p:cTn>
                                        <p:tgtEl>
                                          <p:spTgt spid="4">
                                            <p:txEl>
                                              <p:pRg st="9" end="9"/>
                                            </p:txEl>
                                          </p:spTgt>
                                        </p:tgtEl>
                                        <p:attrNameLst>
                                          <p:attrName>style.visibility</p:attrName>
                                        </p:attrNameLst>
                                      </p:cBhvr>
                                      <p:to>
                                        <p:strVal val="visible"/>
                                      </p:to>
                                    </p:set>
                                    <p:animEffect transition="in" filter="dissolve">
                                      <p:cBhvr>
                                        <p:cTn id="67" dur="500"/>
                                        <p:tgtEl>
                                          <p:spTgt spid="4">
                                            <p:txEl>
                                              <p:pRg st="9" end="9"/>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4">
                                            <p:txEl>
                                              <p:pRg st="10" end="10"/>
                                            </p:txEl>
                                          </p:spTgt>
                                        </p:tgtEl>
                                        <p:attrNameLst>
                                          <p:attrName>style.visibility</p:attrName>
                                        </p:attrNameLst>
                                      </p:cBhvr>
                                      <p:to>
                                        <p:strVal val="visible"/>
                                      </p:to>
                                    </p:set>
                                    <p:animEffect transition="in" filter="dissolve">
                                      <p:cBhvr>
                                        <p:cTn id="72" dur="500"/>
                                        <p:tgtEl>
                                          <p:spTgt spid="4">
                                            <p:txEl>
                                              <p:pRg st="10" end="10"/>
                                            </p:txEl>
                                          </p:spTgt>
                                        </p:tgtEl>
                                      </p:cBhvr>
                                    </p:animEffect>
                                  </p:childTnLst>
                                </p:cTn>
                              </p:par>
                            </p:childTnLst>
                          </p:cTn>
                        </p:par>
                        <p:par>
                          <p:cTn id="73" fill="hold">
                            <p:stCondLst>
                              <p:cond delay="500"/>
                            </p:stCondLst>
                            <p:childTnLst>
                              <p:par>
                                <p:cTn id="74" presetID="9" presetClass="entr" presetSubtype="0" fill="hold" nodeType="afterEffect">
                                  <p:stCondLst>
                                    <p:cond delay="2000"/>
                                  </p:stCondLst>
                                  <p:childTnLst>
                                    <p:set>
                                      <p:cBhvr>
                                        <p:cTn id="75" dur="1" fill="hold">
                                          <p:stCondLst>
                                            <p:cond delay="0"/>
                                          </p:stCondLst>
                                        </p:cTn>
                                        <p:tgtEl>
                                          <p:spTgt spid="4">
                                            <p:txEl>
                                              <p:pRg st="11" end="11"/>
                                            </p:txEl>
                                          </p:spTgt>
                                        </p:tgtEl>
                                        <p:attrNameLst>
                                          <p:attrName>style.visibility</p:attrName>
                                        </p:attrNameLst>
                                      </p:cBhvr>
                                      <p:to>
                                        <p:strVal val="visible"/>
                                      </p:to>
                                    </p:set>
                                    <p:animEffect transition="in" filter="dissolve">
                                      <p:cBhvr>
                                        <p:cTn id="76" dur="500"/>
                                        <p:tgtEl>
                                          <p:spTgt spid="4">
                                            <p:txEl>
                                              <p:pRg st="11" end="11"/>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5">
                                            <p:bg/>
                                          </p:spTgt>
                                        </p:tgtEl>
                                        <p:attrNameLst>
                                          <p:attrName>style.visibility</p:attrName>
                                        </p:attrNameLst>
                                      </p:cBhvr>
                                      <p:to>
                                        <p:strVal val="visible"/>
                                      </p:to>
                                    </p:set>
                                    <p:animEffect transition="in" filter="dissolve">
                                      <p:cBhvr>
                                        <p:cTn id="81" dur="500"/>
                                        <p:tgtEl>
                                          <p:spTgt spid="5">
                                            <p:bg/>
                                          </p:spTgt>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5">
                                            <p:txEl>
                                              <p:pRg st="0" end="0"/>
                                            </p:txEl>
                                          </p:spTgt>
                                        </p:tgtEl>
                                        <p:attrNameLst>
                                          <p:attrName>style.visibility</p:attrName>
                                        </p:attrNameLst>
                                      </p:cBhvr>
                                      <p:to>
                                        <p:strVal val="visible"/>
                                      </p:to>
                                    </p:set>
                                    <p:animEffect transition="in" filter="dissolve">
                                      <p:cBhvr>
                                        <p:cTn id="84" dur="500"/>
                                        <p:tgtEl>
                                          <p:spTgt spid="5">
                                            <p:txEl>
                                              <p:pRg st="0" end="0"/>
                                            </p:txEl>
                                          </p:spTgt>
                                        </p:tgtEl>
                                      </p:cBhvr>
                                    </p:animEffect>
                                  </p:childTnLst>
                                </p:cTn>
                              </p:par>
                            </p:childTnLst>
                          </p:cTn>
                        </p:par>
                        <p:par>
                          <p:cTn id="85" fill="hold">
                            <p:stCondLst>
                              <p:cond delay="500"/>
                            </p:stCondLst>
                            <p:childTnLst>
                              <p:par>
                                <p:cTn id="86" presetID="9" presetClass="entr" presetSubtype="0" fill="hold" grpId="0" nodeType="afterEffect">
                                  <p:stCondLst>
                                    <p:cond delay="2000"/>
                                  </p:stCondLst>
                                  <p:childTnLst>
                                    <p:set>
                                      <p:cBhvr>
                                        <p:cTn id="87" dur="1" fill="hold">
                                          <p:stCondLst>
                                            <p:cond delay="0"/>
                                          </p:stCondLst>
                                        </p:cTn>
                                        <p:tgtEl>
                                          <p:spTgt spid="5">
                                            <p:txEl>
                                              <p:pRg st="1" end="1"/>
                                            </p:txEl>
                                          </p:spTgt>
                                        </p:tgtEl>
                                        <p:attrNameLst>
                                          <p:attrName>style.visibility</p:attrName>
                                        </p:attrNameLst>
                                      </p:cBhvr>
                                      <p:to>
                                        <p:strVal val="visible"/>
                                      </p:to>
                                    </p:set>
                                    <p:animEffect transition="in" filter="dissolve">
                                      <p:cBhvr>
                                        <p:cTn id="88" dur="500"/>
                                        <p:tgtEl>
                                          <p:spTgt spid="5">
                                            <p:txEl>
                                              <p:pRg st="1" end="1"/>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grpId="0" nodeType="clickEffect">
                                  <p:stCondLst>
                                    <p:cond delay="0"/>
                                  </p:stCondLst>
                                  <p:childTnLst>
                                    <p:set>
                                      <p:cBhvr>
                                        <p:cTn id="92" dur="1" fill="hold">
                                          <p:stCondLst>
                                            <p:cond delay="0"/>
                                          </p:stCondLst>
                                        </p:cTn>
                                        <p:tgtEl>
                                          <p:spTgt spid="5">
                                            <p:txEl>
                                              <p:pRg st="2" end="2"/>
                                            </p:txEl>
                                          </p:spTgt>
                                        </p:tgtEl>
                                        <p:attrNameLst>
                                          <p:attrName>style.visibility</p:attrName>
                                        </p:attrNameLst>
                                      </p:cBhvr>
                                      <p:to>
                                        <p:strVal val="visible"/>
                                      </p:to>
                                    </p:set>
                                    <p:animEffect transition="in" filter="dissolve">
                                      <p:cBhvr>
                                        <p:cTn id="93" dur="500"/>
                                        <p:tgtEl>
                                          <p:spTgt spid="5">
                                            <p:txEl>
                                              <p:pRg st="2" end="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grpId="0" nodeType="clickEffect">
                                  <p:stCondLst>
                                    <p:cond delay="0"/>
                                  </p:stCondLst>
                                  <p:childTnLst>
                                    <p:set>
                                      <p:cBhvr>
                                        <p:cTn id="97" dur="1" fill="hold">
                                          <p:stCondLst>
                                            <p:cond delay="0"/>
                                          </p:stCondLst>
                                        </p:cTn>
                                        <p:tgtEl>
                                          <p:spTgt spid="5">
                                            <p:txEl>
                                              <p:pRg st="3" end="3"/>
                                            </p:txEl>
                                          </p:spTgt>
                                        </p:tgtEl>
                                        <p:attrNameLst>
                                          <p:attrName>style.visibility</p:attrName>
                                        </p:attrNameLst>
                                      </p:cBhvr>
                                      <p:to>
                                        <p:strVal val="visible"/>
                                      </p:to>
                                    </p:set>
                                    <p:animEffect transition="in" filter="dissolve">
                                      <p:cBhvr>
                                        <p:cTn id="9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P spid="5"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728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4100</TotalTime>
  <Words>1281</Words>
  <Application>Microsoft Macintosh PowerPoint</Application>
  <PresentationFormat>On-screen Show (4:3)</PresentationFormat>
  <Paragraphs>39</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Self-Deception:</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Self-Deception:</dc:title>
  <dc:creator>Philip Strong</dc:creator>
  <cp:lastModifiedBy>Philip Strong</cp:lastModifiedBy>
  <cp:revision>20</cp:revision>
  <dcterms:created xsi:type="dcterms:W3CDTF">2015-06-10T15:10:25Z</dcterms:created>
  <dcterms:modified xsi:type="dcterms:W3CDTF">2017-09-11T15:49:08Z</dcterms:modified>
</cp:coreProperties>
</file>