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handoutMasterIdLst>
    <p:handoutMasterId r:id="rId10"/>
  </p:handoutMasterIdLst>
  <p:sldIdLst>
    <p:sldId id="261" r:id="rId2"/>
    <p:sldId id="256" r:id="rId3"/>
    <p:sldId id="257" r:id="rId4"/>
    <p:sldId id="258" r:id="rId5"/>
    <p:sldId id="259" r:id="rId6"/>
    <p:sldId id="260"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scaleToFitPaper="1"/>
  <p:clrMru>
    <a:srgbClr val="C75F0B"/>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020" autoAdjust="0"/>
  </p:normalViewPr>
  <p:slideViewPr>
    <p:cSldViewPr snapToGrid="0" snapToObjects="1">
      <p:cViewPr varScale="1">
        <p:scale>
          <a:sx n="89" d="100"/>
          <a:sy n="89" d="100"/>
        </p:scale>
        <p:origin x="-146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80B6B0D-EACB-EA40-A068-970716CCE5F7}" type="datetimeFigureOut">
              <a:rPr lang="en-US" smtClean="0"/>
              <a:t>7/10/17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E34D497-3EFA-5D4F-AB26-B2E0837233EA}" type="slidenum">
              <a:rPr lang="en-US" smtClean="0"/>
              <a:t>‹#›</a:t>
            </a:fld>
            <a:endParaRPr lang="en-US"/>
          </a:p>
        </p:txBody>
      </p:sp>
    </p:spTree>
    <p:extLst>
      <p:ext uri="{BB962C8B-B14F-4D97-AF65-F5344CB8AC3E}">
        <p14:creationId xmlns:p14="http://schemas.microsoft.com/office/powerpoint/2010/main" val="3413293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14EAD9-1685-4B4C-9DE6-EAB15D4EB1FB}" type="datetimeFigureOut">
              <a:rPr lang="en-US" smtClean="0"/>
              <a:t>7/10/17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29D88C-FB57-4041-B290-1D1BC9ED2F9F}" type="slidenum">
              <a:rPr lang="en-US" smtClean="0"/>
              <a:t>‹#›</a:t>
            </a:fld>
            <a:endParaRPr lang="en-US"/>
          </a:p>
        </p:txBody>
      </p:sp>
    </p:spTree>
    <p:extLst>
      <p:ext uri="{BB962C8B-B14F-4D97-AF65-F5344CB8AC3E}">
        <p14:creationId xmlns:p14="http://schemas.microsoft.com/office/powerpoint/2010/main" val="14540266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29D88C-FB57-4041-B290-1D1BC9ED2F9F}" type="slidenum">
              <a:rPr lang="en-US" smtClean="0"/>
              <a:t>1</a:t>
            </a:fld>
            <a:endParaRPr lang="en-US"/>
          </a:p>
        </p:txBody>
      </p:sp>
    </p:spTree>
    <p:extLst>
      <p:ext uri="{BB962C8B-B14F-4D97-AF65-F5344CB8AC3E}">
        <p14:creationId xmlns:p14="http://schemas.microsoft.com/office/powerpoint/2010/main" val="1207795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dirty="0" smtClean="0"/>
              <a:t>We partake of communion-</a:t>
            </a:r>
            <a:r>
              <a:rPr lang="en-US" sz="1200" b="0" baseline="0" dirty="0" smtClean="0"/>
              <a:t> the Lord’s Supper every Sunday.  Some say partaking so often diminishes the significance, or “specialness” of it.  Others contend that we need that weekly reminder to keep us focused and motivated.  The real answer is not what we say or think, but what Christ said and thinks.  While we’ll get to the frequency issue in a moment, think now about the “bigger picture” of the Supper. What is it that Jesus really intended for it to accomplish?  Is it about Him, or about us, or both?</a:t>
            </a:r>
            <a:endParaRPr lang="en-US" sz="1200" b="0" dirty="0"/>
          </a:p>
        </p:txBody>
      </p:sp>
      <p:sp>
        <p:nvSpPr>
          <p:cNvPr id="4" name="Slide Number Placeholder 3"/>
          <p:cNvSpPr>
            <a:spLocks noGrp="1"/>
          </p:cNvSpPr>
          <p:nvPr>
            <p:ph type="sldNum" sz="quarter" idx="10"/>
          </p:nvPr>
        </p:nvSpPr>
        <p:spPr/>
        <p:txBody>
          <a:bodyPr/>
          <a:lstStyle/>
          <a:p>
            <a:fld id="{E929D88C-FB57-4041-B290-1D1BC9ED2F9F}" type="slidenum">
              <a:rPr lang="en-US" smtClean="0"/>
              <a:t>2</a:t>
            </a:fld>
            <a:endParaRPr lang="en-US"/>
          </a:p>
        </p:txBody>
      </p:sp>
    </p:spTree>
    <p:extLst>
      <p:ext uri="{BB962C8B-B14F-4D97-AF65-F5344CB8AC3E}">
        <p14:creationId xmlns:p14="http://schemas.microsoft.com/office/powerpoint/2010/main" val="302784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dirty="0" smtClean="0"/>
              <a:t>Unleavened Bread</a:t>
            </a:r>
            <a:r>
              <a:rPr lang="en-US" sz="1200" b="0" baseline="0" dirty="0" smtClean="0"/>
              <a:t> </a:t>
            </a:r>
            <a:r>
              <a:rPr lang="en-US" sz="1200" b="0" dirty="0" smtClean="0"/>
              <a:t>because it was instituted during the Jewish Feast of Unleavened Bread, </a:t>
            </a:r>
            <a:r>
              <a:rPr lang="en-US" sz="1200" b="0" u="sng" dirty="0" smtClean="0"/>
              <a:t>Ex.12:15</a:t>
            </a:r>
            <a:r>
              <a:rPr lang="en-US" sz="1200" b="0" dirty="0" smtClean="0"/>
              <a:t>; and </a:t>
            </a:r>
            <a:r>
              <a:rPr lang="en-US" sz="1200" b="0" i="1" dirty="0" smtClean="0"/>
              <a:t>leaven </a:t>
            </a:r>
            <a:r>
              <a:rPr lang="en-US" sz="1200" b="0" dirty="0" smtClean="0"/>
              <a:t>often symbolizes </a:t>
            </a:r>
            <a:r>
              <a:rPr lang="en-US" sz="1200" b="0" i="1" dirty="0" smtClean="0"/>
              <a:t>sin, </a:t>
            </a:r>
            <a:r>
              <a:rPr lang="en-US" sz="1200" b="0" u="sng" dirty="0" smtClean="0"/>
              <a:t>1Cor.5:6-8</a:t>
            </a:r>
            <a:r>
              <a:rPr lang="en-US" sz="1200" b="0" dirty="0" smtClean="0"/>
              <a:t>;</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dirty="0" smtClean="0"/>
              <a:t>Fruit of the Vine because that’s what Jesus used and said, </a:t>
            </a:r>
            <a:r>
              <a:rPr lang="en-US" sz="1200" b="0" u="sng" dirty="0" smtClean="0"/>
              <a:t>Matt.26:29</a:t>
            </a:r>
            <a:r>
              <a:rPr lang="en-US" sz="1200" b="0" dirty="0" smtClean="0"/>
              <a:t>;</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i="1" dirty="0" smtClean="0"/>
              <a:t>Worthily</a:t>
            </a:r>
            <a:r>
              <a:rPr lang="en-US" sz="1200" b="0" i="1" baseline="0" dirty="0" smtClean="0"/>
              <a:t> </a:t>
            </a:r>
            <a:r>
              <a:rPr lang="en-US" sz="1200" b="0" i="0" baseline="0" dirty="0" smtClean="0"/>
              <a:t>(KJV) and </a:t>
            </a:r>
            <a:r>
              <a:rPr lang="en-US" sz="1200" b="0" i="1" baseline="0" dirty="0" smtClean="0"/>
              <a:t>self-examination </a:t>
            </a:r>
            <a:r>
              <a:rPr lang="en-US" sz="1200" b="0" i="0" baseline="0" dirty="0" smtClean="0"/>
              <a:t>have to do with the </a:t>
            </a:r>
            <a:r>
              <a:rPr lang="en-US" sz="1200" b="0" i="1" baseline="0" dirty="0" smtClean="0"/>
              <a:t>manner </a:t>
            </a:r>
            <a:r>
              <a:rPr lang="en-US" sz="1200" b="0" i="0" baseline="0" dirty="0" smtClean="0"/>
              <a:t>of partaking, and </a:t>
            </a:r>
            <a:r>
              <a:rPr lang="en-US" sz="1200" b="0" i="1" baseline="0" dirty="0" smtClean="0"/>
              <a:t>in accord with its purpose</a:t>
            </a:r>
            <a:r>
              <a:rPr lang="en-US" sz="1200" b="0" i="0" baseline="0" dirty="0" smtClean="0"/>
              <a:t> instead of the condition of one’s soul, otherwise evidently none of the Corinthians could have partaken, </a:t>
            </a:r>
            <a:r>
              <a:rPr lang="en-US" sz="1200" b="0" i="0" u="sng" baseline="0" dirty="0" smtClean="0"/>
              <a:t>cf. 1:10; 3:1ff; 5:1ff; 6:1ff; 11:21-22</a:t>
            </a:r>
            <a:r>
              <a:rPr lang="en-US" sz="1200" b="0" i="0" u="none" baseline="0" dirty="0" smtClean="0"/>
              <a:t>. </a:t>
            </a:r>
            <a:endParaRPr lang="en-US" sz="1200" b="0" i="1" dirty="0" smtClean="0"/>
          </a:p>
        </p:txBody>
      </p:sp>
      <p:sp>
        <p:nvSpPr>
          <p:cNvPr id="4" name="Slide Number Placeholder 3"/>
          <p:cNvSpPr>
            <a:spLocks noGrp="1"/>
          </p:cNvSpPr>
          <p:nvPr>
            <p:ph type="sldNum" sz="quarter" idx="10"/>
          </p:nvPr>
        </p:nvSpPr>
        <p:spPr/>
        <p:txBody>
          <a:bodyPr/>
          <a:lstStyle/>
          <a:p>
            <a:fld id="{E929D88C-FB57-4041-B290-1D1BC9ED2F9F}" type="slidenum">
              <a:rPr lang="en-US" smtClean="0"/>
              <a:t>3</a:t>
            </a:fld>
            <a:endParaRPr lang="en-US"/>
          </a:p>
        </p:txBody>
      </p:sp>
    </p:spTree>
    <p:extLst>
      <p:ext uri="{BB962C8B-B14F-4D97-AF65-F5344CB8AC3E}">
        <p14:creationId xmlns:p14="http://schemas.microsoft.com/office/powerpoint/2010/main" val="1529425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1" dirty="0" smtClean="0"/>
              <a:t>Remembrance:  </a:t>
            </a:r>
            <a:r>
              <a:rPr lang="en-US" sz="1200" b="0" i="0" dirty="0" smtClean="0"/>
              <a:t>May we </a:t>
            </a:r>
            <a:r>
              <a:rPr lang="en-US" sz="1200" b="0" i="0" u="sng" dirty="0" smtClean="0"/>
              <a:t>never</a:t>
            </a:r>
            <a:r>
              <a:rPr lang="en-US" sz="1200" b="0" i="0" u="none" dirty="0" smtClean="0"/>
              <a:t> forget</a:t>
            </a:r>
            <a:r>
              <a:rPr lang="en-US" sz="1200" b="0" i="0" u="none" baseline="0" dirty="0" smtClean="0"/>
              <a:t> the price He paid </a:t>
            </a:r>
            <a:r>
              <a:rPr lang="en-US" sz="1200" b="0" i="1" u="none" baseline="0" dirty="0" smtClean="0"/>
              <a:t>for us!  </a:t>
            </a:r>
            <a:r>
              <a:rPr lang="en-US" sz="1200" b="0" i="0" u="sng" baseline="0" dirty="0" smtClean="0"/>
              <a:t>Cf. 2Pet.1:9</a:t>
            </a:r>
            <a:r>
              <a:rPr lang="en-US" sz="1200" b="0" i="0" u="none" baseline="0" dirty="0" smtClean="0"/>
              <a:t>.</a:t>
            </a:r>
            <a:endParaRPr lang="en-US" sz="1200" b="0" i="1" u="none"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b="0" i="1" u="none" baseline="0" dirty="0" smtClean="0"/>
              <a:t>Proclamation: </a:t>
            </a:r>
            <a:r>
              <a:rPr lang="en-US" sz="1200" b="0" i="0" u="none" baseline="0" dirty="0" smtClean="0"/>
              <a:t>May we </a:t>
            </a:r>
            <a:r>
              <a:rPr lang="en-US" sz="1200" b="0" i="0" u="sng" baseline="0" dirty="0" smtClean="0"/>
              <a:t>ever</a:t>
            </a:r>
            <a:r>
              <a:rPr lang="en-US" sz="1200" b="0" i="0" u="none" baseline="0" dirty="0" smtClean="0"/>
              <a:t> proclaim the death of Jesus for the salvation </a:t>
            </a:r>
            <a:r>
              <a:rPr lang="en-US" sz="1200" b="0" i="1" u="none" baseline="0" dirty="0" smtClean="0"/>
              <a:t>of everyone!</a:t>
            </a:r>
            <a:endParaRPr lang="en-US" sz="1200" b="0" i="1" dirty="0" smtClean="0"/>
          </a:p>
        </p:txBody>
      </p:sp>
      <p:sp>
        <p:nvSpPr>
          <p:cNvPr id="4" name="Slide Number Placeholder 3"/>
          <p:cNvSpPr>
            <a:spLocks noGrp="1"/>
          </p:cNvSpPr>
          <p:nvPr>
            <p:ph type="sldNum" sz="quarter" idx="10"/>
          </p:nvPr>
        </p:nvSpPr>
        <p:spPr/>
        <p:txBody>
          <a:bodyPr/>
          <a:lstStyle/>
          <a:p>
            <a:fld id="{E929D88C-FB57-4041-B290-1D1BC9ED2F9F}" type="slidenum">
              <a:rPr lang="en-US" smtClean="0"/>
              <a:t>4</a:t>
            </a:fld>
            <a:endParaRPr lang="en-US"/>
          </a:p>
        </p:txBody>
      </p:sp>
    </p:spTree>
    <p:extLst>
      <p:ext uri="{BB962C8B-B14F-4D97-AF65-F5344CB8AC3E}">
        <p14:creationId xmlns:p14="http://schemas.microsoft.com/office/powerpoint/2010/main" val="15294252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0" dirty="0" smtClean="0"/>
              <a:t>This was</a:t>
            </a:r>
            <a:r>
              <a:rPr lang="en-US" sz="1200" b="0" i="0" baseline="0" dirty="0" smtClean="0"/>
              <a:t> the primary problem Paul was addressing to the Corinthians in this text.  The Supper had become a </a:t>
            </a:r>
            <a:r>
              <a:rPr lang="en-US" sz="1200" b="0" i="1" baseline="0" dirty="0" smtClean="0"/>
              <a:t>physical </a:t>
            </a:r>
            <a:r>
              <a:rPr lang="en-US" sz="1200" b="0" i="0" baseline="0" dirty="0" smtClean="0"/>
              <a:t>feast in which they satiated their </a:t>
            </a:r>
            <a:r>
              <a:rPr lang="en-US" sz="1200" b="0" i="1" baseline="0" dirty="0" smtClean="0"/>
              <a:t>physical </a:t>
            </a:r>
            <a:r>
              <a:rPr lang="en-US" sz="1200" b="0" i="0" baseline="0" dirty="0" smtClean="0"/>
              <a:t>appetites, </a:t>
            </a:r>
            <a:r>
              <a:rPr lang="en-US" sz="1200" b="0" i="0" u="sng" baseline="0" dirty="0" smtClean="0"/>
              <a:t>cf. 3:1ff</a:t>
            </a:r>
            <a:r>
              <a:rPr lang="en-US" sz="1200" b="0" i="0" u="none" baseline="0" dirty="0" smtClean="0"/>
              <a:t>.  While we don’t do the same, we do sometimes desire to use </a:t>
            </a:r>
            <a:r>
              <a:rPr lang="en-US" sz="1200" b="0" i="1" u="none" baseline="0" dirty="0" smtClean="0"/>
              <a:t>physical </a:t>
            </a:r>
            <a:r>
              <a:rPr lang="en-US" sz="1200" b="0" i="0" u="none" baseline="0" dirty="0" smtClean="0"/>
              <a:t>“props” to manipulate the hearts and minds of the partakers; </a:t>
            </a:r>
            <a:r>
              <a:rPr lang="en-US" sz="1200" b="0" i="1" u="none" baseline="0" dirty="0" smtClean="0"/>
              <a:t>e.g. dimming the lights, humming</a:t>
            </a:r>
            <a:r>
              <a:rPr lang="en-US" sz="1200" b="0" i="0" u="none" baseline="0" dirty="0" smtClean="0"/>
              <a:t> </a:t>
            </a:r>
            <a:r>
              <a:rPr lang="en-US" sz="1200" b="0" i="1" u="none" baseline="0" dirty="0" smtClean="0"/>
              <a:t>during the partaking, etc. </a:t>
            </a:r>
            <a:r>
              <a:rPr lang="en-US" sz="1200" b="0" i="0" u="none" baseline="0" dirty="0" smtClean="0"/>
              <a:t> These </a:t>
            </a:r>
            <a:r>
              <a:rPr lang="en-US" sz="1200" b="0" i="1" u="none" baseline="0" dirty="0" smtClean="0"/>
              <a:t>physical </a:t>
            </a:r>
            <a:r>
              <a:rPr lang="en-US" sz="1200" b="0" i="0" u="none" baseline="0" dirty="0" smtClean="0"/>
              <a:t>efforts, or the </a:t>
            </a:r>
            <a:r>
              <a:rPr lang="en-US" sz="1200" b="0" i="1" u="none" baseline="0" dirty="0" smtClean="0"/>
              <a:t>physical </a:t>
            </a:r>
            <a:r>
              <a:rPr lang="en-US" sz="1200" b="0" i="0" u="none" baseline="0" dirty="0" smtClean="0"/>
              <a:t>desires which prompt them, do not accomplish the </a:t>
            </a:r>
            <a:r>
              <a:rPr lang="en-US" sz="1200" b="0" i="1" u="none" baseline="0" dirty="0" smtClean="0"/>
              <a:t>spiritual purpose </a:t>
            </a:r>
            <a:r>
              <a:rPr lang="en-US" sz="1200" b="0" i="0" u="none" baseline="0" dirty="0" smtClean="0"/>
              <a:t>of the Supper.</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baseline="0" dirty="0" smtClean="0"/>
              <a:t>Though there are benefits to understanding the </a:t>
            </a:r>
            <a:r>
              <a:rPr lang="en-US" sz="1200" b="0" i="1" u="none" baseline="0" dirty="0" smtClean="0"/>
              <a:t>physical pain </a:t>
            </a:r>
            <a:r>
              <a:rPr lang="en-US" sz="1200" b="0" i="0" u="none" baseline="0" dirty="0" smtClean="0"/>
              <a:t>and </a:t>
            </a:r>
            <a:r>
              <a:rPr lang="en-US" sz="1200" b="0" i="1" u="none" baseline="0" dirty="0" smtClean="0"/>
              <a:t>suffering </a:t>
            </a:r>
            <a:r>
              <a:rPr lang="en-US" sz="1200" b="0" i="0" u="none" baseline="0" dirty="0" smtClean="0"/>
              <a:t>of Jesus on the cross, consider a couple of questions: 1) What shape was the cross? 2) Did it include a peg/seat as was common at the time? 3) Where, exactly were the nails placed (wrists vs. hands; ankles or heels vs. feet)?  4) What size nails were used?   You see, the biblical accounts in the Gospels provide none of these details.  Why? None of these </a:t>
            </a:r>
            <a:r>
              <a:rPr lang="en-US" sz="1200" b="0" i="1" u="none" baseline="0" dirty="0" smtClean="0"/>
              <a:t>physical </a:t>
            </a:r>
            <a:r>
              <a:rPr lang="en-US" sz="1200" b="0" i="0" u="none" baseline="0" dirty="0" smtClean="0"/>
              <a:t>elements was the real point of Jesus’ death, nor should they be the point of </a:t>
            </a:r>
            <a:r>
              <a:rPr lang="en-US" sz="1200" b="0" i="1" u="none" baseline="0" dirty="0" smtClean="0"/>
              <a:t>spiritual remembrance </a:t>
            </a:r>
            <a:r>
              <a:rPr lang="en-US" sz="1200" b="0" i="0" u="none" baseline="0" dirty="0" smtClean="0"/>
              <a:t>of it.  We can appreciate the </a:t>
            </a:r>
            <a:r>
              <a:rPr lang="en-US" sz="1200" b="0" i="1" u="none" baseline="0" dirty="0" smtClean="0"/>
              <a:t>physical </a:t>
            </a:r>
            <a:r>
              <a:rPr lang="en-US" sz="1200" b="0" i="0" u="none" baseline="0" dirty="0" smtClean="0"/>
              <a:t>aspects of His suffering, but such is not really the</a:t>
            </a:r>
            <a:r>
              <a:rPr lang="en-US" sz="1200" b="0" i="1" u="none" baseline="0" dirty="0" smtClean="0"/>
              <a:t> spiritual point </a:t>
            </a:r>
            <a:r>
              <a:rPr lang="en-US" sz="1200" b="0" i="0" u="none" baseline="0" dirty="0" smtClean="0"/>
              <a:t>Jesus wants us to remember. </a:t>
            </a:r>
            <a:endParaRPr lang="en-US" sz="1200" b="0" i="0" dirty="0" smtClean="0"/>
          </a:p>
        </p:txBody>
      </p:sp>
      <p:sp>
        <p:nvSpPr>
          <p:cNvPr id="4" name="Slide Number Placeholder 3"/>
          <p:cNvSpPr>
            <a:spLocks noGrp="1"/>
          </p:cNvSpPr>
          <p:nvPr>
            <p:ph type="sldNum" sz="quarter" idx="10"/>
          </p:nvPr>
        </p:nvSpPr>
        <p:spPr/>
        <p:txBody>
          <a:bodyPr/>
          <a:lstStyle/>
          <a:p>
            <a:fld id="{E929D88C-FB57-4041-B290-1D1BC9ED2F9F}" type="slidenum">
              <a:rPr lang="en-US" smtClean="0"/>
              <a:t>5</a:t>
            </a:fld>
            <a:endParaRPr lang="en-US"/>
          </a:p>
        </p:txBody>
      </p:sp>
    </p:spTree>
    <p:extLst>
      <p:ext uri="{BB962C8B-B14F-4D97-AF65-F5344CB8AC3E}">
        <p14:creationId xmlns:p14="http://schemas.microsoft.com/office/powerpoint/2010/main" val="15294252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0" dirty="0" smtClean="0"/>
              <a:t>The Lord’s Supper was instituted without great fanfare by</a:t>
            </a:r>
            <a:r>
              <a:rPr lang="en-US" sz="1200" b="0" i="0" baseline="0" dirty="0" smtClean="0"/>
              <a:t> our Lord as a simple, sweet memorial to His sacrifice that allowed the accomplishment of God’s purpose (from before the foundation of the world, </a:t>
            </a:r>
            <a:r>
              <a:rPr lang="en-US" sz="1200" b="0" i="0" u="sng" baseline="0" dirty="0" smtClean="0"/>
              <a:t>Eph.1:3-8a</a:t>
            </a:r>
            <a:r>
              <a:rPr lang="en-US" sz="1200" b="0" i="0" u="none" baseline="0" dirty="0" smtClean="0"/>
              <a:t>).  God desires nothing more than to have fellowship with you eternally.  He allows us to have fellowship with one another and be bound together to Him through the death of His Son.  Our faithful, mindful, and understanding partaking of this Supper not only strengthens those bounds, it proclaims the benefits of them to all who see (and hopefully motivates them to share in it through their obedience). </a:t>
            </a:r>
            <a:endParaRPr lang="en-US" sz="1200" b="0" i="0" dirty="0" smtClean="0"/>
          </a:p>
        </p:txBody>
      </p:sp>
      <p:sp>
        <p:nvSpPr>
          <p:cNvPr id="4" name="Slide Number Placeholder 3"/>
          <p:cNvSpPr>
            <a:spLocks noGrp="1"/>
          </p:cNvSpPr>
          <p:nvPr>
            <p:ph type="sldNum" sz="quarter" idx="10"/>
          </p:nvPr>
        </p:nvSpPr>
        <p:spPr/>
        <p:txBody>
          <a:bodyPr/>
          <a:lstStyle/>
          <a:p>
            <a:fld id="{E929D88C-FB57-4041-B290-1D1BC9ED2F9F}" type="slidenum">
              <a:rPr lang="en-US" smtClean="0"/>
              <a:t>6</a:t>
            </a:fld>
            <a:endParaRPr lang="en-US"/>
          </a:p>
        </p:txBody>
      </p:sp>
    </p:spTree>
    <p:extLst>
      <p:ext uri="{BB962C8B-B14F-4D97-AF65-F5344CB8AC3E}">
        <p14:creationId xmlns:p14="http://schemas.microsoft.com/office/powerpoint/2010/main" val="15294252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DDDB04-BDC2-8D47-97EA-E77AE840E4FA}" type="datetimeFigureOut">
              <a:rPr lang="en-US" smtClean="0"/>
              <a:t>7/10/17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EBB517-9857-914D-974F-FE6BF794CE9B}" type="slidenum">
              <a:rPr lang="en-US" smtClean="0"/>
              <a:t>‹#›</a:t>
            </a:fld>
            <a:endParaRPr lang="en-US"/>
          </a:p>
        </p:txBody>
      </p:sp>
    </p:spTree>
    <p:extLst>
      <p:ext uri="{BB962C8B-B14F-4D97-AF65-F5344CB8AC3E}">
        <p14:creationId xmlns:p14="http://schemas.microsoft.com/office/powerpoint/2010/main" val="1459245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DDDB04-BDC2-8D47-97EA-E77AE840E4FA}" type="datetimeFigureOut">
              <a:rPr lang="en-US" smtClean="0"/>
              <a:t>7/10/17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EBB517-9857-914D-974F-FE6BF794CE9B}" type="slidenum">
              <a:rPr lang="en-US" smtClean="0"/>
              <a:t>‹#›</a:t>
            </a:fld>
            <a:endParaRPr lang="en-US"/>
          </a:p>
        </p:txBody>
      </p:sp>
    </p:spTree>
    <p:extLst>
      <p:ext uri="{BB962C8B-B14F-4D97-AF65-F5344CB8AC3E}">
        <p14:creationId xmlns:p14="http://schemas.microsoft.com/office/powerpoint/2010/main" val="1203356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DDDB04-BDC2-8D47-97EA-E77AE840E4FA}" type="datetimeFigureOut">
              <a:rPr lang="en-US" smtClean="0"/>
              <a:t>7/10/17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EBB517-9857-914D-974F-FE6BF794CE9B}" type="slidenum">
              <a:rPr lang="en-US" smtClean="0"/>
              <a:t>‹#›</a:t>
            </a:fld>
            <a:endParaRPr lang="en-US"/>
          </a:p>
        </p:txBody>
      </p:sp>
    </p:spTree>
    <p:extLst>
      <p:ext uri="{BB962C8B-B14F-4D97-AF65-F5344CB8AC3E}">
        <p14:creationId xmlns:p14="http://schemas.microsoft.com/office/powerpoint/2010/main" val="2585586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DDDB04-BDC2-8D47-97EA-E77AE840E4FA}" type="datetimeFigureOut">
              <a:rPr lang="en-US" smtClean="0"/>
              <a:t>7/10/17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EBB517-9857-914D-974F-FE6BF794CE9B}" type="slidenum">
              <a:rPr lang="en-US" smtClean="0"/>
              <a:t>‹#›</a:t>
            </a:fld>
            <a:endParaRPr lang="en-US"/>
          </a:p>
        </p:txBody>
      </p:sp>
    </p:spTree>
    <p:extLst>
      <p:ext uri="{BB962C8B-B14F-4D97-AF65-F5344CB8AC3E}">
        <p14:creationId xmlns:p14="http://schemas.microsoft.com/office/powerpoint/2010/main" val="247658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DDDB04-BDC2-8D47-97EA-E77AE840E4FA}" type="datetimeFigureOut">
              <a:rPr lang="en-US" smtClean="0"/>
              <a:t>7/10/17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EBB517-9857-914D-974F-FE6BF794CE9B}" type="slidenum">
              <a:rPr lang="en-US" smtClean="0"/>
              <a:t>‹#›</a:t>
            </a:fld>
            <a:endParaRPr lang="en-US"/>
          </a:p>
        </p:txBody>
      </p:sp>
    </p:spTree>
    <p:extLst>
      <p:ext uri="{BB962C8B-B14F-4D97-AF65-F5344CB8AC3E}">
        <p14:creationId xmlns:p14="http://schemas.microsoft.com/office/powerpoint/2010/main" val="2003383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DDDB04-BDC2-8D47-97EA-E77AE840E4FA}" type="datetimeFigureOut">
              <a:rPr lang="en-US" smtClean="0"/>
              <a:t>7/10/17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EBB517-9857-914D-974F-FE6BF794CE9B}" type="slidenum">
              <a:rPr lang="en-US" smtClean="0"/>
              <a:t>‹#›</a:t>
            </a:fld>
            <a:endParaRPr lang="en-US"/>
          </a:p>
        </p:txBody>
      </p:sp>
    </p:spTree>
    <p:extLst>
      <p:ext uri="{BB962C8B-B14F-4D97-AF65-F5344CB8AC3E}">
        <p14:creationId xmlns:p14="http://schemas.microsoft.com/office/powerpoint/2010/main" val="1978574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DDDB04-BDC2-8D47-97EA-E77AE840E4FA}" type="datetimeFigureOut">
              <a:rPr lang="en-US" smtClean="0"/>
              <a:t>7/10/17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EBB517-9857-914D-974F-FE6BF794CE9B}" type="slidenum">
              <a:rPr lang="en-US" smtClean="0"/>
              <a:t>‹#›</a:t>
            </a:fld>
            <a:endParaRPr lang="en-US"/>
          </a:p>
        </p:txBody>
      </p:sp>
    </p:spTree>
    <p:extLst>
      <p:ext uri="{BB962C8B-B14F-4D97-AF65-F5344CB8AC3E}">
        <p14:creationId xmlns:p14="http://schemas.microsoft.com/office/powerpoint/2010/main" val="3656744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DDDB04-BDC2-8D47-97EA-E77AE840E4FA}" type="datetimeFigureOut">
              <a:rPr lang="en-US" smtClean="0"/>
              <a:t>7/10/17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EBB517-9857-914D-974F-FE6BF794CE9B}" type="slidenum">
              <a:rPr lang="en-US" smtClean="0"/>
              <a:t>‹#›</a:t>
            </a:fld>
            <a:endParaRPr lang="en-US"/>
          </a:p>
        </p:txBody>
      </p:sp>
    </p:spTree>
    <p:extLst>
      <p:ext uri="{BB962C8B-B14F-4D97-AF65-F5344CB8AC3E}">
        <p14:creationId xmlns:p14="http://schemas.microsoft.com/office/powerpoint/2010/main" val="3988405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DDDB04-BDC2-8D47-97EA-E77AE840E4FA}" type="datetimeFigureOut">
              <a:rPr lang="en-US" smtClean="0"/>
              <a:t>7/10/17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EBB517-9857-914D-974F-FE6BF794CE9B}" type="slidenum">
              <a:rPr lang="en-US" smtClean="0"/>
              <a:t>‹#›</a:t>
            </a:fld>
            <a:endParaRPr lang="en-US"/>
          </a:p>
        </p:txBody>
      </p:sp>
    </p:spTree>
    <p:extLst>
      <p:ext uri="{BB962C8B-B14F-4D97-AF65-F5344CB8AC3E}">
        <p14:creationId xmlns:p14="http://schemas.microsoft.com/office/powerpoint/2010/main" val="1758406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DDDB04-BDC2-8D47-97EA-E77AE840E4FA}" type="datetimeFigureOut">
              <a:rPr lang="en-US" smtClean="0"/>
              <a:t>7/10/17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EBB517-9857-914D-974F-FE6BF794CE9B}" type="slidenum">
              <a:rPr lang="en-US" smtClean="0"/>
              <a:t>‹#›</a:t>
            </a:fld>
            <a:endParaRPr lang="en-US"/>
          </a:p>
        </p:txBody>
      </p:sp>
    </p:spTree>
    <p:extLst>
      <p:ext uri="{BB962C8B-B14F-4D97-AF65-F5344CB8AC3E}">
        <p14:creationId xmlns:p14="http://schemas.microsoft.com/office/powerpoint/2010/main" val="2920783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DDDB04-BDC2-8D47-97EA-E77AE840E4FA}" type="datetimeFigureOut">
              <a:rPr lang="en-US" smtClean="0"/>
              <a:t>7/10/17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EBB517-9857-914D-974F-FE6BF794CE9B}" type="slidenum">
              <a:rPr lang="en-US" smtClean="0"/>
              <a:t>‹#›</a:t>
            </a:fld>
            <a:endParaRPr lang="en-US"/>
          </a:p>
        </p:txBody>
      </p:sp>
    </p:spTree>
    <p:extLst>
      <p:ext uri="{BB962C8B-B14F-4D97-AF65-F5344CB8AC3E}">
        <p14:creationId xmlns:p14="http://schemas.microsoft.com/office/powerpoint/2010/main" val="188613398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DDDB04-BDC2-8D47-97EA-E77AE840E4FA}" type="datetimeFigureOut">
              <a:rPr lang="en-US" smtClean="0"/>
              <a:t>7/10/17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EBB517-9857-914D-974F-FE6BF794CE9B}" type="slidenum">
              <a:rPr lang="en-US" smtClean="0"/>
              <a:t>‹#›</a:t>
            </a:fld>
            <a:endParaRPr lang="en-US"/>
          </a:p>
        </p:txBody>
      </p:sp>
    </p:spTree>
    <p:extLst>
      <p:ext uri="{BB962C8B-B14F-4D97-AF65-F5344CB8AC3E}">
        <p14:creationId xmlns:p14="http://schemas.microsoft.com/office/powerpoint/2010/main" val="16348017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62808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141450" y="191951"/>
            <a:ext cx="5940583" cy="1612835"/>
          </a:xfrm>
        </p:spPr>
        <p:txBody>
          <a:bodyPr/>
          <a:lstStyle/>
          <a:p>
            <a:r>
              <a:rPr lang="en-US" dirty="0" smtClean="0">
                <a:solidFill>
                  <a:schemeClr val="bg2"/>
                </a:solidFill>
                <a:latin typeface="Baskerville"/>
                <a:cs typeface="Baskerville"/>
              </a:rPr>
              <a:t>Do we really understand</a:t>
            </a:r>
            <a:endParaRPr lang="en-US" dirty="0">
              <a:solidFill>
                <a:schemeClr val="bg2"/>
              </a:solidFill>
              <a:latin typeface="Baskerville"/>
              <a:cs typeface="Baskerville"/>
            </a:endParaRPr>
          </a:p>
        </p:txBody>
      </p:sp>
      <p:sp>
        <p:nvSpPr>
          <p:cNvPr id="3" name="Subtitle 2"/>
          <p:cNvSpPr>
            <a:spLocks noGrp="1"/>
          </p:cNvSpPr>
          <p:nvPr>
            <p:ph type="subTitle" idx="1"/>
          </p:nvPr>
        </p:nvSpPr>
        <p:spPr>
          <a:xfrm>
            <a:off x="3052331" y="5540617"/>
            <a:ext cx="6029702" cy="1145403"/>
          </a:xfrm>
        </p:spPr>
        <p:txBody>
          <a:bodyPr anchor="ctr"/>
          <a:lstStyle/>
          <a:p>
            <a:r>
              <a:rPr lang="en-US" u="sng" dirty="0" smtClean="0">
                <a:solidFill>
                  <a:schemeClr val="bg1"/>
                </a:solidFill>
                <a:latin typeface="Baskerville"/>
                <a:cs typeface="Baskerville"/>
              </a:rPr>
              <a:t>1Corinthians 11:17-34</a:t>
            </a:r>
            <a:endParaRPr lang="en-US" u="sng" dirty="0">
              <a:solidFill>
                <a:schemeClr val="bg1"/>
              </a:solidFill>
              <a:latin typeface="Baskerville"/>
              <a:cs typeface="Baskerville"/>
            </a:endParaRPr>
          </a:p>
        </p:txBody>
      </p:sp>
      <p:sp>
        <p:nvSpPr>
          <p:cNvPr id="7" name="TextBox 6"/>
          <p:cNvSpPr txBox="1"/>
          <p:nvPr/>
        </p:nvSpPr>
        <p:spPr>
          <a:xfrm>
            <a:off x="7701383" y="2201993"/>
            <a:ext cx="1047151" cy="2646878"/>
          </a:xfrm>
          <a:prstGeom prst="rect">
            <a:avLst/>
          </a:prstGeom>
          <a:noFill/>
        </p:spPr>
        <p:txBody>
          <a:bodyPr wrap="square" rtlCol="0" anchor="ctr">
            <a:spAutoFit/>
          </a:bodyPr>
          <a:lstStyle/>
          <a:p>
            <a:r>
              <a:rPr lang="en-US" sz="16600" dirty="0" smtClean="0">
                <a:solidFill>
                  <a:srgbClr val="FFFFFF"/>
                </a:solidFill>
                <a:latin typeface="Baskerville"/>
                <a:cs typeface="Baskerville"/>
              </a:rPr>
              <a:t>?</a:t>
            </a:r>
            <a:endParaRPr lang="en-US" sz="16600" dirty="0">
              <a:solidFill>
                <a:srgbClr val="FFFFFF"/>
              </a:solidFill>
              <a:latin typeface="Baskerville"/>
              <a:cs typeface="Baskerville"/>
            </a:endParaRPr>
          </a:p>
        </p:txBody>
      </p:sp>
    </p:spTree>
    <p:extLst>
      <p:ext uri="{BB962C8B-B14F-4D97-AF65-F5344CB8AC3E}">
        <p14:creationId xmlns:p14="http://schemas.microsoft.com/office/powerpoint/2010/main" val="373840711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dissolve">
                                      <p:cBhvr>
                                        <p:cTn id="11" dur="500"/>
                                        <p:tgtEl>
                                          <p:spTgt spid="7"/>
                                        </p:tgtEl>
                                      </p:cBhvr>
                                    </p:animEffect>
                                  </p:childTnLst>
                                </p:cTn>
                              </p:par>
                            </p:childTnLst>
                          </p:cTn>
                        </p:par>
                        <p:par>
                          <p:cTn id="12" fill="hold">
                            <p:stCondLst>
                              <p:cond delay="1000"/>
                            </p:stCondLst>
                            <p:childTnLst>
                              <p:par>
                                <p:cTn id="13" presetID="9" presetClass="entr" presetSubtype="0" fill="hold" grpId="0" nodeType="afterEffect">
                                  <p:stCondLst>
                                    <p:cond delay="100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dissolve">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876685" cy="2896820"/>
          </a:xfrm>
          <a:solidFill>
            <a:srgbClr val="C75F0B"/>
          </a:solidFill>
        </p:spPr>
        <p:txBody>
          <a:bodyPr>
            <a:normAutofit fontScale="90000"/>
          </a:bodyPr>
          <a:lstStyle/>
          <a:p>
            <a:r>
              <a:rPr lang="en-US" sz="3100" b="1" u="sng" dirty="0" smtClean="0">
                <a:solidFill>
                  <a:schemeClr val="bg1"/>
                </a:solidFill>
              </a:rPr>
              <a:t>1Corinthians 11:17-34</a:t>
            </a:r>
            <a:r>
              <a:rPr lang="en-US" b="1" dirty="0" smtClean="0"/>
              <a:t/>
            </a:r>
            <a:br>
              <a:rPr lang="en-US" b="1" dirty="0" smtClean="0"/>
            </a:br>
            <a:r>
              <a:rPr lang="en-US" sz="4000" b="1" dirty="0" smtClean="0"/>
              <a:t>“Yes,” for the most part, we get the </a:t>
            </a:r>
            <a:r>
              <a:rPr lang="en-US" sz="4000" b="1" i="1" dirty="0" smtClean="0"/>
              <a:t>details </a:t>
            </a:r>
            <a:r>
              <a:rPr lang="en-US" sz="4000" b="1" dirty="0" smtClean="0"/>
              <a:t>of it, like…</a:t>
            </a:r>
            <a:endParaRPr lang="en-US" sz="4000" b="1" dirty="0"/>
          </a:p>
        </p:txBody>
      </p:sp>
      <p:pic>
        <p:nvPicPr>
          <p:cNvPr id="6" name="Content Placeholder 5" descr="LSelements.jpg"/>
          <p:cNvPicPr>
            <a:picLocks noGrp="1" noChangeAspect="1"/>
          </p:cNvPicPr>
          <p:nvPr>
            <p:ph idx="1"/>
          </p:nvPr>
        </p:nvPicPr>
        <p:blipFill>
          <a:blip r:embed="rId3">
            <a:extLst>
              <a:ext uri="{28A0092B-C50C-407E-A947-70E740481C1C}">
                <a14:useLocalDpi xmlns:a14="http://schemas.microsoft.com/office/drawing/2010/main" val="0"/>
              </a:ext>
            </a:extLst>
          </a:blip>
          <a:srcRect t="1115" b="1115"/>
          <a:stretch>
            <a:fillRect/>
          </a:stretch>
        </p:blipFill>
        <p:spPr>
          <a:xfrm>
            <a:off x="3876685" y="0"/>
            <a:ext cx="5267315" cy="2896820"/>
          </a:xfrm>
        </p:spPr>
      </p:pic>
      <p:sp>
        <p:nvSpPr>
          <p:cNvPr id="7" name="TextBox 6"/>
          <p:cNvSpPr txBox="1"/>
          <p:nvPr/>
        </p:nvSpPr>
        <p:spPr>
          <a:xfrm>
            <a:off x="579275" y="2963414"/>
            <a:ext cx="8102419" cy="3539430"/>
          </a:xfrm>
          <a:prstGeom prst="rect">
            <a:avLst/>
          </a:prstGeom>
          <a:noFill/>
        </p:spPr>
        <p:txBody>
          <a:bodyPr wrap="square" rtlCol="0">
            <a:spAutoFit/>
          </a:bodyPr>
          <a:lstStyle/>
          <a:p>
            <a:r>
              <a:rPr lang="en-US" sz="2800" b="1" dirty="0" smtClean="0"/>
              <a:t>The </a:t>
            </a:r>
            <a:r>
              <a:rPr lang="en-US" sz="2800" b="1" i="1" dirty="0" smtClean="0"/>
              <a:t>what:</a:t>
            </a:r>
          </a:p>
          <a:p>
            <a:pPr marL="742950" lvl="1" indent="-285750">
              <a:buFont typeface="Arial"/>
              <a:buChar char="•"/>
            </a:pPr>
            <a:r>
              <a:rPr lang="en-US" sz="2400" b="1" dirty="0" smtClean="0"/>
              <a:t>Unleavened Bread, </a:t>
            </a:r>
            <a:r>
              <a:rPr lang="en-US" sz="2400" b="1" u="sng" dirty="0" smtClean="0">
                <a:solidFill>
                  <a:schemeClr val="accent6">
                    <a:lumMod val="50000"/>
                  </a:schemeClr>
                </a:solidFill>
              </a:rPr>
              <a:t>vv.23-24</a:t>
            </a:r>
            <a:endParaRPr lang="en-US" sz="2400" b="1" dirty="0" smtClean="0">
              <a:solidFill>
                <a:schemeClr val="accent6">
                  <a:lumMod val="50000"/>
                </a:schemeClr>
              </a:solidFill>
            </a:endParaRPr>
          </a:p>
          <a:p>
            <a:pPr marL="742950" lvl="1" indent="-285750">
              <a:spcAft>
                <a:spcPts val="1200"/>
              </a:spcAft>
              <a:buFont typeface="Arial"/>
              <a:buChar char="•"/>
            </a:pPr>
            <a:r>
              <a:rPr lang="en-US" sz="2400" b="1" dirty="0" smtClean="0"/>
              <a:t>Fruit of the Vine </a:t>
            </a:r>
            <a:r>
              <a:rPr lang="en-US" sz="2400" b="1" u="sng" dirty="0" smtClean="0">
                <a:solidFill>
                  <a:srgbClr val="984807"/>
                </a:solidFill>
              </a:rPr>
              <a:t>v.25</a:t>
            </a:r>
            <a:r>
              <a:rPr lang="en-US" sz="2400" b="1" dirty="0">
                <a:solidFill>
                  <a:srgbClr val="984807"/>
                </a:solidFill>
              </a:rPr>
              <a:t> </a:t>
            </a:r>
            <a:endParaRPr lang="en-US" sz="2400" b="1" dirty="0" smtClean="0">
              <a:solidFill>
                <a:srgbClr val="984807"/>
              </a:solidFill>
            </a:endParaRPr>
          </a:p>
          <a:p>
            <a:r>
              <a:rPr lang="en-US" sz="2800" b="1" dirty="0" smtClean="0"/>
              <a:t>The </a:t>
            </a:r>
            <a:r>
              <a:rPr lang="en-US" sz="2800" b="1" i="1" dirty="0" smtClean="0"/>
              <a:t>when:</a:t>
            </a:r>
          </a:p>
          <a:p>
            <a:pPr marL="800100" lvl="1" indent="-342900">
              <a:buFont typeface="Arial"/>
              <a:buChar char="•"/>
            </a:pPr>
            <a:r>
              <a:rPr lang="en-US" sz="2400" b="1" dirty="0" smtClean="0"/>
              <a:t>On the first day of the week, </a:t>
            </a:r>
            <a:r>
              <a:rPr lang="en-US" sz="2400" b="1" u="sng" dirty="0" smtClean="0">
                <a:solidFill>
                  <a:srgbClr val="984807"/>
                </a:solidFill>
              </a:rPr>
              <a:t>v.18</a:t>
            </a:r>
            <a:r>
              <a:rPr lang="en-US" sz="2400" b="1" dirty="0" smtClean="0">
                <a:solidFill>
                  <a:srgbClr val="984807"/>
                </a:solidFill>
              </a:rPr>
              <a:t> </a:t>
            </a:r>
            <a:r>
              <a:rPr lang="en-US" sz="2400" b="1" dirty="0" smtClean="0">
                <a:sym typeface="Wingdings"/>
              </a:rPr>
              <a:t> </a:t>
            </a:r>
            <a:r>
              <a:rPr lang="en-US" sz="2400" b="1" u="sng" dirty="0" smtClean="0">
                <a:solidFill>
                  <a:srgbClr val="984807"/>
                </a:solidFill>
                <a:sym typeface="Wingdings"/>
              </a:rPr>
              <a:t>16:1-2</a:t>
            </a:r>
          </a:p>
          <a:p>
            <a:pPr marL="800100" lvl="1" indent="-342900">
              <a:spcAft>
                <a:spcPts val="1200"/>
              </a:spcAft>
              <a:buFont typeface="Arial"/>
              <a:buChar char="•"/>
            </a:pPr>
            <a:r>
              <a:rPr lang="en-US" sz="2400" b="1" dirty="0" smtClean="0">
                <a:sym typeface="Wingdings"/>
              </a:rPr>
              <a:t>And on </a:t>
            </a:r>
            <a:r>
              <a:rPr lang="en-US" sz="2400" b="1" i="1" dirty="0" smtClean="0">
                <a:sym typeface="Wingdings"/>
              </a:rPr>
              <a:t>every </a:t>
            </a:r>
            <a:r>
              <a:rPr lang="en-US" sz="2400" b="1" dirty="0" smtClean="0">
                <a:sym typeface="Wingdings"/>
              </a:rPr>
              <a:t>first day of the week, </a:t>
            </a:r>
            <a:r>
              <a:rPr lang="en-US" sz="2400" b="1" u="sng" dirty="0" smtClean="0">
                <a:solidFill>
                  <a:srgbClr val="984807"/>
                </a:solidFill>
                <a:sym typeface="Wingdings"/>
              </a:rPr>
              <a:t>Acts 20:7</a:t>
            </a:r>
            <a:r>
              <a:rPr lang="en-US" sz="2400" b="1" dirty="0" smtClean="0">
                <a:solidFill>
                  <a:srgbClr val="984807"/>
                </a:solidFill>
                <a:sym typeface="Wingdings"/>
              </a:rPr>
              <a:t> </a:t>
            </a:r>
            <a:r>
              <a:rPr lang="en-US" sz="2400" b="1" dirty="0" smtClean="0">
                <a:sym typeface="Wingdings"/>
              </a:rPr>
              <a:t> </a:t>
            </a:r>
            <a:r>
              <a:rPr lang="en-US" sz="2400" b="1" u="sng" dirty="0" smtClean="0">
                <a:solidFill>
                  <a:srgbClr val="984807"/>
                </a:solidFill>
                <a:sym typeface="Wingdings"/>
              </a:rPr>
              <a:t>Ex.20:8</a:t>
            </a:r>
            <a:endParaRPr lang="en-US" sz="2400" b="1" dirty="0" smtClean="0">
              <a:solidFill>
                <a:srgbClr val="984807"/>
              </a:solidFill>
              <a:sym typeface="Wingdings"/>
            </a:endParaRPr>
          </a:p>
          <a:p>
            <a:r>
              <a:rPr lang="en-US" sz="2800" b="1" dirty="0" smtClean="0">
                <a:sym typeface="Wingdings"/>
              </a:rPr>
              <a:t>The </a:t>
            </a:r>
            <a:r>
              <a:rPr lang="en-US" sz="2800" b="1" i="1" dirty="0" smtClean="0">
                <a:sym typeface="Wingdings"/>
              </a:rPr>
              <a:t>how: </a:t>
            </a:r>
            <a:endParaRPr lang="en-US" sz="2800" b="1" dirty="0" smtClean="0">
              <a:sym typeface="Wingdings"/>
            </a:endParaRPr>
          </a:p>
          <a:p>
            <a:pPr marL="800100" lvl="1" indent="-342900">
              <a:buFont typeface="Arial"/>
              <a:buChar char="•"/>
            </a:pPr>
            <a:r>
              <a:rPr lang="en-US" sz="2400" b="1" i="1" dirty="0" smtClean="0">
                <a:sym typeface="Wingdings"/>
              </a:rPr>
              <a:t>Worthily </a:t>
            </a:r>
            <a:r>
              <a:rPr lang="en-US" sz="2400" b="1" dirty="0" smtClean="0">
                <a:sym typeface="Wingdings"/>
              </a:rPr>
              <a:t>and with </a:t>
            </a:r>
            <a:r>
              <a:rPr lang="en-US" sz="2400" b="1" i="1" dirty="0" smtClean="0">
                <a:sym typeface="Wingdings"/>
              </a:rPr>
              <a:t>self-examination, </a:t>
            </a:r>
            <a:r>
              <a:rPr lang="en-US" sz="2400" b="1" u="sng" dirty="0" smtClean="0">
                <a:solidFill>
                  <a:srgbClr val="984807"/>
                </a:solidFill>
                <a:sym typeface="Wingdings"/>
              </a:rPr>
              <a:t>vv.27-28</a:t>
            </a:r>
            <a:endParaRPr lang="en-US" sz="2400" b="1" dirty="0" smtClean="0">
              <a:solidFill>
                <a:srgbClr val="984807"/>
              </a:solidFill>
              <a:sym typeface="Wingdings"/>
            </a:endParaRPr>
          </a:p>
        </p:txBody>
      </p:sp>
    </p:spTree>
    <p:extLst>
      <p:ext uri="{BB962C8B-B14F-4D97-AF65-F5344CB8AC3E}">
        <p14:creationId xmlns:p14="http://schemas.microsoft.com/office/powerpoint/2010/main" val="366606679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100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p:tgtEl>
                                          <p:spTgt spid="7">
                                            <p:txEl>
                                              <p:pRg st="0" end="0"/>
                                            </p:txEl>
                                          </p:spTgt>
                                        </p:tgtEl>
                                        <p:attrNameLst>
                                          <p:attrName>ppt_y</p:attrName>
                                        </p:attrNameLst>
                                      </p:cBhvr>
                                      <p:tavLst>
                                        <p:tav tm="0">
                                          <p:val>
                                            <p:strVal val="#ppt_y-#ppt_h*1.125000"/>
                                          </p:val>
                                        </p:tav>
                                        <p:tav tm="100000">
                                          <p:val>
                                            <p:strVal val="#ppt_y"/>
                                          </p:val>
                                        </p:tav>
                                      </p:tavLst>
                                    </p:anim>
                                    <p:animEffect transition="in" filter="wipe(down)">
                                      <p:cBhvr>
                                        <p:cTn id="8" dur="500"/>
                                        <p:tgtEl>
                                          <p:spTgt spid="7">
                                            <p:txEl>
                                              <p:pRg st="0" end="0"/>
                                            </p:txEl>
                                          </p:spTgt>
                                        </p:tgtEl>
                                      </p:cBhvr>
                                    </p:animEffect>
                                  </p:childTnLst>
                                </p:cTn>
                              </p:par>
                            </p:childTnLst>
                          </p:cTn>
                        </p:par>
                        <p:par>
                          <p:cTn id="9" fill="hold">
                            <p:stCondLst>
                              <p:cond delay="1500"/>
                            </p:stCondLst>
                            <p:childTnLst>
                              <p:par>
                                <p:cTn id="10" presetID="12" presetClass="entr" presetSubtype="8" fill="hold" nodeType="afterEffect">
                                  <p:stCondLst>
                                    <p:cond delay="1000"/>
                                  </p:stCondLst>
                                  <p:childTnLst>
                                    <p:set>
                                      <p:cBhvr>
                                        <p:cTn id="11" dur="1" fill="hold">
                                          <p:stCondLst>
                                            <p:cond delay="0"/>
                                          </p:stCondLst>
                                        </p:cTn>
                                        <p:tgtEl>
                                          <p:spTgt spid="7">
                                            <p:txEl>
                                              <p:pRg st="1" end="1"/>
                                            </p:txEl>
                                          </p:spTgt>
                                        </p:tgtEl>
                                        <p:attrNameLst>
                                          <p:attrName>style.visibility</p:attrName>
                                        </p:attrNameLst>
                                      </p:cBhvr>
                                      <p:to>
                                        <p:strVal val="visible"/>
                                      </p:to>
                                    </p:set>
                                    <p:anim calcmode="lin" valueType="num">
                                      <p:cBhvr additive="base">
                                        <p:cTn id="12" dur="500"/>
                                        <p:tgtEl>
                                          <p:spTgt spid="7">
                                            <p:txEl>
                                              <p:pRg st="1" end="1"/>
                                            </p:txEl>
                                          </p:spTgt>
                                        </p:tgtEl>
                                        <p:attrNameLst>
                                          <p:attrName>ppt_x</p:attrName>
                                        </p:attrNameLst>
                                      </p:cBhvr>
                                      <p:tavLst>
                                        <p:tav tm="0">
                                          <p:val>
                                            <p:strVal val="#ppt_x-#ppt_w*1.125000"/>
                                          </p:val>
                                        </p:tav>
                                        <p:tav tm="100000">
                                          <p:val>
                                            <p:strVal val="#ppt_x"/>
                                          </p:val>
                                        </p:tav>
                                      </p:tavLst>
                                    </p:anim>
                                    <p:animEffect transition="in" filter="wipe(right)">
                                      <p:cBhvr>
                                        <p:cTn id="13" dur="500"/>
                                        <p:tgtEl>
                                          <p:spTgt spid="7">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8" fill="hold" nodeType="clickEffect">
                                  <p:stCondLst>
                                    <p:cond delay="0"/>
                                  </p:stCondLst>
                                  <p:childTnLst>
                                    <p:set>
                                      <p:cBhvr>
                                        <p:cTn id="17" dur="1" fill="hold">
                                          <p:stCondLst>
                                            <p:cond delay="0"/>
                                          </p:stCondLst>
                                        </p:cTn>
                                        <p:tgtEl>
                                          <p:spTgt spid="7">
                                            <p:txEl>
                                              <p:pRg st="2" end="2"/>
                                            </p:txEl>
                                          </p:spTgt>
                                        </p:tgtEl>
                                        <p:attrNameLst>
                                          <p:attrName>style.visibility</p:attrName>
                                        </p:attrNameLst>
                                      </p:cBhvr>
                                      <p:to>
                                        <p:strVal val="visible"/>
                                      </p:to>
                                    </p:set>
                                    <p:anim calcmode="lin" valueType="num">
                                      <p:cBhvr additive="base">
                                        <p:cTn id="18" dur="500"/>
                                        <p:tgtEl>
                                          <p:spTgt spid="7">
                                            <p:txEl>
                                              <p:pRg st="2" end="2"/>
                                            </p:txEl>
                                          </p:spTgt>
                                        </p:tgtEl>
                                        <p:attrNameLst>
                                          <p:attrName>ppt_x</p:attrName>
                                        </p:attrNameLst>
                                      </p:cBhvr>
                                      <p:tavLst>
                                        <p:tav tm="0">
                                          <p:val>
                                            <p:strVal val="#ppt_x-#ppt_w*1.125000"/>
                                          </p:val>
                                        </p:tav>
                                        <p:tav tm="100000">
                                          <p:val>
                                            <p:strVal val="#ppt_x"/>
                                          </p:val>
                                        </p:tav>
                                      </p:tavLst>
                                    </p:anim>
                                    <p:animEffect transition="in" filter="wipe(right)">
                                      <p:cBhvr>
                                        <p:cTn id="19" dur="500"/>
                                        <p:tgtEl>
                                          <p:spTgt spid="7">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1" fill="hold" nodeType="clickEffect">
                                  <p:stCondLst>
                                    <p:cond delay="0"/>
                                  </p:stCondLst>
                                  <p:childTnLst>
                                    <p:set>
                                      <p:cBhvr>
                                        <p:cTn id="23" dur="1" fill="hold">
                                          <p:stCondLst>
                                            <p:cond delay="0"/>
                                          </p:stCondLst>
                                        </p:cTn>
                                        <p:tgtEl>
                                          <p:spTgt spid="7">
                                            <p:txEl>
                                              <p:pRg st="3" end="3"/>
                                            </p:txEl>
                                          </p:spTgt>
                                        </p:tgtEl>
                                        <p:attrNameLst>
                                          <p:attrName>style.visibility</p:attrName>
                                        </p:attrNameLst>
                                      </p:cBhvr>
                                      <p:to>
                                        <p:strVal val="visible"/>
                                      </p:to>
                                    </p:set>
                                    <p:anim calcmode="lin" valueType="num">
                                      <p:cBhvr additive="base">
                                        <p:cTn id="24" dur="500"/>
                                        <p:tgtEl>
                                          <p:spTgt spid="7">
                                            <p:txEl>
                                              <p:pRg st="3" end="3"/>
                                            </p:txEl>
                                          </p:spTgt>
                                        </p:tgtEl>
                                        <p:attrNameLst>
                                          <p:attrName>ppt_y</p:attrName>
                                        </p:attrNameLst>
                                      </p:cBhvr>
                                      <p:tavLst>
                                        <p:tav tm="0">
                                          <p:val>
                                            <p:strVal val="#ppt_y-#ppt_h*1.125000"/>
                                          </p:val>
                                        </p:tav>
                                        <p:tav tm="100000">
                                          <p:val>
                                            <p:strVal val="#ppt_y"/>
                                          </p:val>
                                        </p:tav>
                                      </p:tavLst>
                                    </p:anim>
                                    <p:animEffect transition="in" filter="wipe(down)">
                                      <p:cBhvr>
                                        <p:cTn id="25" dur="500"/>
                                        <p:tgtEl>
                                          <p:spTgt spid="7">
                                            <p:txEl>
                                              <p:pRg st="3" end="3"/>
                                            </p:txEl>
                                          </p:spTgt>
                                        </p:tgtEl>
                                      </p:cBhvr>
                                    </p:animEffect>
                                  </p:childTnLst>
                                </p:cTn>
                              </p:par>
                            </p:childTnLst>
                          </p:cTn>
                        </p:par>
                        <p:par>
                          <p:cTn id="26" fill="hold">
                            <p:stCondLst>
                              <p:cond delay="500"/>
                            </p:stCondLst>
                            <p:childTnLst>
                              <p:par>
                                <p:cTn id="27" presetID="12" presetClass="entr" presetSubtype="8" fill="hold" nodeType="afterEffect">
                                  <p:stCondLst>
                                    <p:cond delay="0"/>
                                  </p:stCondLst>
                                  <p:childTnLst>
                                    <p:set>
                                      <p:cBhvr>
                                        <p:cTn id="28" dur="1" fill="hold">
                                          <p:stCondLst>
                                            <p:cond delay="0"/>
                                          </p:stCondLst>
                                        </p:cTn>
                                        <p:tgtEl>
                                          <p:spTgt spid="7">
                                            <p:txEl>
                                              <p:pRg st="4" end="4"/>
                                            </p:txEl>
                                          </p:spTgt>
                                        </p:tgtEl>
                                        <p:attrNameLst>
                                          <p:attrName>style.visibility</p:attrName>
                                        </p:attrNameLst>
                                      </p:cBhvr>
                                      <p:to>
                                        <p:strVal val="visible"/>
                                      </p:to>
                                    </p:set>
                                    <p:anim calcmode="lin" valueType="num">
                                      <p:cBhvr additive="base">
                                        <p:cTn id="29" dur="500"/>
                                        <p:tgtEl>
                                          <p:spTgt spid="7">
                                            <p:txEl>
                                              <p:pRg st="4" end="4"/>
                                            </p:txEl>
                                          </p:spTgt>
                                        </p:tgtEl>
                                        <p:attrNameLst>
                                          <p:attrName>ppt_x</p:attrName>
                                        </p:attrNameLst>
                                      </p:cBhvr>
                                      <p:tavLst>
                                        <p:tav tm="0">
                                          <p:val>
                                            <p:strVal val="#ppt_x-#ppt_w*1.125000"/>
                                          </p:val>
                                        </p:tav>
                                        <p:tav tm="100000">
                                          <p:val>
                                            <p:strVal val="#ppt_x"/>
                                          </p:val>
                                        </p:tav>
                                      </p:tavLst>
                                    </p:anim>
                                    <p:animEffect transition="in" filter="wipe(right)">
                                      <p:cBhvr>
                                        <p:cTn id="30" dur="500"/>
                                        <p:tgtEl>
                                          <p:spTgt spid="7">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8" fill="hold" nodeType="clickEffect">
                                  <p:stCondLst>
                                    <p:cond delay="0"/>
                                  </p:stCondLst>
                                  <p:childTnLst>
                                    <p:set>
                                      <p:cBhvr>
                                        <p:cTn id="34" dur="1" fill="hold">
                                          <p:stCondLst>
                                            <p:cond delay="0"/>
                                          </p:stCondLst>
                                        </p:cTn>
                                        <p:tgtEl>
                                          <p:spTgt spid="7">
                                            <p:txEl>
                                              <p:pRg st="5" end="5"/>
                                            </p:txEl>
                                          </p:spTgt>
                                        </p:tgtEl>
                                        <p:attrNameLst>
                                          <p:attrName>style.visibility</p:attrName>
                                        </p:attrNameLst>
                                      </p:cBhvr>
                                      <p:to>
                                        <p:strVal val="visible"/>
                                      </p:to>
                                    </p:set>
                                    <p:anim calcmode="lin" valueType="num">
                                      <p:cBhvr additive="base">
                                        <p:cTn id="35" dur="500"/>
                                        <p:tgtEl>
                                          <p:spTgt spid="7">
                                            <p:txEl>
                                              <p:pRg st="5" end="5"/>
                                            </p:txEl>
                                          </p:spTgt>
                                        </p:tgtEl>
                                        <p:attrNameLst>
                                          <p:attrName>ppt_x</p:attrName>
                                        </p:attrNameLst>
                                      </p:cBhvr>
                                      <p:tavLst>
                                        <p:tav tm="0">
                                          <p:val>
                                            <p:strVal val="#ppt_x-#ppt_w*1.125000"/>
                                          </p:val>
                                        </p:tav>
                                        <p:tav tm="100000">
                                          <p:val>
                                            <p:strVal val="#ppt_x"/>
                                          </p:val>
                                        </p:tav>
                                      </p:tavLst>
                                    </p:anim>
                                    <p:animEffect transition="in" filter="wipe(right)">
                                      <p:cBhvr>
                                        <p:cTn id="36" dur="500"/>
                                        <p:tgtEl>
                                          <p:spTgt spid="7">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2" presetClass="entr" presetSubtype="1" fill="hold" nodeType="clickEffect">
                                  <p:stCondLst>
                                    <p:cond delay="0"/>
                                  </p:stCondLst>
                                  <p:childTnLst>
                                    <p:set>
                                      <p:cBhvr>
                                        <p:cTn id="40" dur="1" fill="hold">
                                          <p:stCondLst>
                                            <p:cond delay="0"/>
                                          </p:stCondLst>
                                        </p:cTn>
                                        <p:tgtEl>
                                          <p:spTgt spid="7">
                                            <p:txEl>
                                              <p:pRg st="6" end="6"/>
                                            </p:txEl>
                                          </p:spTgt>
                                        </p:tgtEl>
                                        <p:attrNameLst>
                                          <p:attrName>style.visibility</p:attrName>
                                        </p:attrNameLst>
                                      </p:cBhvr>
                                      <p:to>
                                        <p:strVal val="visible"/>
                                      </p:to>
                                    </p:set>
                                    <p:anim calcmode="lin" valueType="num">
                                      <p:cBhvr additive="base">
                                        <p:cTn id="41" dur="500"/>
                                        <p:tgtEl>
                                          <p:spTgt spid="7">
                                            <p:txEl>
                                              <p:pRg st="6" end="6"/>
                                            </p:txEl>
                                          </p:spTgt>
                                        </p:tgtEl>
                                        <p:attrNameLst>
                                          <p:attrName>ppt_y</p:attrName>
                                        </p:attrNameLst>
                                      </p:cBhvr>
                                      <p:tavLst>
                                        <p:tav tm="0">
                                          <p:val>
                                            <p:strVal val="#ppt_y-#ppt_h*1.125000"/>
                                          </p:val>
                                        </p:tav>
                                        <p:tav tm="100000">
                                          <p:val>
                                            <p:strVal val="#ppt_y"/>
                                          </p:val>
                                        </p:tav>
                                      </p:tavLst>
                                    </p:anim>
                                    <p:animEffect transition="in" filter="wipe(down)">
                                      <p:cBhvr>
                                        <p:cTn id="42" dur="500"/>
                                        <p:tgtEl>
                                          <p:spTgt spid="7">
                                            <p:txEl>
                                              <p:pRg st="6" end="6"/>
                                            </p:txEl>
                                          </p:spTgt>
                                        </p:tgtEl>
                                      </p:cBhvr>
                                    </p:animEffect>
                                  </p:childTnLst>
                                </p:cTn>
                              </p:par>
                            </p:childTnLst>
                          </p:cTn>
                        </p:par>
                        <p:par>
                          <p:cTn id="43" fill="hold">
                            <p:stCondLst>
                              <p:cond delay="500"/>
                            </p:stCondLst>
                            <p:childTnLst>
                              <p:par>
                                <p:cTn id="44" presetID="12" presetClass="entr" presetSubtype="8" fill="hold" nodeType="afterEffect">
                                  <p:stCondLst>
                                    <p:cond delay="0"/>
                                  </p:stCondLst>
                                  <p:childTnLst>
                                    <p:set>
                                      <p:cBhvr>
                                        <p:cTn id="45" dur="1" fill="hold">
                                          <p:stCondLst>
                                            <p:cond delay="0"/>
                                          </p:stCondLst>
                                        </p:cTn>
                                        <p:tgtEl>
                                          <p:spTgt spid="7">
                                            <p:txEl>
                                              <p:pRg st="7" end="7"/>
                                            </p:txEl>
                                          </p:spTgt>
                                        </p:tgtEl>
                                        <p:attrNameLst>
                                          <p:attrName>style.visibility</p:attrName>
                                        </p:attrNameLst>
                                      </p:cBhvr>
                                      <p:to>
                                        <p:strVal val="visible"/>
                                      </p:to>
                                    </p:set>
                                    <p:anim calcmode="lin" valueType="num">
                                      <p:cBhvr additive="base">
                                        <p:cTn id="46" dur="500"/>
                                        <p:tgtEl>
                                          <p:spTgt spid="7">
                                            <p:txEl>
                                              <p:pRg st="7" end="7"/>
                                            </p:txEl>
                                          </p:spTgt>
                                        </p:tgtEl>
                                        <p:attrNameLst>
                                          <p:attrName>ppt_x</p:attrName>
                                        </p:attrNameLst>
                                      </p:cBhvr>
                                      <p:tavLst>
                                        <p:tav tm="0">
                                          <p:val>
                                            <p:strVal val="#ppt_x-#ppt_w*1.125000"/>
                                          </p:val>
                                        </p:tav>
                                        <p:tav tm="100000">
                                          <p:val>
                                            <p:strVal val="#ppt_x"/>
                                          </p:val>
                                        </p:tav>
                                      </p:tavLst>
                                    </p:anim>
                                    <p:animEffect transition="in" filter="wipe(right)">
                                      <p:cBhvr>
                                        <p:cTn id="47"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876685" cy="2896820"/>
          </a:xfrm>
          <a:solidFill>
            <a:srgbClr val="C75F0B"/>
          </a:solidFill>
        </p:spPr>
        <p:txBody>
          <a:bodyPr>
            <a:normAutofit/>
          </a:bodyPr>
          <a:lstStyle/>
          <a:p>
            <a:r>
              <a:rPr lang="en-US" sz="3100" b="1" u="sng" dirty="0" smtClean="0">
                <a:solidFill>
                  <a:schemeClr val="bg1"/>
                </a:solidFill>
              </a:rPr>
              <a:t>1Corinthians 11:17-34</a:t>
            </a:r>
            <a:r>
              <a:rPr lang="en-US" b="1" dirty="0" smtClean="0"/>
              <a:t/>
            </a:r>
            <a:br>
              <a:rPr lang="en-US" b="1" dirty="0" smtClean="0"/>
            </a:br>
            <a:r>
              <a:rPr lang="en-US" sz="4000" b="1" dirty="0" smtClean="0"/>
              <a:t>And, </a:t>
            </a:r>
            <a:r>
              <a:rPr lang="en-US" sz="4000" b="1" dirty="0" smtClean="0"/>
              <a:t>we even get the </a:t>
            </a:r>
            <a:r>
              <a:rPr lang="en-US" sz="4000" b="1" i="1" dirty="0" smtClean="0"/>
              <a:t>details </a:t>
            </a:r>
            <a:r>
              <a:rPr lang="en-US" sz="4000" b="1" dirty="0" smtClean="0"/>
              <a:t>of…</a:t>
            </a:r>
            <a:endParaRPr lang="en-US" sz="4000" b="1" dirty="0"/>
          </a:p>
        </p:txBody>
      </p:sp>
      <p:pic>
        <p:nvPicPr>
          <p:cNvPr id="6" name="Content Placeholder 5" descr="LSelements.jpg"/>
          <p:cNvPicPr>
            <a:picLocks noGrp="1" noChangeAspect="1"/>
          </p:cNvPicPr>
          <p:nvPr>
            <p:ph idx="1"/>
          </p:nvPr>
        </p:nvPicPr>
        <p:blipFill>
          <a:blip r:embed="rId3">
            <a:extLst>
              <a:ext uri="{28A0092B-C50C-407E-A947-70E740481C1C}">
                <a14:useLocalDpi xmlns:a14="http://schemas.microsoft.com/office/drawing/2010/main" val="0"/>
              </a:ext>
            </a:extLst>
          </a:blip>
          <a:srcRect t="1115" b="1115"/>
          <a:stretch>
            <a:fillRect/>
          </a:stretch>
        </p:blipFill>
        <p:spPr>
          <a:xfrm>
            <a:off x="3876685" y="0"/>
            <a:ext cx="5267315" cy="2896820"/>
          </a:xfrm>
        </p:spPr>
      </p:pic>
      <p:sp>
        <p:nvSpPr>
          <p:cNvPr id="7" name="TextBox 6"/>
          <p:cNvSpPr txBox="1"/>
          <p:nvPr/>
        </p:nvSpPr>
        <p:spPr>
          <a:xfrm>
            <a:off x="579275" y="2963414"/>
            <a:ext cx="8102419" cy="2954655"/>
          </a:xfrm>
          <a:prstGeom prst="rect">
            <a:avLst/>
          </a:prstGeom>
          <a:noFill/>
        </p:spPr>
        <p:txBody>
          <a:bodyPr wrap="square" rtlCol="0">
            <a:spAutoFit/>
          </a:bodyPr>
          <a:lstStyle/>
          <a:p>
            <a:r>
              <a:rPr lang="en-US" sz="2800" b="1" dirty="0" smtClean="0"/>
              <a:t>The </a:t>
            </a:r>
            <a:r>
              <a:rPr lang="en-US" sz="2800" b="1" i="1" dirty="0" smtClean="0"/>
              <a:t>why:</a:t>
            </a:r>
          </a:p>
          <a:p>
            <a:pPr marL="742950" lvl="1" indent="-285750">
              <a:buFont typeface="Arial"/>
              <a:buChar char="•"/>
            </a:pPr>
            <a:r>
              <a:rPr lang="en-US" sz="2400" b="1" dirty="0" smtClean="0"/>
              <a:t>In remembrance of Jesus’ sacrifice, </a:t>
            </a:r>
            <a:r>
              <a:rPr lang="en-US" sz="2400" b="1" u="sng" dirty="0" smtClean="0">
                <a:solidFill>
                  <a:schemeClr val="accent6">
                    <a:lumMod val="50000"/>
                  </a:schemeClr>
                </a:solidFill>
              </a:rPr>
              <a:t>vv.24-25</a:t>
            </a:r>
            <a:endParaRPr lang="en-US" sz="2400" b="1" dirty="0" smtClean="0">
              <a:solidFill>
                <a:schemeClr val="accent6">
                  <a:lumMod val="50000"/>
                </a:schemeClr>
              </a:solidFill>
            </a:endParaRPr>
          </a:p>
          <a:p>
            <a:pPr marL="742950" lvl="1" indent="-285750">
              <a:spcAft>
                <a:spcPts val="3600"/>
              </a:spcAft>
              <a:buFont typeface="Arial"/>
              <a:buChar char="•"/>
            </a:pPr>
            <a:r>
              <a:rPr lang="en-US" sz="2400" b="1" dirty="0" smtClean="0"/>
              <a:t>To proclaim His death until He comes, </a:t>
            </a:r>
            <a:r>
              <a:rPr lang="en-US" sz="2400" b="1" u="sng" dirty="0" smtClean="0">
                <a:solidFill>
                  <a:srgbClr val="984807"/>
                </a:solidFill>
              </a:rPr>
              <a:t>v.26</a:t>
            </a:r>
            <a:endParaRPr lang="en-US" sz="2400" b="1" dirty="0" smtClean="0">
              <a:solidFill>
                <a:srgbClr val="984807"/>
              </a:solidFill>
            </a:endParaRPr>
          </a:p>
          <a:p>
            <a:pPr algn="ctr"/>
            <a:r>
              <a:rPr lang="en-US" sz="4000" b="1" dirty="0" smtClean="0"/>
              <a:t>But do we </a:t>
            </a:r>
            <a:r>
              <a:rPr lang="en-US" sz="4000" b="1" dirty="0" smtClean="0"/>
              <a:t>truly</a:t>
            </a:r>
            <a:r>
              <a:rPr lang="en-US" sz="4000" b="1" dirty="0" smtClean="0"/>
              <a:t> </a:t>
            </a:r>
            <a:r>
              <a:rPr lang="en-US" sz="4000" b="1" i="1" dirty="0" smtClean="0"/>
              <a:t>get </a:t>
            </a:r>
            <a:r>
              <a:rPr lang="en-US" sz="4000" b="1" dirty="0" smtClean="0"/>
              <a:t>the </a:t>
            </a:r>
            <a:r>
              <a:rPr lang="en-US" sz="4000" b="1" dirty="0" smtClean="0">
                <a:solidFill>
                  <a:schemeClr val="accent6">
                    <a:lumMod val="50000"/>
                  </a:schemeClr>
                </a:solidFill>
              </a:rPr>
              <a:t>Real Point </a:t>
            </a:r>
            <a:r>
              <a:rPr lang="en-US" sz="4000" b="1" dirty="0" smtClean="0"/>
              <a:t>of the Lord’s Supper?</a:t>
            </a:r>
          </a:p>
        </p:txBody>
      </p:sp>
    </p:spTree>
    <p:extLst>
      <p:ext uri="{BB962C8B-B14F-4D97-AF65-F5344CB8AC3E}">
        <p14:creationId xmlns:p14="http://schemas.microsoft.com/office/powerpoint/2010/main" val="36634452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100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p:tgtEl>
                                          <p:spTgt spid="7">
                                            <p:txEl>
                                              <p:pRg st="0" end="0"/>
                                            </p:txEl>
                                          </p:spTgt>
                                        </p:tgtEl>
                                        <p:attrNameLst>
                                          <p:attrName>ppt_y</p:attrName>
                                        </p:attrNameLst>
                                      </p:cBhvr>
                                      <p:tavLst>
                                        <p:tav tm="0">
                                          <p:val>
                                            <p:strVal val="#ppt_y-#ppt_h*1.125000"/>
                                          </p:val>
                                        </p:tav>
                                        <p:tav tm="100000">
                                          <p:val>
                                            <p:strVal val="#ppt_y"/>
                                          </p:val>
                                        </p:tav>
                                      </p:tavLst>
                                    </p:anim>
                                    <p:animEffect transition="in" filter="wipe(down)">
                                      <p:cBhvr>
                                        <p:cTn id="8" dur="500"/>
                                        <p:tgtEl>
                                          <p:spTgt spid="7">
                                            <p:txEl>
                                              <p:pRg st="0" end="0"/>
                                            </p:txEl>
                                          </p:spTgt>
                                        </p:tgtEl>
                                      </p:cBhvr>
                                    </p:animEffect>
                                  </p:childTnLst>
                                </p:cTn>
                              </p:par>
                            </p:childTnLst>
                          </p:cTn>
                        </p:par>
                        <p:par>
                          <p:cTn id="9" fill="hold">
                            <p:stCondLst>
                              <p:cond delay="1500"/>
                            </p:stCondLst>
                            <p:childTnLst>
                              <p:par>
                                <p:cTn id="10" presetID="12" presetClass="entr" presetSubtype="8" fill="hold" nodeType="afterEffect">
                                  <p:stCondLst>
                                    <p:cond delay="1000"/>
                                  </p:stCondLst>
                                  <p:childTnLst>
                                    <p:set>
                                      <p:cBhvr>
                                        <p:cTn id="11" dur="1" fill="hold">
                                          <p:stCondLst>
                                            <p:cond delay="0"/>
                                          </p:stCondLst>
                                        </p:cTn>
                                        <p:tgtEl>
                                          <p:spTgt spid="7">
                                            <p:txEl>
                                              <p:pRg st="1" end="1"/>
                                            </p:txEl>
                                          </p:spTgt>
                                        </p:tgtEl>
                                        <p:attrNameLst>
                                          <p:attrName>style.visibility</p:attrName>
                                        </p:attrNameLst>
                                      </p:cBhvr>
                                      <p:to>
                                        <p:strVal val="visible"/>
                                      </p:to>
                                    </p:set>
                                    <p:anim calcmode="lin" valueType="num">
                                      <p:cBhvr additive="base">
                                        <p:cTn id="12" dur="500"/>
                                        <p:tgtEl>
                                          <p:spTgt spid="7">
                                            <p:txEl>
                                              <p:pRg st="1" end="1"/>
                                            </p:txEl>
                                          </p:spTgt>
                                        </p:tgtEl>
                                        <p:attrNameLst>
                                          <p:attrName>ppt_x</p:attrName>
                                        </p:attrNameLst>
                                      </p:cBhvr>
                                      <p:tavLst>
                                        <p:tav tm="0">
                                          <p:val>
                                            <p:strVal val="#ppt_x-#ppt_w*1.125000"/>
                                          </p:val>
                                        </p:tav>
                                        <p:tav tm="100000">
                                          <p:val>
                                            <p:strVal val="#ppt_x"/>
                                          </p:val>
                                        </p:tav>
                                      </p:tavLst>
                                    </p:anim>
                                    <p:animEffect transition="in" filter="wipe(right)">
                                      <p:cBhvr>
                                        <p:cTn id="13" dur="500"/>
                                        <p:tgtEl>
                                          <p:spTgt spid="7">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8" fill="hold" nodeType="clickEffect">
                                  <p:stCondLst>
                                    <p:cond delay="0"/>
                                  </p:stCondLst>
                                  <p:childTnLst>
                                    <p:set>
                                      <p:cBhvr>
                                        <p:cTn id="17" dur="1" fill="hold">
                                          <p:stCondLst>
                                            <p:cond delay="0"/>
                                          </p:stCondLst>
                                        </p:cTn>
                                        <p:tgtEl>
                                          <p:spTgt spid="7">
                                            <p:txEl>
                                              <p:pRg st="2" end="2"/>
                                            </p:txEl>
                                          </p:spTgt>
                                        </p:tgtEl>
                                        <p:attrNameLst>
                                          <p:attrName>style.visibility</p:attrName>
                                        </p:attrNameLst>
                                      </p:cBhvr>
                                      <p:to>
                                        <p:strVal val="visible"/>
                                      </p:to>
                                    </p:set>
                                    <p:anim calcmode="lin" valueType="num">
                                      <p:cBhvr additive="base">
                                        <p:cTn id="18" dur="500"/>
                                        <p:tgtEl>
                                          <p:spTgt spid="7">
                                            <p:txEl>
                                              <p:pRg st="2" end="2"/>
                                            </p:txEl>
                                          </p:spTgt>
                                        </p:tgtEl>
                                        <p:attrNameLst>
                                          <p:attrName>ppt_x</p:attrName>
                                        </p:attrNameLst>
                                      </p:cBhvr>
                                      <p:tavLst>
                                        <p:tav tm="0">
                                          <p:val>
                                            <p:strVal val="#ppt_x-#ppt_w*1.125000"/>
                                          </p:val>
                                        </p:tav>
                                        <p:tav tm="100000">
                                          <p:val>
                                            <p:strVal val="#ppt_x"/>
                                          </p:val>
                                        </p:tav>
                                      </p:tavLst>
                                    </p:anim>
                                    <p:animEffect transition="in" filter="wipe(right)">
                                      <p:cBhvr>
                                        <p:cTn id="19" dur="500"/>
                                        <p:tgtEl>
                                          <p:spTgt spid="7">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nodeType="clickEffect">
                                  <p:stCondLst>
                                    <p:cond delay="0"/>
                                  </p:stCondLst>
                                  <p:childTnLst>
                                    <p:set>
                                      <p:cBhvr>
                                        <p:cTn id="23" dur="1" fill="hold">
                                          <p:stCondLst>
                                            <p:cond delay="0"/>
                                          </p:stCondLst>
                                        </p:cTn>
                                        <p:tgtEl>
                                          <p:spTgt spid="7">
                                            <p:txEl>
                                              <p:pRg st="3" end="3"/>
                                            </p:txEl>
                                          </p:spTgt>
                                        </p:tgtEl>
                                        <p:attrNameLst>
                                          <p:attrName>style.visibility</p:attrName>
                                        </p:attrNameLst>
                                      </p:cBhvr>
                                      <p:to>
                                        <p:strVal val="visible"/>
                                      </p:to>
                                    </p:set>
                                    <p:anim calcmode="lin" valueType="num">
                                      <p:cBhvr additive="base">
                                        <p:cTn id="24" dur="500"/>
                                        <p:tgtEl>
                                          <p:spTgt spid="7">
                                            <p:txEl>
                                              <p:pRg st="3" end="3"/>
                                            </p:txEl>
                                          </p:spTgt>
                                        </p:tgtEl>
                                        <p:attrNameLst>
                                          <p:attrName>ppt_y</p:attrName>
                                        </p:attrNameLst>
                                      </p:cBhvr>
                                      <p:tavLst>
                                        <p:tav tm="0">
                                          <p:val>
                                            <p:strVal val="#ppt_y+#ppt_h*1.125000"/>
                                          </p:val>
                                        </p:tav>
                                        <p:tav tm="100000">
                                          <p:val>
                                            <p:strVal val="#ppt_y"/>
                                          </p:val>
                                        </p:tav>
                                      </p:tavLst>
                                    </p:anim>
                                    <p:animEffect transition="in" filter="wipe(up)">
                                      <p:cBhvr>
                                        <p:cTn id="25"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876685" cy="2896820"/>
          </a:xfrm>
          <a:solidFill>
            <a:srgbClr val="C75F0B"/>
          </a:solidFill>
        </p:spPr>
        <p:txBody>
          <a:bodyPr>
            <a:normAutofit/>
          </a:bodyPr>
          <a:lstStyle/>
          <a:p>
            <a:r>
              <a:rPr lang="en-US" sz="3100" b="1" u="sng" dirty="0" smtClean="0">
                <a:solidFill>
                  <a:schemeClr val="bg1"/>
                </a:solidFill>
              </a:rPr>
              <a:t>1Corinthians 11:17-34</a:t>
            </a:r>
            <a:r>
              <a:rPr lang="en-US" b="1" dirty="0" smtClean="0"/>
              <a:t/>
            </a:r>
            <a:br>
              <a:rPr lang="en-US" b="1" dirty="0" smtClean="0"/>
            </a:br>
            <a:r>
              <a:rPr lang="en-US" sz="4000" b="1" dirty="0" smtClean="0"/>
              <a:t>The </a:t>
            </a:r>
            <a:r>
              <a:rPr lang="en-US" sz="4000" b="1" i="1" dirty="0" smtClean="0"/>
              <a:t>Real </a:t>
            </a:r>
            <a:r>
              <a:rPr lang="en-US" sz="4000" b="1" i="1" dirty="0" smtClean="0"/>
              <a:t>Point</a:t>
            </a:r>
            <a:endParaRPr lang="en-US" sz="4000" b="1" dirty="0"/>
          </a:p>
        </p:txBody>
      </p:sp>
      <p:pic>
        <p:nvPicPr>
          <p:cNvPr id="6" name="Content Placeholder 5" descr="LSelements.jpg"/>
          <p:cNvPicPr>
            <a:picLocks noGrp="1" noChangeAspect="1"/>
          </p:cNvPicPr>
          <p:nvPr>
            <p:ph idx="1"/>
          </p:nvPr>
        </p:nvPicPr>
        <p:blipFill>
          <a:blip r:embed="rId3">
            <a:extLst>
              <a:ext uri="{28A0092B-C50C-407E-A947-70E740481C1C}">
                <a14:useLocalDpi xmlns:a14="http://schemas.microsoft.com/office/drawing/2010/main" val="0"/>
              </a:ext>
            </a:extLst>
          </a:blip>
          <a:srcRect t="1115" b="1115"/>
          <a:stretch>
            <a:fillRect/>
          </a:stretch>
        </p:blipFill>
        <p:spPr>
          <a:xfrm>
            <a:off x="3876685" y="0"/>
            <a:ext cx="5267315" cy="2896820"/>
          </a:xfrm>
        </p:spPr>
      </p:pic>
      <p:sp>
        <p:nvSpPr>
          <p:cNvPr id="7" name="TextBox 6"/>
          <p:cNvSpPr txBox="1"/>
          <p:nvPr/>
        </p:nvSpPr>
        <p:spPr>
          <a:xfrm>
            <a:off x="579275" y="2963414"/>
            <a:ext cx="8102419" cy="3539431"/>
          </a:xfrm>
          <a:prstGeom prst="rect">
            <a:avLst/>
          </a:prstGeom>
          <a:noFill/>
        </p:spPr>
        <p:txBody>
          <a:bodyPr wrap="square" rtlCol="0">
            <a:spAutoFit/>
          </a:bodyPr>
          <a:lstStyle/>
          <a:p>
            <a:r>
              <a:rPr lang="en-US" sz="2800" b="1" dirty="0" smtClean="0"/>
              <a:t>Is </a:t>
            </a:r>
            <a:r>
              <a:rPr lang="en-US" sz="2800" b="1" u="sng" dirty="0" smtClean="0"/>
              <a:t>Not</a:t>
            </a:r>
            <a:r>
              <a:rPr lang="en-US" sz="2800" b="1" dirty="0" smtClean="0"/>
              <a:t>:</a:t>
            </a:r>
            <a:endParaRPr lang="en-US" sz="2800" b="1" i="1" dirty="0" smtClean="0"/>
          </a:p>
          <a:p>
            <a:pPr marL="742950" lvl="1" indent="-285750">
              <a:buFont typeface="Arial"/>
              <a:buChar char="•"/>
            </a:pPr>
            <a:r>
              <a:rPr lang="en-US" sz="2400" b="1" dirty="0" smtClean="0"/>
              <a:t>Some </a:t>
            </a:r>
            <a:r>
              <a:rPr lang="en-US" sz="2400" b="1" i="1" dirty="0" smtClean="0"/>
              <a:t>physical </a:t>
            </a:r>
            <a:r>
              <a:rPr lang="en-US" sz="2400" b="1" dirty="0" smtClean="0"/>
              <a:t>concept of fellowship, </a:t>
            </a:r>
            <a:r>
              <a:rPr lang="en-US" sz="2400" b="1" u="sng" dirty="0" smtClean="0">
                <a:solidFill>
                  <a:schemeClr val="accent6">
                    <a:lumMod val="50000"/>
                  </a:schemeClr>
                </a:solidFill>
              </a:rPr>
              <a:t>vv.20-22</a:t>
            </a:r>
            <a:endParaRPr lang="en-US" sz="2400" b="1" dirty="0" smtClean="0">
              <a:solidFill>
                <a:schemeClr val="accent6">
                  <a:lumMod val="50000"/>
                </a:schemeClr>
              </a:solidFill>
            </a:endParaRPr>
          </a:p>
          <a:p>
            <a:pPr marL="742950" lvl="1" indent="-285750">
              <a:buFont typeface="Arial"/>
              <a:buChar char="•"/>
            </a:pPr>
            <a:r>
              <a:rPr lang="en-US" sz="2400" b="1" dirty="0" smtClean="0"/>
              <a:t>Some morbid memorial to the </a:t>
            </a:r>
            <a:r>
              <a:rPr lang="en-US" sz="2400" b="1" i="1" dirty="0" smtClean="0"/>
              <a:t>physical </a:t>
            </a:r>
            <a:r>
              <a:rPr lang="en-US" sz="2400" b="1" dirty="0" smtClean="0"/>
              <a:t>pain and suffering of Jesus, </a:t>
            </a:r>
            <a:r>
              <a:rPr lang="en-US" sz="2400" b="1" u="sng" dirty="0" smtClean="0">
                <a:solidFill>
                  <a:srgbClr val="984807"/>
                </a:solidFill>
              </a:rPr>
              <a:t>v.26</a:t>
            </a:r>
            <a:endParaRPr lang="en-US" sz="2400" b="1" dirty="0" smtClean="0">
              <a:solidFill>
                <a:srgbClr val="984807"/>
              </a:solidFill>
            </a:endParaRPr>
          </a:p>
          <a:p>
            <a:r>
              <a:rPr lang="en-US" sz="2800" b="1" dirty="0" smtClean="0">
                <a:solidFill>
                  <a:srgbClr val="000000"/>
                </a:solidFill>
              </a:rPr>
              <a:t>Was and </a:t>
            </a:r>
            <a:r>
              <a:rPr lang="en-US" sz="2800" b="1" u="sng" dirty="0" smtClean="0">
                <a:solidFill>
                  <a:srgbClr val="000000"/>
                </a:solidFill>
              </a:rPr>
              <a:t>Is</a:t>
            </a:r>
            <a:r>
              <a:rPr lang="en-US" sz="2800" b="1" dirty="0" smtClean="0">
                <a:solidFill>
                  <a:srgbClr val="000000"/>
                </a:solidFill>
              </a:rPr>
              <a:t>:</a:t>
            </a:r>
          </a:p>
          <a:p>
            <a:pPr marL="914400" lvl="1" indent="-457200">
              <a:buFont typeface="Arial"/>
              <a:buChar char="•"/>
            </a:pPr>
            <a:r>
              <a:rPr lang="en-US" sz="2400" b="1" i="1" dirty="0" smtClean="0">
                <a:solidFill>
                  <a:srgbClr val="000000"/>
                </a:solidFill>
              </a:rPr>
              <a:t>Spiritual fellowship </a:t>
            </a:r>
            <a:r>
              <a:rPr lang="en-US" sz="2400" b="1" dirty="0" smtClean="0">
                <a:solidFill>
                  <a:srgbClr val="000000"/>
                </a:solidFill>
              </a:rPr>
              <a:t>with God achieved through Jesus’ death, </a:t>
            </a:r>
            <a:r>
              <a:rPr lang="en-US" sz="2400" b="1" u="sng" dirty="0" smtClean="0">
                <a:solidFill>
                  <a:schemeClr val="accent6">
                    <a:lumMod val="50000"/>
                  </a:schemeClr>
                </a:solidFill>
              </a:rPr>
              <a:t>vv.28-32</a:t>
            </a:r>
            <a:r>
              <a:rPr lang="en-US" sz="2400" b="1" dirty="0" smtClean="0">
                <a:solidFill>
                  <a:srgbClr val="000000"/>
                </a:solidFill>
              </a:rPr>
              <a:t>; </a:t>
            </a:r>
          </a:p>
          <a:p>
            <a:pPr marL="914400" lvl="1" indent="-457200">
              <a:buFont typeface="Arial"/>
              <a:buChar char="•"/>
            </a:pPr>
            <a:r>
              <a:rPr lang="en-US" sz="2400" b="1" i="1" dirty="0" smtClean="0">
                <a:solidFill>
                  <a:srgbClr val="000000"/>
                </a:solidFill>
              </a:rPr>
              <a:t>Spiritual fellowship </a:t>
            </a:r>
            <a:r>
              <a:rPr lang="en-US" sz="2400" b="1" dirty="0" smtClean="0">
                <a:solidFill>
                  <a:srgbClr val="000000"/>
                </a:solidFill>
              </a:rPr>
              <a:t>with one another through Jesus’s death, </a:t>
            </a:r>
            <a:r>
              <a:rPr lang="en-US" sz="2400" b="1" u="sng" dirty="0" smtClean="0">
                <a:solidFill>
                  <a:srgbClr val="984807"/>
                </a:solidFill>
              </a:rPr>
              <a:t>vv.33-34</a:t>
            </a:r>
            <a:r>
              <a:rPr lang="en-US" sz="2400" b="1" dirty="0" smtClean="0">
                <a:solidFill>
                  <a:srgbClr val="000000"/>
                </a:solidFill>
              </a:rPr>
              <a:t>. </a:t>
            </a:r>
            <a:endParaRPr lang="en-US" sz="2400" b="1" i="1" dirty="0" smtClean="0">
              <a:solidFill>
                <a:srgbClr val="000000"/>
              </a:solidFill>
            </a:endParaRPr>
          </a:p>
        </p:txBody>
      </p:sp>
    </p:spTree>
    <p:extLst>
      <p:ext uri="{BB962C8B-B14F-4D97-AF65-F5344CB8AC3E}">
        <p14:creationId xmlns:p14="http://schemas.microsoft.com/office/powerpoint/2010/main" val="35312820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p:tgtEl>
                                          <p:spTgt spid="7">
                                            <p:txEl>
                                              <p:pRg st="0" end="0"/>
                                            </p:txEl>
                                          </p:spTgt>
                                        </p:tgtEl>
                                        <p:attrNameLst>
                                          <p:attrName>ppt_y</p:attrName>
                                        </p:attrNameLst>
                                      </p:cBhvr>
                                      <p:tavLst>
                                        <p:tav tm="0">
                                          <p:val>
                                            <p:strVal val="#ppt_y-#ppt_h*1.125000"/>
                                          </p:val>
                                        </p:tav>
                                        <p:tav tm="100000">
                                          <p:val>
                                            <p:strVal val="#ppt_y"/>
                                          </p:val>
                                        </p:tav>
                                      </p:tavLst>
                                    </p:anim>
                                    <p:animEffect transition="in" filter="wipe(down)">
                                      <p:cBhvr>
                                        <p:cTn id="8" dur="500"/>
                                        <p:tgtEl>
                                          <p:spTgt spid="7">
                                            <p:txEl>
                                              <p:pRg st="0" end="0"/>
                                            </p:txEl>
                                          </p:spTgt>
                                        </p:tgtEl>
                                      </p:cBhvr>
                                    </p:animEffect>
                                  </p:childTnLst>
                                </p:cTn>
                              </p:par>
                            </p:childTnLst>
                          </p:cTn>
                        </p:par>
                        <p:par>
                          <p:cTn id="9" fill="hold">
                            <p:stCondLst>
                              <p:cond delay="500"/>
                            </p:stCondLst>
                            <p:childTnLst>
                              <p:par>
                                <p:cTn id="10" presetID="12" presetClass="entr" presetSubtype="8" fill="hold" nodeType="afterEffect">
                                  <p:stCondLst>
                                    <p:cond delay="1000"/>
                                  </p:stCondLst>
                                  <p:childTnLst>
                                    <p:set>
                                      <p:cBhvr>
                                        <p:cTn id="11" dur="1" fill="hold">
                                          <p:stCondLst>
                                            <p:cond delay="0"/>
                                          </p:stCondLst>
                                        </p:cTn>
                                        <p:tgtEl>
                                          <p:spTgt spid="7">
                                            <p:txEl>
                                              <p:pRg st="1" end="1"/>
                                            </p:txEl>
                                          </p:spTgt>
                                        </p:tgtEl>
                                        <p:attrNameLst>
                                          <p:attrName>style.visibility</p:attrName>
                                        </p:attrNameLst>
                                      </p:cBhvr>
                                      <p:to>
                                        <p:strVal val="visible"/>
                                      </p:to>
                                    </p:set>
                                    <p:anim calcmode="lin" valueType="num">
                                      <p:cBhvr additive="base">
                                        <p:cTn id="12" dur="500"/>
                                        <p:tgtEl>
                                          <p:spTgt spid="7">
                                            <p:txEl>
                                              <p:pRg st="1" end="1"/>
                                            </p:txEl>
                                          </p:spTgt>
                                        </p:tgtEl>
                                        <p:attrNameLst>
                                          <p:attrName>ppt_x</p:attrName>
                                        </p:attrNameLst>
                                      </p:cBhvr>
                                      <p:tavLst>
                                        <p:tav tm="0">
                                          <p:val>
                                            <p:strVal val="#ppt_x-#ppt_w*1.125000"/>
                                          </p:val>
                                        </p:tav>
                                        <p:tav tm="100000">
                                          <p:val>
                                            <p:strVal val="#ppt_x"/>
                                          </p:val>
                                        </p:tav>
                                      </p:tavLst>
                                    </p:anim>
                                    <p:animEffect transition="in" filter="wipe(right)">
                                      <p:cBhvr>
                                        <p:cTn id="13" dur="500"/>
                                        <p:tgtEl>
                                          <p:spTgt spid="7">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8" fill="hold" nodeType="clickEffect">
                                  <p:stCondLst>
                                    <p:cond delay="0"/>
                                  </p:stCondLst>
                                  <p:childTnLst>
                                    <p:set>
                                      <p:cBhvr>
                                        <p:cTn id="17" dur="1" fill="hold">
                                          <p:stCondLst>
                                            <p:cond delay="0"/>
                                          </p:stCondLst>
                                        </p:cTn>
                                        <p:tgtEl>
                                          <p:spTgt spid="7">
                                            <p:txEl>
                                              <p:pRg st="2" end="2"/>
                                            </p:txEl>
                                          </p:spTgt>
                                        </p:tgtEl>
                                        <p:attrNameLst>
                                          <p:attrName>style.visibility</p:attrName>
                                        </p:attrNameLst>
                                      </p:cBhvr>
                                      <p:to>
                                        <p:strVal val="visible"/>
                                      </p:to>
                                    </p:set>
                                    <p:anim calcmode="lin" valueType="num">
                                      <p:cBhvr additive="base">
                                        <p:cTn id="18" dur="500"/>
                                        <p:tgtEl>
                                          <p:spTgt spid="7">
                                            <p:txEl>
                                              <p:pRg st="2" end="2"/>
                                            </p:txEl>
                                          </p:spTgt>
                                        </p:tgtEl>
                                        <p:attrNameLst>
                                          <p:attrName>ppt_x</p:attrName>
                                        </p:attrNameLst>
                                      </p:cBhvr>
                                      <p:tavLst>
                                        <p:tav tm="0">
                                          <p:val>
                                            <p:strVal val="#ppt_x-#ppt_w*1.125000"/>
                                          </p:val>
                                        </p:tav>
                                        <p:tav tm="100000">
                                          <p:val>
                                            <p:strVal val="#ppt_x"/>
                                          </p:val>
                                        </p:tav>
                                      </p:tavLst>
                                    </p:anim>
                                    <p:animEffect transition="in" filter="wipe(right)">
                                      <p:cBhvr>
                                        <p:cTn id="19" dur="500"/>
                                        <p:tgtEl>
                                          <p:spTgt spid="7">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1" fill="hold" nodeType="clickEffect">
                                  <p:stCondLst>
                                    <p:cond delay="0"/>
                                  </p:stCondLst>
                                  <p:childTnLst>
                                    <p:set>
                                      <p:cBhvr>
                                        <p:cTn id="23" dur="1" fill="hold">
                                          <p:stCondLst>
                                            <p:cond delay="0"/>
                                          </p:stCondLst>
                                        </p:cTn>
                                        <p:tgtEl>
                                          <p:spTgt spid="7">
                                            <p:txEl>
                                              <p:pRg st="3" end="3"/>
                                            </p:txEl>
                                          </p:spTgt>
                                        </p:tgtEl>
                                        <p:attrNameLst>
                                          <p:attrName>style.visibility</p:attrName>
                                        </p:attrNameLst>
                                      </p:cBhvr>
                                      <p:to>
                                        <p:strVal val="visible"/>
                                      </p:to>
                                    </p:set>
                                    <p:anim calcmode="lin" valueType="num">
                                      <p:cBhvr additive="base">
                                        <p:cTn id="24" dur="500"/>
                                        <p:tgtEl>
                                          <p:spTgt spid="7">
                                            <p:txEl>
                                              <p:pRg st="3" end="3"/>
                                            </p:txEl>
                                          </p:spTgt>
                                        </p:tgtEl>
                                        <p:attrNameLst>
                                          <p:attrName>ppt_y</p:attrName>
                                        </p:attrNameLst>
                                      </p:cBhvr>
                                      <p:tavLst>
                                        <p:tav tm="0">
                                          <p:val>
                                            <p:strVal val="#ppt_y-#ppt_h*1.125000"/>
                                          </p:val>
                                        </p:tav>
                                        <p:tav tm="100000">
                                          <p:val>
                                            <p:strVal val="#ppt_y"/>
                                          </p:val>
                                        </p:tav>
                                      </p:tavLst>
                                    </p:anim>
                                    <p:animEffect transition="in" filter="wipe(down)">
                                      <p:cBhvr>
                                        <p:cTn id="25" dur="500"/>
                                        <p:tgtEl>
                                          <p:spTgt spid="7">
                                            <p:txEl>
                                              <p:pRg st="3" end="3"/>
                                            </p:txEl>
                                          </p:spTgt>
                                        </p:tgtEl>
                                      </p:cBhvr>
                                    </p:animEffect>
                                  </p:childTnLst>
                                </p:cTn>
                              </p:par>
                            </p:childTnLst>
                          </p:cTn>
                        </p:par>
                        <p:par>
                          <p:cTn id="26" fill="hold">
                            <p:stCondLst>
                              <p:cond delay="500"/>
                            </p:stCondLst>
                            <p:childTnLst>
                              <p:par>
                                <p:cTn id="27" presetID="12" presetClass="entr" presetSubtype="8" fill="hold" nodeType="afterEffect">
                                  <p:stCondLst>
                                    <p:cond delay="1000"/>
                                  </p:stCondLst>
                                  <p:childTnLst>
                                    <p:set>
                                      <p:cBhvr>
                                        <p:cTn id="28" dur="1" fill="hold">
                                          <p:stCondLst>
                                            <p:cond delay="0"/>
                                          </p:stCondLst>
                                        </p:cTn>
                                        <p:tgtEl>
                                          <p:spTgt spid="7">
                                            <p:txEl>
                                              <p:pRg st="4" end="4"/>
                                            </p:txEl>
                                          </p:spTgt>
                                        </p:tgtEl>
                                        <p:attrNameLst>
                                          <p:attrName>style.visibility</p:attrName>
                                        </p:attrNameLst>
                                      </p:cBhvr>
                                      <p:to>
                                        <p:strVal val="visible"/>
                                      </p:to>
                                    </p:set>
                                    <p:anim calcmode="lin" valueType="num">
                                      <p:cBhvr additive="base">
                                        <p:cTn id="29" dur="500"/>
                                        <p:tgtEl>
                                          <p:spTgt spid="7">
                                            <p:txEl>
                                              <p:pRg st="4" end="4"/>
                                            </p:txEl>
                                          </p:spTgt>
                                        </p:tgtEl>
                                        <p:attrNameLst>
                                          <p:attrName>ppt_x</p:attrName>
                                        </p:attrNameLst>
                                      </p:cBhvr>
                                      <p:tavLst>
                                        <p:tav tm="0">
                                          <p:val>
                                            <p:strVal val="#ppt_x-#ppt_w*1.125000"/>
                                          </p:val>
                                        </p:tav>
                                        <p:tav tm="100000">
                                          <p:val>
                                            <p:strVal val="#ppt_x"/>
                                          </p:val>
                                        </p:tav>
                                      </p:tavLst>
                                    </p:anim>
                                    <p:animEffect transition="in" filter="wipe(right)">
                                      <p:cBhvr>
                                        <p:cTn id="30" dur="500"/>
                                        <p:tgtEl>
                                          <p:spTgt spid="7">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8" fill="hold" nodeType="clickEffect">
                                  <p:stCondLst>
                                    <p:cond delay="0"/>
                                  </p:stCondLst>
                                  <p:childTnLst>
                                    <p:set>
                                      <p:cBhvr>
                                        <p:cTn id="34" dur="1" fill="hold">
                                          <p:stCondLst>
                                            <p:cond delay="0"/>
                                          </p:stCondLst>
                                        </p:cTn>
                                        <p:tgtEl>
                                          <p:spTgt spid="7">
                                            <p:txEl>
                                              <p:pRg st="5" end="5"/>
                                            </p:txEl>
                                          </p:spTgt>
                                        </p:tgtEl>
                                        <p:attrNameLst>
                                          <p:attrName>style.visibility</p:attrName>
                                        </p:attrNameLst>
                                      </p:cBhvr>
                                      <p:to>
                                        <p:strVal val="visible"/>
                                      </p:to>
                                    </p:set>
                                    <p:anim calcmode="lin" valueType="num">
                                      <p:cBhvr additive="base">
                                        <p:cTn id="35" dur="500"/>
                                        <p:tgtEl>
                                          <p:spTgt spid="7">
                                            <p:txEl>
                                              <p:pRg st="5" end="5"/>
                                            </p:txEl>
                                          </p:spTgt>
                                        </p:tgtEl>
                                        <p:attrNameLst>
                                          <p:attrName>ppt_x</p:attrName>
                                        </p:attrNameLst>
                                      </p:cBhvr>
                                      <p:tavLst>
                                        <p:tav tm="0">
                                          <p:val>
                                            <p:strVal val="#ppt_x-#ppt_w*1.125000"/>
                                          </p:val>
                                        </p:tav>
                                        <p:tav tm="100000">
                                          <p:val>
                                            <p:strVal val="#ppt_x"/>
                                          </p:val>
                                        </p:tav>
                                      </p:tavLst>
                                    </p:anim>
                                    <p:animEffect transition="in" filter="wipe(right)">
                                      <p:cBhvr>
                                        <p:cTn id="36"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876685" cy="2896820"/>
          </a:xfrm>
          <a:solidFill>
            <a:srgbClr val="C75F0B"/>
          </a:solidFill>
        </p:spPr>
        <p:txBody>
          <a:bodyPr>
            <a:normAutofit/>
          </a:bodyPr>
          <a:lstStyle/>
          <a:p>
            <a:r>
              <a:rPr lang="en-US" sz="3100" b="1" u="sng" dirty="0" smtClean="0">
                <a:solidFill>
                  <a:schemeClr val="bg1"/>
                </a:solidFill>
              </a:rPr>
              <a:t>1Corinthians 11:17-34</a:t>
            </a:r>
            <a:r>
              <a:rPr lang="en-US" b="1" dirty="0" smtClean="0"/>
              <a:t/>
            </a:r>
            <a:br>
              <a:rPr lang="en-US" b="1" dirty="0" smtClean="0"/>
            </a:br>
            <a:r>
              <a:rPr lang="en-US" sz="4000" b="1" dirty="0" smtClean="0"/>
              <a:t>Take</a:t>
            </a:r>
            <a:r>
              <a:rPr lang="en-US" sz="4000" b="1" dirty="0" smtClean="0"/>
              <a:t>-</a:t>
            </a:r>
            <a:r>
              <a:rPr lang="en-US" sz="4000" b="1" dirty="0"/>
              <a:t>H</a:t>
            </a:r>
            <a:r>
              <a:rPr lang="en-US" sz="4000" b="1" dirty="0" smtClean="0"/>
              <a:t>ome </a:t>
            </a:r>
            <a:r>
              <a:rPr lang="en-US" sz="4000" b="1" dirty="0"/>
              <a:t>A</a:t>
            </a:r>
            <a:r>
              <a:rPr lang="en-US" sz="4000" b="1" dirty="0" smtClean="0"/>
              <a:t>pplications</a:t>
            </a:r>
            <a:endParaRPr lang="en-US" sz="4000" b="1" dirty="0"/>
          </a:p>
        </p:txBody>
      </p:sp>
      <p:pic>
        <p:nvPicPr>
          <p:cNvPr id="6" name="Content Placeholder 5" descr="LSelements.jpg"/>
          <p:cNvPicPr>
            <a:picLocks noGrp="1" noChangeAspect="1"/>
          </p:cNvPicPr>
          <p:nvPr>
            <p:ph idx="1"/>
          </p:nvPr>
        </p:nvPicPr>
        <p:blipFill>
          <a:blip r:embed="rId3">
            <a:extLst>
              <a:ext uri="{28A0092B-C50C-407E-A947-70E740481C1C}">
                <a14:useLocalDpi xmlns:a14="http://schemas.microsoft.com/office/drawing/2010/main" val="0"/>
              </a:ext>
            </a:extLst>
          </a:blip>
          <a:srcRect t="1115" b="1115"/>
          <a:stretch>
            <a:fillRect/>
          </a:stretch>
        </p:blipFill>
        <p:spPr>
          <a:xfrm>
            <a:off x="3876685" y="0"/>
            <a:ext cx="5267315" cy="2896820"/>
          </a:xfrm>
        </p:spPr>
      </p:pic>
      <p:sp>
        <p:nvSpPr>
          <p:cNvPr id="7" name="TextBox 6"/>
          <p:cNvSpPr txBox="1"/>
          <p:nvPr/>
        </p:nvSpPr>
        <p:spPr>
          <a:xfrm>
            <a:off x="579275" y="2963414"/>
            <a:ext cx="8392057" cy="3908762"/>
          </a:xfrm>
          <a:prstGeom prst="rect">
            <a:avLst/>
          </a:prstGeom>
          <a:noFill/>
        </p:spPr>
        <p:txBody>
          <a:bodyPr wrap="square" rtlCol="0">
            <a:spAutoFit/>
          </a:bodyPr>
          <a:lstStyle/>
          <a:p>
            <a:r>
              <a:rPr lang="en-US" sz="2800" b="1" dirty="0" smtClean="0"/>
              <a:t>There is certainly nothing wrong with:</a:t>
            </a:r>
            <a:endParaRPr lang="en-US" sz="2800" b="1" i="1" dirty="0" smtClean="0"/>
          </a:p>
          <a:p>
            <a:pPr marL="742950" lvl="1" indent="-285750">
              <a:buFont typeface="Arial"/>
              <a:buChar char="•"/>
            </a:pPr>
            <a:r>
              <a:rPr lang="en-US" sz="2400" b="1" dirty="0" smtClean="0"/>
              <a:t>Partaking of the Lord’s Supper on the right </a:t>
            </a:r>
            <a:r>
              <a:rPr lang="en-US" sz="2400" b="1" i="1" dirty="0" smtClean="0"/>
              <a:t>day, </a:t>
            </a:r>
            <a:r>
              <a:rPr lang="en-US" sz="2400" b="1" dirty="0" smtClean="0"/>
              <a:t>with the right </a:t>
            </a:r>
            <a:r>
              <a:rPr lang="en-US" sz="2400" b="1" i="1" dirty="0" smtClean="0"/>
              <a:t>frequency, </a:t>
            </a:r>
            <a:r>
              <a:rPr lang="en-US" sz="2400" b="1" dirty="0" smtClean="0"/>
              <a:t>with the right </a:t>
            </a:r>
            <a:r>
              <a:rPr lang="en-US" sz="2400" b="1" i="1" dirty="0" smtClean="0"/>
              <a:t>emblems, </a:t>
            </a:r>
            <a:r>
              <a:rPr lang="en-US" sz="2400" b="1" dirty="0" smtClean="0"/>
              <a:t>in the right </a:t>
            </a:r>
            <a:r>
              <a:rPr lang="en-US" sz="2400" b="1" i="1" dirty="0" smtClean="0"/>
              <a:t>way; </a:t>
            </a:r>
            <a:r>
              <a:rPr lang="en-US" sz="2400" b="1" dirty="0" smtClean="0"/>
              <a:t>or,</a:t>
            </a:r>
          </a:p>
          <a:p>
            <a:pPr marL="742950" lvl="1" indent="-285750">
              <a:buFont typeface="Arial"/>
              <a:buChar char="•"/>
            </a:pPr>
            <a:r>
              <a:rPr lang="en-US" sz="2400" b="1" dirty="0" smtClean="0"/>
              <a:t>Being mindful of the </a:t>
            </a:r>
            <a:r>
              <a:rPr lang="en-US" sz="2400" b="1" i="1" dirty="0" smtClean="0"/>
              <a:t>physical </a:t>
            </a:r>
            <a:r>
              <a:rPr lang="en-US" sz="2400" b="1" dirty="0" smtClean="0"/>
              <a:t>pain and suffering Jesus endured on the cross while we partake of the Supper;</a:t>
            </a:r>
            <a:endParaRPr lang="en-US" sz="2400" b="1" dirty="0" smtClean="0">
              <a:solidFill>
                <a:schemeClr val="accent6">
                  <a:lumMod val="50000"/>
                </a:schemeClr>
              </a:solidFill>
            </a:endParaRPr>
          </a:p>
          <a:p>
            <a:r>
              <a:rPr lang="en-US" sz="2800" b="1" dirty="0" smtClean="0">
                <a:solidFill>
                  <a:srgbClr val="000000"/>
                </a:solidFill>
              </a:rPr>
              <a:t>But be sure these things don’t prevent:</a:t>
            </a:r>
          </a:p>
          <a:p>
            <a:pPr marL="914400" lvl="1" indent="-457200">
              <a:buFont typeface="Arial"/>
              <a:buChar char="•"/>
            </a:pPr>
            <a:r>
              <a:rPr lang="en-US" sz="2400" b="1" dirty="0" smtClean="0">
                <a:solidFill>
                  <a:srgbClr val="000000"/>
                </a:solidFill>
              </a:rPr>
              <a:t>Our understanding, appreciation, and proclamation of the </a:t>
            </a:r>
            <a:r>
              <a:rPr lang="en-US" sz="2400" b="1" i="1" dirty="0" smtClean="0">
                <a:solidFill>
                  <a:srgbClr val="984807"/>
                </a:solidFill>
              </a:rPr>
              <a:t>spiritual fellowship </a:t>
            </a:r>
            <a:r>
              <a:rPr lang="en-US" sz="2400" b="1" dirty="0" smtClean="0">
                <a:solidFill>
                  <a:srgbClr val="000000"/>
                </a:solidFill>
              </a:rPr>
              <a:t>with God and one another that Jesus death allows- which is the real point of the Supper!</a:t>
            </a:r>
          </a:p>
        </p:txBody>
      </p:sp>
    </p:spTree>
    <p:extLst>
      <p:ext uri="{BB962C8B-B14F-4D97-AF65-F5344CB8AC3E}">
        <p14:creationId xmlns:p14="http://schemas.microsoft.com/office/powerpoint/2010/main" val="12416532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p:tgtEl>
                                          <p:spTgt spid="7">
                                            <p:txEl>
                                              <p:pRg st="0" end="0"/>
                                            </p:txEl>
                                          </p:spTgt>
                                        </p:tgtEl>
                                        <p:attrNameLst>
                                          <p:attrName>ppt_y</p:attrName>
                                        </p:attrNameLst>
                                      </p:cBhvr>
                                      <p:tavLst>
                                        <p:tav tm="0">
                                          <p:val>
                                            <p:strVal val="#ppt_y-#ppt_h*1.125000"/>
                                          </p:val>
                                        </p:tav>
                                        <p:tav tm="100000">
                                          <p:val>
                                            <p:strVal val="#ppt_y"/>
                                          </p:val>
                                        </p:tav>
                                      </p:tavLst>
                                    </p:anim>
                                    <p:animEffect transition="in" filter="wipe(down)">
                                      <p:cBhvr>
                                        <p:cTn id="8" dur="500"/>
                                        <p:tgtEl>
                                          <p:spTgt spid="7">
                                            <p:txEl>
                                              <p:pRg st="0" end="0"/>
                                            </p:txEl>
                                          </p:spTgt>
                                        </p:tgtEl>
                                      </p:cBhvr>
                                    </p:animEffect>
                                  </p:childTnLst>
                                </p:cTn>
                              </p:par>
                            </p:childTnLst>
                          </p:cTn>
                        </p:par>
                        <p:par>
                          <p:cTn id="9" fill="hold">
                            <p:stCondLst>
                              <p:cond delay="500"/>
                            </p:stCondLst>
                            <p:childTnLst>
                              <p:par>
                                <p:cTn id="10" presetID="12" presetClass="entr" presetSubtype="8" fill="hold" nodeType="afterEffect">
                                  <p:stCondLst>
                                    <p:cond delay="1000"/>
                                  </p:stCondLst>
                                  <p:childTnLst>
                                    <p:set>
                                      <p:cBhvr>
                                        <p:cTn id="11" dur="1" fill="hold">
                                          <p:stCondLst>
                                            <p:cond delay="0"/>
                                          </p:stCondLst>
                                        </p:cTn>
                                        <p:tgtEl>
                                          <p:spTgt spid="7">
                                            <p:txEl>
                                              <p:pRg st="1" end="1"/>
                                            </p:txEl>
                                          </p:spTgt>
                                        </p:tgtEl>
                                        <p:attrNameLst>
                                          <p:attrName>style.visibility</p:attrName>
                                        </p:attrNameLst>
                                      </p:cBhvr>
                                      <p:to>
                                        <p:strVal val="visible"/>
                                      </p:to>
                                    </p:set>
                                    <p:anim calcmode="lin" valueType="num">
                                      <p:cBhvr additive="base">
                                        <p:cTn id="12" dur="500"/>
                                        <p:tgtEl>
                                          <p:spTgt spid="7">
                                            <p:txEl>
                                              <p:pRg st="1" end="1"/>
                                            </p:txEl>
                                          </p:spTgt>
                                        </p:tgtEl>
                                        <p:attrNameLst>
                                          <p:attrName>ppt_x</p:attrName>
                                        </p:attrNameLst>
                                      </p:cBhvr>
                                      <p:tavLst>
                                        <p:tav tm="0">
                                          <p:val>
                                            <p:strVal val="#ppt_x-#ppt_w*1.125000"/>
                                          </p:val>
                                        </p:tav>
                                        <p:tav tm="100000">
                                          <p:val>
                                            <p:strVal val="#ppt_x"/>
                                          </p:val>
                                        </p:tav>
                                      </p:tavLst>
                                    </p:anim>
                                    <p:animEffect transition="in" filter="wipe(right)">
                                      <p:cBhvr>
                                        <p:cTn id="13" dur="500"/>
                                        <p:tgtEl>
                                          <p:spTgt spid="7">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8" fill="hold" nodeType="clickEffect">
                                  <p:stCondLst>
                                    <p:cond delay="0"/>
                                  </p:stCondLst>
                                  <p:childTnLst>
                                    <p:set>
                                      <p:cBhvr>
                                        <p:cTn id="17" dur="1" fill="hold">
                                          <p:stCondLst>
                                            <p:cond delay="0"/>
                                          </p:stCondLst>
                                        </p:cTn>
                                        <p:tgtEl>
                                          <p:spTgt spid="7">
                                            <p:txEl>
                                              <p:pRg st="2" end="2"/>
                                            </p:txEl>
                                          </p:spTgt>
                                        </p:tgtEl>
                                        <p:attrNameLst>
                                          <p:attrName>style.visibility</p:attrName>
                                        </p:attrNameLst>
                                      </p:cBhvr>
                                      <p:to>
                                        <p:strVal val="visible"/>
                                      </p:to>
                                    </p:set>
                                    <p:anim calcmode="lin" valueType="num">
                                      <p:cBhvr additive="base">
                                        <p:cTn id="18" dur="500"/>
                                        <p:tgtEl>
                                          <p:spTgt spid="7">
                                            <p:txEl>
                                              <p:pRg st="2" end="2"/>
                                            </p:txEl>
                                          </p:spTgt>
                                        </p:tgtEl>
                                        <p:attrNameLst>
                                          <p:attrName>ppt_x</p:attrName>
                                        </p:attrNameLst>
                                      </p:cBhvr>
                                      <p:tavLst>
                                        <p:tav tm="0">
                                          <p:val>
                                            <p:strVal val="#ppt_x-#ppt_w*1.125000"/>
                                          </p:val>
                                        </p:tav>
                                        <p:tav tm="100000">
                                          <p:val>
                                            <p:strVal val="#ppt_x"/>
                                          </p:val>
                                        </p:tav>
                                      </p:tavLst>
                                    </p:anim>
                                    <p:animEffect transition="in" filter="wipe(right)">
                                      <p:cBhvr>
                                        <p:cTn id="19" dur="500"/>
                                        <p:tgtEl>
                                          <p:spTgt spid="7">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1" fill="hold" nodeType="clickEffect">
                                  <p:stCondLst>
                                    <p:cond delay="0"/>
                                  </p:stCondLst>
                                  <p:childTnLst>
                                    <p:set>
                                      <p:cBhvr>
                                        <p:cTn id="23" dur="1" fill="hold">
                                          <p:stCondLst>
                                            <p:cond delay="0"/>
                                          </p:stCondLst>
                                        </p:cTn>
                                        <p:tgtEl>
                                          <p:spTgt spid="7">
                                            <p:txEl>
                                              <p:pRg st="3" end="3"/>
                                            </p:txEl>
                                          </p:spTgt>
                                        </p:tgtEl>
                                        <p:attrNameLst>
                                          <p:attrName>style.visibility</p:attrName>
                                        </p:attrNameLst>
                                      </p:cBhvr>
                                      <p:to>
                                        <p:strVal val="visible"/>
                                      </p:to>
                                    </p:set>
                                    <p:anim calcmode="lin" valueType="num">
                                      <p:cBhvr additive="base">
                                        <p:cTn id="24" dur="500"/>
                                        <p:tgtEl>
                                          <p:spTgt spid="7">
                                            <p:txEl>
                                              <p:pRg st="3" end="3"/>
                                            </p:txEl>
                                          </p:spTgt>
                                        </p:tgtEl>
                                        <p:attrNameLst>
                                          <p:attrName>ppt_y</p:attrName>
                                        </p:attrNameLst>
                                      </p:cBhvr>
                                      <p:tavLst>
                                        <p:tav tm="0">
                                          <p:val>
                                            <p:strVal val="#ppt_y-#ppt_h*1.125000"/>
                                          </p:val>
                                        </p:tav>
                                        <p:tav tm="100000">
                                          <p:val>
                                            <p:strVal val="#ppt_y"/>
                                          </p:val>
                                        </p:tav>
                                      </p:tavLst>
                                    </p:anim>
                                    <p:animEffect transition="in" filter="wipe(down)">
                                      <p:cBhvr>
                                        <p:cTn id="25" dur="500"/>
                                        <p:tgtEl>
                                          <p:spTgt spid="7">
                                            <p:txEl>
                                              <p:pRg st="3" end="3"/>
                                            </p:txEl>
                                          </p:spTgt>
                                        </p:tgtEl>
                                      </p:cBhvr>
                                    </p:animEffect>
                                  </p:childTnLst>
                                </p:cTn>
                              </p:par>
                            </p:childTnLst>
                          </p:cTn>
                        </p:par>
                        <p:par>
                          <p:cTn id="26" fill="hold">
                            <p:stCondLst>
                              <p:cond delay="500"/>
                            </p:stCondLst>
                            <p:childTnLst>
                              <p:par>
                                <p:cTn id="27" presetID="12" presetClass="entr" presetSubtype="8" fill="hold" nodeType="afterEffect">
                                  <p:stCondLst>
                                    <p:cond delay="1000"/>
                                  </p:stCondLst>
                                  <p:childTnLst>
                                    <p:set>
                                      <p:cBhvr>
                                        <p:cTn id="28" dur="1" fill="hold">
                                          <p:stCondLst>
                                            <p:cond delay="0"/>
                                          </p:stCondLst>
                                        </p:cTn>
                                        <p:tgtEl>
                                          <p:spTgt spid="7">
                                            <p:txEl>
                                              <p:pRg st="4" end="4"/>
                                            </p:txEl>
                                          </p:spTgt>
                                        </p:tgtEl>
                                        <p:attrNameLst>
                                          <p:attrName>style.visibility</p:attrName>
                                        </p:attrNameLst>
                                      </p:cBhvr>
                                      <p:to>
                                        <p:strVal val="visible"/>
                                      </p:to>
                                    </p:set>
                                    <p:anim calcmode="lin" valueType="num">
                                      <p:cBhvr additive="base">
                                        <p:cTn id="29" dur="500"/>
                                        <p:tgtEl>
                                          <p:spTgt spid="7">
                                            <p:txEl>
                                              <p:pRg st="4" end="4"/>
                                            </p:txEl>
                                          </p:spTgt>
                                        </p:tgtEl>
                                        <p:attrNameLst>
                                          <p:attrName>ppt_x</p:attrName>
                                        </p:attrNameLst>
                                      </p:cBhvr>
                                      <p:tavLst>
                                        <p:tav tm="0">
                                          <p:val>
                                            <p:strVal val="#ppt_x-#ppt_w*1.125000"/>
                                          </p:val>
                                        </p:tav>
                                        <p:tav tm="100000">
                                          <p:val>
                                            <p:strVal val="#ppt_x"/>
                                          </p:val>
                                        </p:tav>
                                      </p:tavLst>
                                    </p:anim>
                                    <p:animEffect transition="in" filter="wipe(right)">
                                      <p:cBhvr>
                                        <p:cTn id="30"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945467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11176</TotalTime>
  <Words>932</Words>
  <Application>Microsoft Macintosh PowerPoint</Application>
  <PresentationFormat>On-screen Show (4:3)</PresentationFormat>
  <Paragraphs>45</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Do we really understand</vt:lpstr>
      <vt:lpstr>1Corinthians 11:17-34 “Yes,” for the most part, we get the details of it, like…</vt:lpstr>
      <vt:lpstr>1Corinthians 11:17-34 And, we even get the details of…</vt:lpstr>
      <vt:lpstr>1Corinthians 11:17-34 The Real Point</vt:lpstr>
      <vt:lpstr>1Corinthians 11:17-34 Take-Home Applications</vt:lpstr>
      <vt:lpstr>PowerPoint Presentation</vt:lpstr>
    </vt:vector>
  </TitlesOfParts>
  <Company>Southside Church of Christ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 Strong</dc:creator>
  <cp:lastModifiedBy>Philip Strong</cp:lastModifiedBy>
  <cp:revision>21</cp:revision>
  <cp:lastPrinted>2017-07-16T11:23:04Z</cp:lastPrinted>
  <dcterms:created xsi:type="dcterms:W3CDTF">2014-02-28T17:14:23Z</dcterms:created>
  <dcterms:modified xsi:type="dcterms:W3CDTF">2017-07-16T11:46:57Z</dcterms:modified>
</cp:coreProperties>
</file>